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55"/>
  </p:notesMasterIdLst>
  <p:handoutMasterIdLst>
    <p:handoutMasterId r:id="rId56"/>
  </p:handoutMasterIdLst>
  <p:sldIdLst>
    <p:sldId id="256" r:id="rId2"/>
    <p:sldId id="374" r:id="rId3"/>
    <p:sldId id="335" r:id="rId4"/>
    <p:sldId id="380" r:id="rId5"/>
    <p:sldId id="360" r:id="rId6"/>
    <p:sldId id="304" r:id="rId7"/>
    <p:sldId id="306" r:id="rId8"/>
    <p:sldId id="361" r:id="rId9"/>
    <p:sldId id="276" r:id="rId10"/>
    <p:sldId id="364" r:id="rId11"/>
    <p:sldId id="362" r:id="rId12"/>
    <p:sldId id="381" r:id="rId13"/>
    <p:sldId id="382" r:id="rId14"/>
    <p:sldId id="340" r:id="rId15"/>
    <p:sldId id="311" r:id="rId16"/>
    <p:sldId id="312" r:id="rId17"/>
    <p:sldId id="313" r:id="rId18"/>
    <p:sldId id="314" r:id="rId19"/>
    <p:sldId id="315" r:id="rId20"/>
    <p:sldId id="316" r:id="rId21"/>
    <p:sldId id="378" r:id="rId22"/>
    <p:sldId id="322" r:id="rId23"/>
    <p:sldId id="384" r:id="rId24"/>
    <p:sldId id="324" r:id="rId25"/>
    <p:sldId id="323" r:id="rId26"/>
    <p:sldId id="325" r:id="rId27"/>
    <p:sldId id="299" r:id="rId28"/>
    <p:sldId id="327" r:id="rId29"/>
    <p:sldId id="328" r:id="rId30"/>
    <p:sldId id="329" r:id="rId31"/>
    <p:sldId id="371" r:id="rId32"/>
    <p:sldId id="366" r:id="rId33"/>
    <p:sldId id="391" r:id="rId34"/>
    <p:sldId id="389" r:id="rId35"/>
    <p:sldId id="394" r:id="rId36"/>
    <p:sldId id="395" r:id="rId37"/>
    <p:sldId id="390" r:id="rId38"/>
    <p:sldId id="396" r:id="rId39"/>
    <p:sldId id="365" r:id="rId40"/>
    <p:sldId id="397" r:id="rId41"/>
    <p:sldId id="367" r:id="rId42"/>
    <p:sldId id="372" r:id="rId43"/>
    <p:sldId id="373" r:id="rId44"/>
    <p:sldId id="386" r:id="rId45"/>
    <p:sldId id="393" r:id="rId46"/>
    <p:sldId id="385" r:id="rId47"/>
    <p:sldId id="376" r:id="rId48"/>
    <p:sldId id="377" r:id="rId49"/>
    <p:sldId id="392" r:id="rId50"/>
    <p:sldId id="398" r:id="rId51"/>
    <p:sldId id="336" r:id="rId52"/>
    <p:sldId id="309" r:id="rId53"/>
    <p:sldId id="387" r:id="rId5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F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0945"/>
  </p:normalViewPr>
  <p:slideViewPr>
    <p:cSldViewPr>
      <p:cViewPr varScale="1">
        <p:scale>
          <a:sx n="119" d="100"/>
          <a:sy n="119" d="100"/>
        </p:scale>
        <p:origin x="173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275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7A72B1-2F1A-496B-B220-76F0C8949207}" type="datetimeFigureOut">
              <a:rPr lang="en-US" smtClean="0"/>
              <a:t>8/17/18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7F342A9-03F4-4E6A-A63D-16539F5AEF15}" type="slidenum">
              <a:rPr lang="en-US" smtClean="0"/>
              <a:t>‹#›</a:t>
            </a:fld>
            <a:endParaRPr lang="en-US"/>
          </a:p>
        </p:txBody>
      </p:sp>
    </p:spTree>
    <p:extLst>
      <p:ext uri="{BB962C8B-B14F-4D97-AF65-F5344CB8AC3E}">
        <p14:creationId xmlns:p14="http://schemas.microsoft.com/office/powerpoint/2010/main" val="1842596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dirty="0"/>
          </a:p>
        </p:txBody>
      </p:sp>
      <p:sp>
        <p:nvSpPr>
          <p:cNvPr id="12291"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dirty="0"/>
          </a:p>
        </p:txBody>
      </p:sp>
      <p:sp>
        <p:nvSpPr>
          <p:cNvPr id="1229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4AEFE486-0491-48C2-B799-829D6D758A46}" type="slidenum">
              <a:rPr lang="en-US"/>
              <a:pPr/>
              <a:t>‹#›</a:t>
            </a:fld>
            <a:endParaRPr lang="en-US" dirty="0"/>
          </a:p>
        </p:txBody>
      </p:sp>
    </p:spTree>
    <p:extLst>
      <p:ext uri="{BB962C8B-B14F-4D97-AF65-F5344CB8AC3E}">
        <p14:creationId xmlns:p14="http://schemas.microsoft.com/office/powerpoint/2010/main" val="39561012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06FC8-F1A2-4D76-BE54-20DC5C957A07}" type="slidenum">
              <a:rPr lang="en-US"/>
              <a:pPr/>
              <a:t>1</a:t>
            </a:fld>
            <a:endParaRPr lang="en-US" dirty="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dirty="0"/>
              <a:t>(Gail) We’re grateful for this opportunity</a:t>
            </a:r>
            <a:r>
              <a:rPr lang="en-US" baseline="0" dirty="0"/>
              <a:t> to tell you about the exciting work that is unfolding and gaining momentum.  This is a project that emerged about 8 years ago as an effort to engage faculty and students in an issue of community concern.</a:t>
            </a:r>
            <a:r>
              <a:rPr lang="en-US" baseline="0" dirty="0">
                <a:solidFill>
                  <a:srgbClr val="FF0000"/>
                </a:solidFill>
              </a:rPr>
              <a:t> </a:t>
            </a:r>
          </a:p>
          <a:p>
            <a:r>
              <a:rPr lang="en-US" baseline="0" dirty="0"/>
              <a:t>(Dave) This is a watershed restoration initiative</a:t>
            </a:r>
            <a:r>
              <a:rPr lang="en-US" dirty="0"/>
              <a:t> and it’s</a:t>
            </a:r>
            <a:r>
              <a:rPr lang="en-US" baseline="0" dirty="0"/>
              <a:t> interdisciplinary in scope. Mention</a:t>
            </a:r>
            <a:r>
              <a:rPr lang="en-US" dirty="0"/>
              <a:t> our</a:t>
            </a:r>
            <a:r>
              <a:rPr lang="en-US" baseline="0" dirty="0"/>
              <a:t> backgrounds.  </a:t>
            </a:r>
          </a:p>
          <a:p>
            <a:r>
              <a:rPr lang="en-US" baseline="0" dirty="0"/>
              <a:t>(Gail) </a:t>
            </a:r>
            <a:r>
              <a:rPr lang="en-US" dirty="0"/>
              <a:t>Everyone lives in a watershed.</a:t>
            </a:r>
            <a:r>
              <a:rPr lang="en-US" baseline="0" dirty="0"/>
              <a:t>  Every school, every church, etc….exists in a watershed.  Life happens in watersheds. Some cultures recognize this much better than others (i.e. New Zealand).  Calvin’s property  straddles the divide between 2 watersheds---to the North water flows off our campus to Reeds Lake and is part of the </a:t>
            </a:r>
            <a:r>
              <a:rPr lang="en-US" baseline="0" dirty="0" err="1"/>
              <a:t>Coldbrook</a:t>
            </a:r>
            <a:r>
              <a:rPr lang="en-US" baseline="0" dirty="0"/>
              <a:t> Creek watershed.  To the south water flows from the Preserve through Whiskey Creek under the East Beltline and into the </a:t>
            </a:r>
            <a:r>
              <a:rPr lang="en-US" baseline="0" dirty="0" err="1"/>
              <a:t>Sem</a:t>
            </a:r>
            <a:r>
              <a:rPr lang="en-US" baseline="0" dirty="0"/>
              <a:t> Pond, then under Burton Street and eventually into Plaster Creek.  What was startling for us to discover is that Plaster Creek is the most polluted stream in West Michigan. Plaster Creek Stewards has emerged as an initiative to address this huge problem</a:t>
            </a:r>
            <a:r>
              <a:rPr lang="en-US" b="1" baseline="0" dirty="0"/>
              <a:t>.  We are a Reformed Christian college and our primary mission is teaching and research that contributes to addressing the brokenness in our world.  (and leads to transformation)…  Add something here about embodied faithfulness</a:t>
            </a:r>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18</a:t>
            </a:fld>
            <a:endParaRPr lang="en-US"/>
          </a:p>
        </p:txBody>
      </p:sp>
    </p:spTree>
    <p:extLst>
      <p:ext uri="{BB962C8B-B14F-4D97-AF65-F5344CB8AC3E}">
        <p14:creationId xmlns:p14="http://schemas.microsoft.com/office/powerpoint/2010/main" val="281795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19</a:t>
            </a:fld>
            <a:endParaRPr lang="en-US"/>
          </a:p>
        </p:txBody>
      </p:sp>
    </p:spTree>
    <p:extLst>
      <p:ext uri="{BB962C8B-B14F-4D97-AF65-F5344CB8AC3E}">
        <p14:creationId xmlns:p14="http://schemas.microsoft.com/office/powerpoint/2010/main" val="17441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20</a:t>
            </a:fld>
            <a:endParaRPr lang="en-US"/>
          </a:p>
        </p:txBody>
      </p:sp>
    </p:spTree>
    <p:extLst>
      <p:ext uri="{BB962C8B-B14F-4D97-AF65-F5344CB8AC3E}">
        <p14:creationId xmlns:p14="http://schemas.microsoft.com/office/powerpoint/2010/main" val="261171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22</a:t>
            </a:fld>
            <a:endParaRPr lang="en-US"/>
          </a:p>
        </p:txBody>
      </p:sp>
    </p:spTree>
    <p:extLst>
      <p:ext uri="{BB962C8B-B14F-4D97-AF65-F5344CB8AC3E}">
        <p14:creationId xmlns:p14="http://schemas.microsoft.com/office/powerpoint/2010/main" val="404228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40960" cy="4183380"/>
          </a:xfrm>
        </p:spPr>
        <p:txBody>
          <a:bodyPr/>
          <a:lstStyle/>
          <a:p>
            <a:r>
              <a:rPr lang="en-US" dirty="0"/>
              <a:t>Calvin’s involvement in our local watershed began in 2002 with service-learning projects (through the Calvin Environmental Assessment Program) designed to develop basic botanical and vertebrate inventories of the stream corridor. These early efforts led Calvin College faculty to dialogue with community partners to consider what could be done in the watershed to address the degraded condition of Plaster Creek.  </a:t>
            </a:r>
          </a:p>
          <a:p>
            <a:endParaRPr lang="en-US" dirty="0"/>
          </a:p>
          <a:p>
            <a:r>
              <a:rPr lang="en-US" dirty="0"/>
              <a:t>River Network—1 of 5 funded nationally; particularly interested in PCS because we are based in a college (unique model); we are engaging the local faith community creating upstream-downstream partnerships; focused on restoration on-the-ground</a:t>
            </a:r>
          </a:p>
          <a:p>
            <a:endParaRPr lang="en-US" dirty="0"/>
          </a:p>
          <a:p>
            <a:r>
              <a:rPr lang="en-US" dirty="0"/>
              <a:t>MDEQ—particularly interested in PCS because we are educating students and the public about how to care for water/manage stormwater; because we are convening many community partners to work with us in their areas of expertise.</a:t>
            </a:r>
          </a:p>
          <a:p>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23</a:t>
            </a:fld>
            <a:endParaRPr lang="en-US" dirty="0"/>
          </a:p>
        </p:txBody>
      </p:sp>
    </p:spTree>
    <p:extLst>
      <p:ext uri="{BB962C8B-B14F-4D97-AF65-F5344CB8AC3E}">
        <p14:creationId xmlns:p14="http://schemas.microsoft.com/office/powerpoint/2010/main" val="279644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a:t>
            </a:r>
            <a:r>
              <a:rPr lang="en-US" baseline="0" dirty="0"/>
              <a:t> Plaster Creek Stewards has really emerged out of this awareness and concern</a:t>
            </a:r>
          </a:p>
          <a:p>
            <a:r>
              <a:rPr lang="en-US" baseline="0" dirty="0"/>
              <a:t>These are pictures from our first summer workshop.  Among these participants are Calvin students and faculty, community partners, representatives from the denominational building, four local churches, including an assistant from Carl Levin’s office (suit) . . Some of you may recognize Pastor Mike </a:t>
            </a:r>
            <a:r>
              <a:rPr lang="en-US" baseline="0" dirty="0" err="1"/>
              <a:t>Abma</a:t>
            </a:r>
            <a:r>
              <a:rPr lang="en-US" baseline="0" dirty="0"/>
              <a:t> here </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25</a:t>
            </a:fld>
            <a:endParaRPr lang="en-US"/>
          </a:p>
        </p:txBody>
      </p:sp>
    </p:spTree>
    <p:extLst>
      <p:ext uri="{BB962C8B-B14F-4D97-AF65-F5344CB8AC3E}">
        <p14:creationId xmlns:p14="http://schemas.microsoft.com/office/powerpoint/2010/main" val="3086856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GLISTEN</a:t>
            </a:r>
            <a:r>
              <a:rPr lang="en-US" baseline="0" dirty="0"/>
              <a:t> – </a:t>
            </a:r>
            <a:r>
              <a:rPr lang="en-US" baseline="0"/>
              <a:t>Great Lakes </a:t>
            </a:r>
            <a:r>
              <a:rPr lang="en-US" baseline="0" dirty="0"/>
              <a:t>Initiative for Sustainability Through </a:t>
            </a:r>
            <a:r>
              <a:rPr lang="en-US" baseline="0"/>
              <a:t>Education Network </a:t>
            </a:r>
            <a:r>
              <a:rPr lang="en-US" baseline="0" dirty="0"/>
              <a:t>(???)</a:t>
            </a:r>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26</a:t>
            </a:fld>
            <a:endParaRPr lang="en-US" dirty="0"/>
          </a:p>
        </p:txBody>
      </p:sp>
    </p:spTree>
    <p:extLst>
      <p:ext uri="{BB962C8B-B14F-4D97-AF65-F5344CB8AC3E}">
        <p14:creationId xmlns:p14="http://schemas.microsoft.com/office/powerpoint/2010/main" val="1577444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We are conducting biological research as well as social research. </a:t>
            </a:r>
          </a:p>
          <a:p>
            <a:pPr defTabSz="931774">
              <a:defRPr/>
            </a:pPr>
            <a:endParaRPr lang="en-US" dirty="0"/>
          </a:p>
          <a:p>
            <a:pPr defTabSz="931774">
              <a:defRPr/>
            </a:pPr>
            <a:r>
              <a:rPr lang="en-US" dirty="0"/>
              <a:t>As we have watched the Plaster Creek Stewards project blossom, residents began to tell stories of their memories of Plaster Creek. An English professor teaching an honors class focused the whole class on the theme of water and students visited Plaster Creek to learn something about its history and current condition.  Their final assignment was an oral history project where students met with past and present residents to hear their recollections and tales of the role Plaster Creek has played and still plays in their lives and in the life of their community. Documenting these stories has helped engage students and community members to stretch their imaginations about what is possible in watershed care. These oral history interviews have been collected and are now part of the Community Voices archive at the Grand Rapids Public Library. We see this project as one example of a critical pedagogy of place building momentum for reconciliation ecology.</a:t>
            </a:r>
            <a:br>
              <a:rPr lang="en-US" dirty="0"/>
            </a:b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28</a:t>
            </a:fld>
            <a:endParaRPr lang="en-US"/>
          </a:p>
        </p:txBody>
      </p:sp>
    </p:spTree>
    <p:extLst>
      <p:ext uri="{BB962C8B-B14F-4D97-AF65-F5344CB8AC3E}">
        <p14:creationId xmlns:p14="http://schemas.microsoft.com/office/powerpoint/2010/main" val="93074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3</a:t>
            </a:fld>
            <a:endParaRPr lang="en-US" dirty="0"/>
          </a:p>
        </p:txBody>
      </p:sp>
    </p:spTree>
    <p:extLst>
      <p:ext uri="{BB962C8B-B14F-4D97-AF65-F5344CB8AC3E}">
        <p14:creationId xmlns:p14="http://schemas.microsoft.com/office/powerpoint/2010/main" val="404525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29</a:t>
            </a:fld>
            <a:endParaRPr lang="en-US"/>
          </a:p>
        </p:txBody>
      </p:sp>
    </p:spTree>
    <p:extLst>
      <p:ext uri="{BB962C8B-B14F-4D97-AF65-F5344CB8AC3E}">
        <p14:creationId xmlns:p14="http://schemas.microsoft.com/office/powerpoint/2010/main" val="48349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30</a:t>
            </a:fld>
            <a:endParaRPr lang="en-US"/>
          </a:p>
        </p:txBody>
      </p:sp>
    </p:spTree>
    <p:extLst>
      <p:ext uri="{BB962C8B-B14F-4D97-AF65-F5344CB8AC3E}">
        <p14:creationId xmlns:p14="http://schemas.microsoft.com/office/powerpoint/2010/main" val="2679070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32</a:t>
            </a:fld>
            <a:endParaRPr lang="en-US"/>
          </a:p>
        </p:txBody>
      </p:sp>
    </p:spTree>
    <p:extLst>
      <p:ext uri="{BB962C8B-B14F-4D97-AF65-F5344CB8AC3E}">
        <p14:creationId xmlns:p14="http://schemas.microsoft.com/office/powerpoint/2010/main" val="2173874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319 Grant we’ll be doing some educational outreach</a:t>
            </a:r>
            <a:r>
              <a:rPr lang="en-US" baseline="0" dirty="0"/>
              <a:t> and training, as well as </a:t>
            </a:r>
            <a:r>
              <a:rPr lang="en-US" dirty="0"/>
              <a:t>constructing 4 very large </a:t>
            </a:r>
            <a:r>
              <a:rPr lang="en-US" dirty="0" err="1"/>
              <a:t>bioswales</a:t>
            </a:r>
            <a:r>
              <a:rPr lang="en-US" dirty="0"/>
              <a:t> full of native plants to collect </a:t>
            </a:r>
            <a:r>
              <a:rPr lang="en-US" dirty="0" err="1"/>
              <a:t>stormwater</a:t>
            </a:r>
            <a:r>
              <a:rPr lang="en-US" dirty="0"/>
              <a:t> runoff</a:t>
            </a:r>
          </a:p>
        </p:txBody>
      </p:sp>
      <p:sp>
        <p:nvSpPr>
          <p:cNvPr id="4" name="Slide Number Placeholder 3"/>
          <p:cNvSpPr>
            <a:spLocks noGrp="1"/>
          </p:cNvSpPr>
          <p:nvPr>
            <p:ph type="sldNum" sz="quarter" idx="10"/>
          </p:nvPr>
        </p:nvSpPr>
        <p:spPr/>
        <p:txBody>
          <a:bodyPr/>
          <a:lstStyle/>
          <a:p>
            <a:fld id="{B7EE1059-3D5B-4C44-8441-2CC26DCA564F}" type="slidenum">
              <a:rPr lang="en-US" smtClean="0"/>
              <a:pPr/>
              <a:t>43</a:t>
            </a:fld>
            <a:endParaRPr lang="en-US"/>
          </a:p>
        </p:txBody>
      </p:sp>
    </p:spTree>
    <p:extLst>
      <p:ext uri="{BB962C8B-B14F-4D97-AF65-F5344CB8AC3E}">
        <p14:creationId xmlns:p14="http://schemas.microsoft.com/office/powerpoint/2010/main" val="2984913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us on Facebook</a:t>
            </a:r>
          </a:p>
        </p:txBody>
      </p:sp>
      <p:sp>
        <p:nvSpPr>
          <p:cNvPr id="4" name="Slide Number Placeholder 3"/>
          <p:cNvSpPr>
            <a:spLocks noGrp="1"/>
          </p:cNvSpPr>
          <p:nvPr>
            <p:ph type="sldNum" sz="quarter" idx="10"/>
          </p:nvPr>
        </p:nvSpPr>
        <p:spPr/>
        <p:txBody>
          <a:bodyPr/>
          <a:lstStyle/>
          <a:p>
            <a:fld id="{4AEFE486-0491-48C2-B799-829D6D758A46}" type="slidenum">
              <a:rPr lang="en-US" smtClean="0"/>
              <a:pPr/>
              <a:t>51</a:t>
            </a:fld>
            <a:endParaRPr lang="en-US" dirty="0"/>
          </a:p>
        </p:txBody>
      </p:sp>
    </p:spTree>
    <p:extLst>
      <p:ext uri="{BB962C8B-B14F-4D97-AF65-F5344CB8AC3E}">
        <p14:creationId xmlns:p14="http://schemas.microsoft.com/office/powerpoint/2010/main" val="563939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52</a:t>
            </a:fld>
            <a:endParaRPr lang="en-US"/>
          </a:p>
        </p:txBody>
      </p:sp>
    </p:spTree>
    <p:extLst>
      <p:ext uri="{BB962C8B-B14F-4D97-AF65-F5344CB8AC3E}">
        <p14:creationId xmlns:p14="http://schemas.microsoft.com/office/powerpoint/2010/main" val="266236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Lake Michigan too has a watershed which at</a:t>
            </a:r>
            <a:r>
              <a:rPr lang="en-US" baseline="0" dirty="0"/>
              <a:t> this scale is often referred to as a ‘drainage basin.’</a:t>
            </a:r>
          </a:p>
        </p:txBody>
      </p:sp>
      <p:sp>
        <p:nvSpPr>
          <p:cNvPr id="4" name="Slide Number Placeholder 3"/>
          <p:cNvSpPr>
            <a:spLocks noGrp="1"/>
          </p:cNvSpPr>
          <p:nvPr>
            <p:ph type="sldNum" sz="quarter" idx="10"/>
          </p:nvPr>
        </p:nvSpPr>
        <p:spPr/>
        <p:txBody>
          <a:bodyPr/>
          <a:lstStyle/>
          <a:p>
            <a:fld id="{630D3AC5-FE0C-494C-B8FA-D67F0CE37119}"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next slide:  Now, if we focus in on Kent County we can show you where</a:t>
            </a:r>
            <a:r>
              <a:rPr lang="en-US" baseline="0" dirty="0"/>
              <a:t> </a:t>
            </a:r>
            <a:r>
              <a:rPr lang="en-US" dirty="0"/>
              <a:t>the PC Watershed is specifically located</a:t>
            </a:r>
          </a:p>
        </p:txBody>
      </p:sp>
      <p:sp>
        <p:nvSpPr>
          <p:cNvPr id="4" name="Slide Number Placeholder 3"/>
          <p:cNvSpPr>
            <a:spLocks noGrp="1"/>
          </p:cNvSpPr>
          <p:nvPr>
            <p:ph type="sldNum" sz="quarter" idx="10"/>
          </p:nvPr>
        </p:nvSpPr>
        <p:spPr/>
        <p:txBody>
          <a:bodyPr/>
          <a:lstStyle/>
          <a:p>
            <a:fld id="{4AEFE486-0491-48C2-B799-829D6D758A46}" type="slidenum">
              <a:rPr lang="en-US" smtClean="0"/>
              <a:pPr/>
              <a:t>6</a:t>
            </a:fld>
            <a:endParaRPr lang="en-US" dirty="0"/>
          </a:p>
        </p:txBody>
      </p:sp>
    </p:spTree>
    <p:extLst>
      <p:ext uri="{BB962C8B-B14F-4D97-AF65-F5344CB8AC3E}">
        <p14:creationId xmlns:p14="http://schemas.microsoft.com/office/powerpoint/2010/main" val="301726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elevation map that shows the contours of Kent County . . . Rogue River here, </a:t>
            </a:r>
            <a:r>
              <a:rPr lang="en-US" dirty="0" err="1"/>
              <a:t>Thornapple</a:t>
            </a:r>
            <a:r>
              <a:rPr lang="en-US" baseline="0" dirty="0"/>
              <a:t> river here and (press button) this is the PC watershed</a:t>
            </a:r>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7</a:t>
            </a:fld>
            <a:endParaRPr lang="en-US"/>
          </a:p>
        </p:txBody>
      </p:sp>
    </p:spTree>
    <p:extLst>
      <p:ext uri="{BB962C8B-B14F-4D97-AF65-F5344CB8AC3E}">
        <p14:creationId xmlns:p14="http://schemas.microsoft.com/office/powerpoint/2010/main" val="124856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15</a:t>
            </a:fld>
            <a:endParaRPr lang="en-US"/>
          </a:p>
        </p:txBody>
      </p:sp>
    </p:spTree>
    <p:extLst>
      <p:ext uri="{BB962C8B-B14F-4D97-AF65-F5344CB8AC3E}">
        <p14:creationId xmlns:p14="http://schemas.microsoft.com/office/powerpoint/2010/main" val="274704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16</a:t>
            </a:fld>
            <a:endParaRPr lang="en-US"/>
          </a:p>
        </p:txBody>
      </p:sp>
    </p:spTree>
    <p:extLst>
      <p:ext uri="{BB962C8B-B14F-4D97-AF65-F5344CB8AC3E}">
        <p14:creationId xmlns:p14="http://schemas.microsoft.com/office/powerpoint/2010/main" val="287108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17</a:t>
            </a:fld>
            <a:endParaRPr lang="en-US"/>
          </a:p>
        </p:txBody>
      </p:sp>
    </p:spTree>
    <p:extLst>
      <p:ext uri="{BB962C8B-B14F-4D97-AF65-F5344CB8AC3E}">
        <p14:creationId xmlns:p14="http://schemas.microsoft.com/office/powerpoint/2010/main" val="150105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C5F9F28-F711-48DF-A3DF-533CC061142A}" type="datetime4">
              <a:rPr lang="en-US" smtClean="0"/>
              <a:t>August 17, 2018</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BD924-79F5-40D9-A36E-5CF068F3C9B6}"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1D6FD7-B319-4B03-BA2D-4641610A6C02}"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3426E3-06BA-49A1-BDB3-B68FABF9CC6F}"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BC7BB3-0D86-4E32-898E-A61E3D181173}"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DCF9D5E1-F297-4C69-8CB6-B2909BEAAB97}" type="datetime4">
              <a:rPr lang="en-US" smtClean="0"/>
              <a:t>August 17,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A186F5-EA2A-4EC4-B07E-ABC4D9F37213}" type="datetime4">
              <a:rPr lang="en-US" smtClean="0"/>
              <a:t>August 17, 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7793D-C0D3-4B75-A84A-29192FDBD9D8}" type="datetime4">
              <a:rPr lang="en-US" smtClean="0"/>
              <a:t>August 17, 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1E7F7-4C98-4299-B1A8-8AFDBCA2CA47}" type="datetime4">
              <a:rPr lang="en-US" smtClean="0"/>
              <a:t>August 17, 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C222F47-9AF4-4B4A-B000-B0DE1585BAD3}" type="datetime4">
              <a:rPr lang="en-US" smtClean="0"/>
              <a:t>August 17, 2018</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9E97E-01D7-4EFA-8007-E1471990557F}" type="datetime4">
              <a:rPr lang="en-US" smtClean="0"/>
              <a:t>August 17, 2018</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A792FDF-2B6E-4C77-B4D5-DEFD7A585187}" type="datetime4">
              <a:rPr lang="en-US" smtClean="0"/>
              <a:t>August 17, 2018</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calvin.edu/go/plastercreeksteward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2514600"/>
            <a:ext cx="9067800" cy="2678430"/>
          </a:xfrm>
          <a:effectLst/>
        </p:spPr>
        <p:txBody>
          <a:bodyPr>
            <a:normAutofit/>
          </a:bodyPr>
          <a:lstStyle/>
          <a:p>
            <a:pPr algn="ctr"/>
            <a:r>
              <a:rPr lang="en-US" b="1" dirty="0">
                <a:solidFill>
                  <a:schemeClr val="tx1"/>
                </a:solidFill>
              </a:rPr>
              <a:t>Loving Our Downstream Neighbor:</a:t>
            </a:r>
            <a:br>
              <a:rPr lang="en-US" b="1" dirty="0">
                <a:solidFill>
                  <a:schemeClr val="tx1"/>
                </a:solidFill>
              </a:rPr>
            </a:br>
            <a:r>
              <a:rPr lang="en-US" b="1" dirty="0">
                <a:solidFill>
                  <a:schemeClr val="tx1"/>
                </a:solidFill>
              </a:rPr>
              <a:t>                            </a:t>
            </a:r>
            <a:r>
              <a:rPr lang="en-US" sz="2200" b="1" dirty="0">
                <a:solidFill>
                  <a:schemeClr val="tx1"/>
                </a:solidFill>
              </a:rPr>
              <a:t>Plaster Creek Stewards            </a:t>
            </a:r>
            <a:br>
              <a:rPr lang="en-US" sz="2200" b="1" dirty="0">
                <a:solidFill>
                  <a:schemeClr val="tx1"/>
                </a:solidFill>
              </a:rPr>
            </a:br>
            <a:r>
              <a:rPr lang="en-US" sz="2200" b="1" dirty="0">
                <a:solidFill>
                  <a:schemeClr val="tx1"/>
                </a:solidFill>
              </a:rPr>
              <a:t>                                              Watershed Restoration </a:t>
            </a:r>
            <a:br>
              <a:rPr lang="en-US" sz="2200" b="1" dirty="0">
                <a:solidFill>
                  <a:schemeClr val="tx1"/>
                </a:solidFill>
              </a:rPr>
            </a:br>
            <a:r>
              <a:rPr lang="en-US" sz="2200" b="1" dirty="0">
                <a:solidFill>
                  <a:schemeClr val="tx1"/>
                </a:solidFill>
              </a:rPr>
              <a:t>                                              Initiative</a:t>
            </a:r>
            <a:endParaRPr lang="en-US" sz="2200" b="1" dirty="0">
              <a:solidFill>
                <a:schemeClr val="tx1"/>
              </a:solidFill>
              <a:effectLst>
                <a:outerShdw blurRad="38100" dist="38100" dir="2700000" algn="tl">
                  <a:srgbClr val="000000">
                    <a:alpha val="43137"/>
                  </a:srgbClr>
                </a:outerShdw>
              </a:effectLst>
            </a:endParaRPr>
          </a:p>
        </p:txBody>
      </p:sp>
      <p:sp>
        <p:nvSpPr>
          <p:cNvPr id="2051" name="Rectangle 3"/>
          <p:cNvSpPr>
            <a:spLocks noGrp="1" noChangeArrowheads="1"/>
          </p:cNvSpPr>
          <p:nvPr>
            <p:ph type="subTitle" idx="1"/>
          </p:nvPr>
        </p:nvSpPr>
        <p:spPr>
          <a:xfrm>
            <a:off x="4495800" y="5029200"/>
            <a:ext cx="3760177" cy="1066800"/>
          </a:xfrm>
          <a:effectLst/>
        </p:spPr>
        <p:txBody>
          <a:bodyPr>
            <a:normAutofit fontScale="85000" lnSpcReduction="10000"/>
          </a:bodyPr>
          <a:lstStyle/>
          <a:p>
            <a:pPr algn="ctr"/>
            <a:endParaRPr lang="en-US" dirty="0"/>
          </a:p>
          <a:p>
            <a:pPr algn="ctr"/>
            <a:r>
              <a:rPr lang="en-US" dirty="0"/>
              <a:t>Dave Warners, Gail Heffner,</a:t>
            </a:r>
          </a:p>
          <a:p>
            <a:pPr algn="ctr"/>
            <a:r>
              <a:rPr lang="en-US" dirty="0"/>
              <a:t>Michael </a:t>
            </a:r>
            <a:r>
              <a:rPr lang="en-US" dirty="0" err="1"/>
              <a:t>Ryskamp</a:t>
            </a:r>
            <a:endParaRPr lang="en-US" dirty="0"/>
          </a:p>
          <a:p>
            <a:pPr algn="ctr"/>
            <a:r>
              <a:rPr lang="en-US" dirty="0"/>
              <a:t>Calvin College</a:t>
            </a:r>
          </a:p>
        </p:txBody>
      </p:sp>
      <p:pic>
        <p:nvPicPr>
          <p:cNvPr id="4098" name="Picture 2" descr="E:\My Pictures\Biologia250\2011_0217Feb2011008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52400"/>
            <a:ext cx="8382000" cy="304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024744" cy="1143000"/>
          </a:xfrm>
        </p:spPr>
        <p:txBody>
          <a:bodyPr/>
          <a:lstStyle/>
          <a:p>
            <a:r>
              <a:rPr lang="en-US" dirty="0"/>
              <a:t>History of Plaster Creek</a:t>
            </a:r>
          </a:p>
        </p:txBody>
      </p:sp>
      <p:sp>
        <p:nvSpPr>
          <p:cNvPr id="3" name="Content Placeholder 2"/>
          <p:cNvSpPr>
            <a:spLocks noGrp="1"/>
          </p:cNvSpPr>
          <p:nvPr>
            <p:ph idx="1"/>
          </p:nvPr>
        </p:nvSpPr>
        <p:spPr>
          <a:xfrm>
            <a:off x="914400" y="1676400"/>
            <a:ext cx="7010400" cy="4572000"/>
          </a:xfrm>
        </p:spPr>
        <p:txBody>
          <a:bodyPr>
            <a:normAutofit fontScale="92500" lnSpcReduction="10000"/>
          </a:bodyPr>
          <a:lstStyle/>
          <a:p>
            <a:r>
              <a:rPr lang="en-US" dirty="0"/>
              <a:t>16,000 </a:t>
            </a:r>
            <a:r>
              <a:rPr lang="en-US" dirty="0" err="1"/>
              <a:t>ya</a:t>
            </a:r>
            <a:r>
              <a:rPr lang="en-US" dirty="0"/>
              <a:t> Glacier recedes</a:t>
            </a:r>
          </a:p>
          <a:p>
            <a:r>
              <a:rPr lang="en-US" dirty="0"/>
              <a:t>2,000 </a:t>
            </a:r>
            <a:r>
              <a:rPr lang="en-US" dirty="0" err="1"/>
              <a:t>ya</a:t>
            </a:r>
            <a:r>
              <a:rPr lang="en-US" dirty="0"/>
              <a:t> Native Americans - Hopewell </a:t>
            </a:r>
          </a:p>
          <a:p>
            <a:r>
              <a:rPr lang="en-US" dirty="0"/>
              <a:t>1500 </a:t>
            </a:r>
            <a:r>
              <a:rPr lang="en-US" dirty="0" err="1"/>
              <a:t>Odaawaa</a:t>
            </a:r>
            <a:r>
              <a:rPr lang="en-US" dirty="0"/>
              <a:t> Indians</a:t>
            </a:r>
          </a:p>
          <a:p>
            <a:r>
              <a:rPr lang="en-US" dirty="0"/>
              <a:t>1615 Samuel de Champlain</a:t>
            </a:r>
          </a:p>
          <a:p>
            <a:r>
              <a:rPr lang="en-US" dirty="0" err="1"/>
              <a:t>Kee</a:t>
            </a:r>
            <a:r>
              <a:rPr lang="en-US" dirty="0"/>
              <a:t>-No-Shay Creek, Burr Oak Creek</a:t>
            </a:r>
          </a:p>
          <a:p>
            <a:r>
              <a:rPr lang="en-US" dirty="0"/>
              <a:t>Early 1800s – Chief Blackbird</a:t>
            </a:r>
          </a:p>
          <a:p>
            <a:r>
              <a:rPr lang="en-US" dirty="0"/>
              <a:t>1826 - Grand Rapids founded by missionaries</a:t>
            </a:r>
          </a:p>
          <a:p>
            <a:r>
              <a:rPr lang="en-US" dirty="0"/>
              <a:t>1841 – First plaster mill</a:t>
            </a:r>
          </a:p>
          <a:p>
            <a:r>
              <a:rPr lang="en-US" dirty="0"/>
              <a:t>1900 – Brook trout from Plaster Creek</a:t>
            </a:r>
          </a:p>
          <a:p>
            <a:r>
              <a:rPr lang="en-US" dirty="0"/>
              <a:t>1940s – Silver Creek </a:t>
            </a:r>
            <a:r>
              <a:rPr lang="en-US" dirty="0" err="1"/>
              <a:t>culverted</a:t>
            </a:r>
            <a:endParaRPr lang="en-US" dirty="0"/>
          </a:p>
          <a:p>
            <a:r>
              <a:rPr lang="en-US" dirty="0"/>
              <a:t>2009 – Plaster Creek Stewards</a:t>
            </a:r>
          </a:p>
          <a:p>
            <a:r>
              <a:rPr lang="en-US" dirty="0"/>
              <a:t>2011 Green Grand Rapids Master Plan</a:t>
            </a:r>
          </a:p>
        </p:txBody>
      </p:sp>
    </p:spTree>
    <p:extLst>
      <p:ext uri="{BB962C8B-B14F-4D97-AF65-F5344CB8AC3E}">
        <p14:creationId xmlns:p14="http://schemas.microsoft.com/office/powerpoint/2010/main" val="689804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267200" y="-18684"/>
            <a:ext cx="3962400" cy="6876684"/>
          </a:xfrm>
          <a:prstGeom prst="rect">
            <a:avLst/>
          </a:prstGeom>
          <a:noFill/>
          <a:ln w="9525">
            <a:noFill/>
            <a:miter lim="800000"/>
            <a:headEnd/>
            <a:tailEnd/>
          </a:ln>
        </p:spPr>
      </p:pic>
      <p:sp>
        <p:nvSpPr>
          <p:cNvPr id="3" name="TextBox 2"/>
          <p:cNvSpPr txBox="1"/>
          <p:nvPr/>
        </p:nvSpPr>
        <p:spPr>
          <a:xfrm>
            <a:off x="533400" y="1684020"/>
            <a:ext cx="3352800" cy="4832092"/>
          </a:xfrm>
          <a:prstGeom prst="rect">
            <a:avLst/>
          </a:prstGeom>
          <a:noFill/>
        </p:spPr>
        <p:txBody>
          <a:bodyPr wrap="square" rtlCol="0">
            <a:spAutoFit/>
          </a:bodyPr>
          <a:lstStyle/>
          <a:p>
            <a:r>
              <a:rPr lang="en-US" sz="2200" dirty="0"/>
              <a:t>In urban areas, the cumulative effect of water  coming off individual homes and yards significantly impacts an urban waterway in many different ways.</a:t>
            </a:r>
          </a:p>
          <a:p>
            <a:endParaRPr lang="en-US" sz="2200" dirty="0"/>
          </a:p>
          <a:p>
            <a:r>
              <a:rPr lang="en-US" sz="2200" dirty="0"/>
              <a:t>The quality of water draining out of a watershed </a:t>
            </a:r>
            <a:r>
              <a:rPr lang="en-US" sz="2200" dirty="0" err="1"/>
              <a:t>teestifies</a:t>
            </a:r>
            <a:r>
              <a:rPr lang="en-US" sz="2200" dirty="0"/>
              <a:t> to how careful people are living within that watershed.  </a:t>
            </a:r>
          </a:p>
        </p:txBody>
      </p:sp>
      <p:sp>
        <p:nvSpPr>
          <p:cNvPr id="4" name="TextBox 3"/>
          <p:cNvSpPr txBox="1"/>
          <p:nvPr/>
        </p:nvSpPr>
        <p:spPr>
          <a:xfrm>
            <a:off x="603856" y="457200"/>
            <a:ext cx="3282344" cy="990600"/>
          </a:xfrm>
          <a:prstGeom prst="rect">
            <a:avLst/>
          </a:prstGeom>
          <a:noFill/>
        </p:spPr>
        <p:txBody>
          <a:bodyPr wrap="square" rtlCol="0">
            <a:spAutoFit/>
          </a:bodyPr>
          <a:lstStyle/>
          <a:p>
            <a:r>
              <a:rPr lang="en-US" sz="2800" b="1" dirty="0">
                <a:solidFill>
                  <a:srgbClr val="92D050"/>
                </a:solidFill>
              </a:rPr>
              <a:t>Urban Residential Influences</a:t>
            </a:r>
          </a:p>
        </p:txBody>
      </p:sp>
    </p:spTree>
    <p:extLst>
      <p:ext uri="{BB962C8B-B14F-4D97-AF65-F5344CB8AC3E}">
        <p14:creationId xmlns:p14="http://schemas.microsoft.com/office/powerpoint/2010/main" val="407858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arners\Desktop\FireStuff\PostBurnPhotos+StormDrains\DSCF009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19200" y="159567"/>
            <a:ext cx="6856153" cy="65391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44480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arners\Desktop\FireStuff\PostBurnPhotos+StormDrains\DSCF01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0232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9400" y="1219200"/>
            <a:ext cx="7366000" cy="5524500"/>
          </a:xfrm>
          <a:prstGeom prst="rect">
            <a:avLst/>
          </a:prstGeom>
        </p:spPr>
      </p:pic>
      <p:sp>
        <p:nvSpPr>
          <p:cNvPr id="2" name="Rectangle 1"/>
          <p:cNvSpPr/>
          <p:nvPr/>
        </p:nvSpPr>
        <p:spPr>
          <a:xfrm>
            <a:off x="1752600" y="1600200"/>
            <a:ext cx="4572000" cy="1754326"/>
          </a:xfrm>
          <a:prstGeom prst="rect">
            <a:avLst/>
          </a:prstGeom>
        </p:spPr>
        <p:txBody>
          <a:bodyPr>
            <a:spAutoFit/>
          </a:bodyPr>
          <a:lstStyle/>
          <a:p>
            <a:pPr marL="285750" indent="-285750">
              <a:buFont typeface="Arial"/>
              <a:buChar char="•"/>
            </a:pPr>
            <a:r>
              <a:rPr lang="en-US" sz="1800" b="1" dirty="0">
                <a:solidFill>
                  <a:srgbClr val="FFFF00"/>
                </a:solidFill>
                <a:effectLst>
                  <a:outerShdw blurRad="38100" dist="38100" dir="2700000" algn="tl">
                    <a:srgbClr val="000000">
                      <a:alpha val="43137"/>
                    </a:srgbClr>
                  </a:outerShdw>
                </a:effectLst>
              </a:rPr>
              <a:t>Flow dynamics (volume)</a:t>
            </a:r>
          </a:p>
          <a:p>
            <a:pPr marL="285750" indent="-285750">
              <a:buFont typeface="Arial"/>
              <a:buChar char="•"/>
            </a:pPr>
            <a:r>
              <a:rPr lang="en-US" sz="1800" b="1" dirty="0">
                <a:solidFill>
                  <a:srgbClr val="FFFF00"/>
                </a:solidFill>
                <a:effectLst>
                  <a:outerShdw blurRad="38100" dist="38100" dir="2700000" algn="tl">
                    <a:srgbClr val="000000">
                      <a:alpha val="43137"/>
                    </a:srgbClr>
                  </a:outerShdw>
                </a:effectLst>
              </a:rPr>
              <a:t>Sediment</a:t>
            </a:r>
          </a:p>
          <a:p>
            <a:pPr marL="285750" indent="-285750">
              <a:buFont typeface="Arial"/>
              <a:buChar char="•"/>
            </a:pPr>
            <a:r>
              <a:rPr lang="en-US" sz="1800" b="1" dirty="0">
                <a:solidFill>
                  <a:srgbClr val="FFFF00"/>
                </a:solidFill>
                <a:effectLst>
                  <a:outerShdw blurRad="38100" dist="38100" dir="2700000" algn="tl">
                    <a:srgbClr val="000000">
                      <a:alpha val="43137"/>
                    </a:srgbClr>
                  </a:outerShdw>
                </a:effectLst>
              </a:rPr>
              <a:t>Bacterial contamination</a:t>
            </a:r>
          </a:p>
          <a:p>
            <a:pPr marL="285750" indent="-285750">
              <a:buFont typeface="Arial"/>
              <a:buChar char="•"/>
            </a:pPr>
            <a:r>
              <a:rPr lang="en-US" sz="1800" b="1" dirty="0">
                <a:solidFill>
                  <a:srgbClr val="FFFF00"/>
                </a:solidFill>
                <a:effectLst>
                  <a:outerShdw blurRad="38100" dist="38100" dir="2700000" algn="tl">
                    <a:srgbClr val="000000">
                      <a:alpha val="43137"/>
                    </a:srgbClr>
                  </a:outerShdw>
                </a:effectLst>
              </a:rPr>
              <a:t>Nutrient pollution</a:t>
            </a:r>
          </a:p>
          <a:p>
            <a:pPr marL="285750" indent="-285750">
              <a:buFont typeface="Arial"/>
              <a:buChar char="•"/>
            </a:pPr>
            <a:r>
              <a:rPr lang="en-US" sz="1800" b="1" dirty="0">
                <a:solidFill>
                  <a:srgbClr val="FFFF00"/>
                </a:solidFill>
                <a:effectLst>
                  <a:outerShdw blurRad="38100" dist="38100" dir="2700000" algn="tl">
                    <a:srgbClr val="000000">
                      <a:alpha val="43137"/>
                    </a:srgbClr>
                  </a:outerShdw>
                </a:effectLst>
              </a:rPr>
              <a:t>Thermal pollution</a:t>
            </a:r>
          </a:p>
          <a:p>
            <a:pPr marL="285750" indent="-285750">
              <a:buFont typeface="Arial"/>
              <a:buChar char="•"/>
            </a:pPr>
            <a:r>
              <a:rPr lang="en-US" sz="1800" b="1" dirty="0">
                <a:solidFill>
                  <a:srgbClr val="FFFF00"/>
                </a:solidFill>
                <a:effectLst>
                  <a:outerShdw blurRad="38100" dist="38100" dir="2700000" algn="tl">
                    <a:srgbClr val="000000">
                      <a:alpha val="43137"/>
                    </a:srgbClr>
                  </a:outerShdw>
                </a:effectLst>
              </a:rPr>
              <a:t>Trash and Toxic substances</a:t>
            </a:r>
          </a:p>
        </p:txBody>
      </p:sp>
      <p:sp>
        <p:nvSpPr>
          <p:cNvPr id="5" name="Rectangle 4"/>
          <p:cNvSpPr/>
          <p:nvPr/>
        </p:nvSpPr>
        <p:spPr>
          <a:xfrm>
            <a:off x="457200" y="496155"/>
            <a:ext cx="5602816" cy="707886"/>
          </a:xfrm>
          <a:prstGeom prst="rect">
            <a:avLst/>
          </a:prstGeom>
        </p:spPr>
        <p:txBody>
          <a:bodyPr wrap="none">
            <a:spAutoFit/>
          </a:bodyPr>
          <a:lstStyle/>
          <a:p>
            <a:r>
              <a:rPr lang="en-US" sz="4000" dirty="0">
                <a:solidFill>
                  <a:schemeClr val="accent1"/>
                </a:solidFill>
              </a:rPr>
              <a:t>Plaster Creek Problems</a:t>
            </a:r>
          </a:p>
        </p:txBody>
      </p:sp>
      <p:pic>
        <p:nvPicPr>
          <p:cNvPr id="6" name="Picture 5" descr="2011_0301MarchUno2011002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4320" y="1066836"/>
            <a:ext cx="3810000" cy="4812361"/>
          </a:xfrm>
          <a:prstGeom prst="rect">
            <a:avLst/>
          </a:prstGeom>
        </p:spPr>
      </p:pic>
      <p:pic>
        <p:nvPicPr>
          <p:cNvPr id="7" name="Picture 6" descr="DSC_003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 y="3657600"/>
            <a:ext cx="5363082" cy="3045608"/>
          </a:xfrm>
          <a:prstGeom prst="rect">
            <a:avLst/>
          </a:prstGeom>
        </p:spPr>
      </p:pic>
    </p:spTree>
    <p:extLst>
      <p:ext uri="{BB962C8B-B14F-4D97-AF65-F5344CB8AC3E}">
        <p14:creationId xmlns:p14="http://schemas.microsoft.com/office/powerpoint/2010/main" val="1294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3" descr="IMG_298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1066800" y="0"/>
            <a:ext cx="11361524" cy="6705600"/>
          </a:xfrm>
        </p:spPr>
      </p:pic>
    </p:spTree>
    <p:extLst>
      <p:ext uri="{BB962C8B-B14F-4D97-AF65-F5344CB8AC3E}">
        <p14:creationId xmlns:p14="http://schemas.microsoft.com/office/powerpoint/2010/main" val="3999837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R:\Biology\STUDENT WORKER ACCESS\Plaster Creek Stewards\Pictures\Plaster Creek Pictures 2008-2010\Plaster Creek 0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153209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0" y="304799"/>
            <a:ext cx="9144000" cy="6069027"/>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4" cstate="print"/>
          <a:srcRect/>
          <a:stretch>
            <a:fillRect/>
          </a:stretch>
        </p:blipFill>
        <p:spPr bwMode="auto">
          <a:xfrm>
            <a:off x="0" y="304800"/>
            <a:ext cx="9144000" cy="6123214"/>
          </a:xfrm>
          <a:prstGeom prst="rect">
            <a:avLst/>
          </a:prstGeom>
          <a:noFill/>
          <a:ln w="9525">
            <a:noFill/>
            <a:miter lim="800000"/>
            <a:headEnd/>
            <a:tailEnd/>
          </a:ln>
        </p:spPr>
      </p:pic>
    </p:spTree>
    <p:extLst>
      <p:ext uri="{BB962C8B-B14F-4D97-AF65-F5344CB8AC3E}">
        <p14:creationId xmlns:p14="http://schemas.microsoft.com/office/powerpoint/2010/main" val="188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R:\Biology\STUDENT WORKER ACCESS\Plaster Creek Stewards\Pictures\Plaster Creek -Autumn 2011\DSC_01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3107" y="0"/>
            <a:ext cx="4590893" cy="6858000"/>
          </a:xfrm>
          <a:prstGeom prst="rect">
            <a:avLst/>
          </a:prstGeom>
          <a:noFill/>
        </p:spPr>
      </p:pic>
      <p:pic>
        <p:nvPicPr>
          <p:cNvPr id="6" name="Picture 5" descr="DSC_006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62" y="0"/>
            <a:ext cx="4559840" cy="6858000"/>
          </a:xfrm>
          <a:prstGeom prst="rect">
            <a:avLst/>
          </a:prstGeom>
        </p:spPr>
      </p:pic>
    </p:spTree>
    <p:extLst>
      <p:ext uri="{BB962C8B-B14F-4D97-AF65-F5344CB8AC3E}">
        <p14:creationId xmlns:p14="http://schemas.microsoft.com/office/powerpoint/2010/main" val="21651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dissolv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14400" y="0"/>
            <a:ext cx="10058400" cy="6858000"/>
          </a:xfrm>
          <a:prstGeom prst="rect">
            <a:avLst/>
          </a:prstGeom>
          <a:noFill/>
          <a:ln w="9525">
            <a:noFill/>
            <a:miter lim="800000"/>
            <a:headEnd/>
            <a:tailEnd/>
          </a:ln>
        </p:spPr>
      </p:pic>
    </p:spTree>
    <p:extLst>
      <p:ext uri="{BB962C8B-B14F-4D97-AF65-F5344CB8AC3E}">
        <p14:creationId xmlns:p14="http://schemas.microsoft.com/office/powerpoint/2010/main" val="847748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y Pictures\2011_0224FebDos2011\2011_0224FebDos2011004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17"/>
          <a:stretch/>
        </p:blipFill>
        <p:spPr bwMode="auto">
          <a:xfrm>
            <a:off x="-3810" y="228600"/>
            <a:ext cx="9144000" cy="6629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pic>
      <p:sp>
        <p:nvSpPr>
          <p:cNvPr id="2" name="Title 1"/>
          <p:cNvSpPr>
            <a:spLocks noGrp="1"/>
          </p:cNvSpPr>
          <p:nvPr>
            <p:ph type="title"/>
          </p:nvPr>
        </p:nvSpPr>
        <p:spPr>
          <a:xfrm>
            <a:off x="1600200" y="3200400"/>
            <a:ext cx="6424110" cy="3186196"/>
          </a:xfrm>
          <a:solidFill>
            <a:schemeClr val="tx2">
              <a:lumMod val="60000"/>
              <a:lumOff val="40000"/>
              <a:alpha val="34118"/>
            </a:schemeClr>
          </a:solidFill>
          <a:ln>
            <a:solidFill>
              <a:schemeClr val="bg2">
                <a:lumMod val="40000"/>
                <a:lumOff val="60000"/>
              </a:schemeClr>
            </a:solidFill>
          </a:ln>
        </p:spPr>
        <p:txBody>
          <a:bodyPr>
            <a:normAutofit fontScale="90000"/>
          </a:bodyPr>
          <a:lstStyle/>
          <a:p>
            <a:r>
              <a:rPr lang="en-US" b="1" dirty="0">
                <a:solidFill>
                  <a:schemeClr val="tx1"/>
                </a:solidFill>
                <a:effectLst>
                  <a:outerShdw blurRad="38100" dist="38100" dir="2700000" algn="tl">
                    <a:srgbClr val="000000">
                      <a:alpha val="43137"/>
                    </a:srgbClr>
                  </a:outerShdw>
                </a:effectLst>
              </a:rPr>
              <a:t>  </a:t>
            </a:r>
            <a:r>
              <a:rPr lang="en-US" sz="4400" b="1" dirty="0">
                <a:solidFill>
                  <a:schemeClr val="tx1"/>
                </a:solidFill>
                <a:effectLst>
                  <a:outerShdw blurRad="38100" dist="38100" dir="2700000" algn="tl">
                    <a:srgbClr val="000000">
                      <a:alpha val="43137"/>
                    </a:srgbClr>
                  </a:outerShdw>
                </a:effectLst>
              </a:rPr>
              <a:t>Outline</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r>
              <a:rPr lang="en-US" sz="3600" dirty="0">
                <a:solidFill>
                  <a:srgbClr val="FFFF00"/>
                </a:solidFill>
                <a:effectLst>
                  <a:outerShdw blurRad="38100" dist="38100" dir="2700000" algn="tl">
                    <a:srgbClr val="000000">
                      <a:alpha val="43137"/>
                    </a:srgbClr>
                  </a:outerShdw>
                </a:effectLst>
              </a:rPr>
              <a:t>Context</a:t>
            </a:r>
            <a:br>
              <a:rPr lang="en-US" sz="3600" dirty="0">
                <a:solidFill>
                  <a:srgbClr val="FFFF00"/>
                </a:solidFill>
                <a:effectLst>
                  <a:outerShdw blurRad="38100" dist="38100" dir="2700000" algn="tl">
                    <a:srgbClr val="000000">
                      <a:alpha val="43137"/>
                    </a:srgbClr>
                  </a:outerShdw>
                </a:effectLst>
              </a:rPr>
            </a:br>
            <a:r>
              <a:rPr lang="en-US" sz="3600" dirty="0">
                <a:solidFill>
                  <a:srgbClr val="FFFF00"/>
                </a:solidFill>
                <a:effectLst>
                  <a:outerShdw blurRad="38100" dist="38100" dir="2700000" algn="tl">
                    <a:srgbClr val="000000">
                      <a:alpha val="43137"/>
                    </a:srgbClr>
                  </a:outerShdw>
                </a:effectLst>
              </a:rPr>
              <a:t>	Watershed Basics</a:t>
            </a:r>
            <a:br>
              <a:rPr lang="en-US" sz="3600" dirty="0">
                <a:solidFill>
                  <a:srgbClr val="FFFF00"/>
                </a:solidFill>
                <a:effectLst>
                  <a:outerShdw blurRad="38100" dist="38100" dir="2700000" algn="tl">
                    <a:srgbClr val="000000">
                      <a:alpha val="43137"/>
                    </a:srgbClr>
                  </a:outerShdw>
                </a:effectLst>
              </a:rPr>
            </a:br>
            <a:r>
              <a:rPr lang="en-US" sz="3600" dirty="0">
                <a:solidFill>
                  <a:srgbClr val="FFFF00"/>
                </a:solidFill>
                <a:effectLst>
                  <a:outerShdw blurRad="38100" dist="38100" dir="2700000" algn="tl">
                    <a:srgbClr val="000000">
                      <a:alpha val="43137"/>
                    </a:srgbClr>
                  </a:outerShdw>
                </a:effectLst>
              </a:rPr>
              <a:t>	Plaster Creek Watershed</a:t>
            </a:r>
            <a:br>
              <a:rPr lang="en-US" sz="3600" dirty="0">
                <a:solidFill>
                  <a:srgbClr val="FFFF00"/>
                </a:solidFill>
                <a:effectLst>
                  <a:outerShdw blurRad="38100" dist="38100" dir="2700000" algn="tl">
                    <a:srgbClr val="000000">
                      <a:alpha val="43137"/>
                    </a:srgbClr>
                  </a:outerShdw>
                </a:effectLst>
              </a:rPr>
            </a:br>
            <a:r>
              <a:rPr lang="en-US" sz="3600" dirty="0">
                <a:solidFill>
                  <a:srgbClr val="FFFF00"/>
                </a:solidFill>
                <a:effectLst>
                  <a:outerShdw blurRad="38100" dist="38100" dir="2700000" algn="tl">
                    <a:srgbClr val="000000">
                      <a:alpha val="43137"/>
                    </a:srgbClr>
                  </a:outerShdw>
                </a:effectLst>
              </a:rPr>
              <a:t>	Plaster Creek Stewards</a:t>
            </a:r>
            <a:br>
              <a:rPr lang="en-US" sz="3600" dirty="0">
                <a:solidFill>
                  <a:srgbClr val="FFFF00"/>
                </a:solidFill>
                <a:effectLst>
                  <a:outerShdw blurRad="38100" dist="38100" dir="2700000" algn="tl">
                    <a:srgbClr val="000000">
                      <a:alpha val="43137"/>
                    </a:srgbClr>
                  </a:outerShdw>
                </a:effectLst>
              </a:rPr>
            </a:br>
            <a:r>
              <a:rPr lang="en-US" sz="3600" dirty="0">
                <a:solidFill>
                  <a:srgbClr val="FFFF00"/>
                </a:solidFill>
                <a:effectLst>
                  <a:outerShdw blurRad="38100" dist="38100" dir="2700000" algn="tl">
                    <a:srgbClr val="000000">
                      <a:alpha val="43137"/>
                    </a:srgbClr>
                  </a:outerShdw>
                </a:effectLst>
              </a:rPr>
              <a:t>	Restoration Beginnings</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0156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959104" y="0"/>
            <a:ext cx="10332720" cy="6858000"/>
          </a:xfrm>
          <a:prstGeom prst="rect">
            <a:avLst/>
          </a:prstGeom>
          <a:noFill/>
          <a:ln w="9525">
            <a:noFill/>
            <a:miter lim="800000"/>
            <a:headEnd/>
            <a:tailEnd/>
          </a:ln>
        </p:spPr>
      </p:pic>
    </p:spTree>
    <p:extLst>
      <p:ext uri="{BB962C8B-B14F-4D97-AF65-F5344CB8AC3E}">
        <p14:creationId xmlns:p14="http://schemas.microsoft.com/office/powerpoint/2010/main" val="163572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458" y="381000"/>
            <a:ext cx="8692136"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00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85800" y="4734342"/>
            <a:ext cx="7924800" cy="1446550"/>
          </a:xfrm>
          <a:prstGeom prst="rect">
            <a:avLst/>
          </a:prstGeom>
        </p:spPr>
        <p:txBody>
          <a:bodyPr wrap="square">
            <a:spAutoFit/>
          </a:bodyPr>
          <a:lstStyle/>
          <a:p>
            <a:pPr algn="ctr"/>
            <a:r>
              <a:rPr lang="en-US" sz="4400" dirty="0">
                <a:solidFill>
                  <a:srgbClr val="FFFF00"/>
                </a:solidFill>
                <a:effectLst>
                  <a:outerShdw blurRad="50800" dist="38100" dir="2700000" algn="tl" rotWithShape="0">
                    <a:prstClr val="black">
                      <a:alpha val="40000"/>
                    </a:prstClr>
                  </a:outerShdw>
                </a:effectLst>
                <a:latin typeface="+mj-lt"/>
              </a:rPr>
              <a:t>How do we begin restoring health to the watershed?</a:t>
            </a:r>
          </a:p>
        </p:txBody>
      </p:sp>
    </p:spTree>
    <p:extLst>
      <p:ext uri="{BB962C8B-B14F-4D97-AF65-F5344CB8AC3E}">
        <p14:creationId xmlns:p14="http://schemas.microsoft.com/office/powerpoint/2010/main" val="406987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024744" cy="724936"/>
          </a:xfrm>
        </p:spPr>
        <p:txBody>
          <a:bodyPr>
            <a:normAutofit/>
          </a:bodyPr>
          <a:lstStyle/>
          <a:p>
            <a:r>
              <a:rPr lang="en-US" sz="3200" dirty="0"/>
              <a:t>History of Plaster Creek Stewards</a:t>
            </a:r>
          </a:p>
        </p:txBody>
      </p:sp>
      <p:sp>
        <p:nvSpPr>
          <p:cNvPr id="3" name="Content Placeholder 2"/>
          <p:cNvSpPr>
            <a:spLocks noGrp="1"/>
          </p:cNvSpPr>
          <p:nvPr>
            <p:ph idx="1"/>
          </p:nvPr>
        </p:nvSpPr>
        <p:spPr>
          <a:xfrm>
            <a:off x="1143000" y="1752600"/>
            <a:ext cx="7315200" cy="4419600"/>
          </a:xfrm>
        </p:spPr>
        <p:txBody>
          <a:bodyPr>
            <a:normAutofit/>
          </a:bodyPr>
          <a:lstStyle/>
          <a:p>
            <a:r>
              <a:rPr lang="en-US" sz="1800" dirty="0"/>
              <a:t>Early service learning projects (2002)</a:t>
            </a:r>
          </a:p>
          <a:p>
            <a:r>
              <a:rPr lang="en-US" sz="1800" dirty="0"/>
              <a:t>Plaster Creek Working Group (2004)</a:t>
            </a:r>
          </a:p>
          <a:p>
            <a:r>
              <a:rPr lang="en-US" sz="1800" dirty="0"/>
              <a:t>Regular Meetings with Community Partners</a:t>
            </a:r>
          </a:p>
          <a:p>
            <a:pPr lvl="1"/>
            <a:r>
              <a:rPr lang="en-US" sz="1400" dirty="0"/>
              <a:t>MDEQ Question (fall 2008)</a:t>
            </a:r>
          </a:p>
          <a:p>
            <a:r>
              <a:rPr lang="en-US" sz="1800" dirty="0"/>
              <a:t>Creation Care on the Home Front (2009)—</a:t>
            </a:r>
            <a:r>
              <a:rPr lang="en-US" sz="1600" dirty="0"/>
              <a:t>funded by CCCS</a:t>
            </a:r>
          </a:p>
          <a:p>
            <a:pPr lvl="1"/>
            <a:r>
              <a:rPr lang="en-US" sz="1400" dirty="0"/>
              <a:t>‘Plaster Creek Stewards’ origin</a:t>
            </a:r>
          </a:p>
          <a:p>
            <a:pPr lvl="1"/>
            <a:r>
              <a:rPr lang="en-US" sz="1400" dirty="0"/>
              <a:t>GR Press and $10,000 anonymous donation</a:t>
            </a:r>
          </a:p>
          <a:p>
            <a:pPr lvl="1"/>
            <a:r>
              <a:rPr lang="en-US" sz="1400" dirty="0"/>
              <a:t>Hired part time Program  Coordinator </a:t>
            </a:r>
          </a:p>
          <a:p>
            <a:r>
              <a:rPr lang="en-US" sz="1800" dirty="0"/>
              <a:t>Doing Justice To Plaster Creek Summer Workshops </a:t>
            </a:r>
            <a:r>
              <a:rPr lang="en-US" sz="1600" dirty="0"/>
              <a:t>(2010- 2012) </a:t>
            </a:r>
          </a:p>
          <a:p>
            <a:r>
              <a:rPr lang="en-US" sz="1800" dirty="0"/>
              <a:t>Small grants to build new greenhouse (2010)</a:t>
            </a:r>
          </a:p>
          <a:p>
            <a:r>
              <a:rPr lang="en-US" sz="1800" dirty="0"/>
              <a:t>Strategic planning: focus on research, education, restoration</a:t>
            </a:r>
          </a:p>
          <a:p>
            <a:r>
              <a:rPr lang="en-US" sz="1800" dirty="0"/>
              <a:t>River Network Grant (2011)— $58,500</a:t>
            </a:r>
          </a:p>
          <a:p>
            <a:r>
              <a:rPr lang="en-US" sz="1800" dirty="0"/>
              <a:t>Clean Water Act (319) Grant  (2013-2015)—$386,162</a:t>
            </a:r>
          </a:p>
          <a:p>
            <a:pPr lvl="1"/>
            <a:r>
              <a:rPr lang="en-US" sz="1400" dirty="0"/>
              <a:t>With WMEAC, Kent Conservation District, CES, City of GR</a:t>
            </a:r>
          </a:p>
        </p:txBody>
      </p:sp>
    </p:spTree>
    <p:extLst>
      <p:ext uri="{BB962C8B-B14F-4D97-AF65-F5344CB8AC3E}">
        <p14:creationId xmlns:p14="http://schemas.microsoft.com/office/powerpoint/2010/main" val="279062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500"/>
                                        <p:tgtEl>
                                          <p:spTgt spid="3">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165874"/>
            <a:ext cx="9144000" cy="838200"/>
          </a:xfrm>
          <a:solidFill>
            <a:schemeClr val="bg1">
              <a:alpha val="70000"/>
            </a:schemeClr>
          </a:solidFill>
        </p:spPr>
        <p:txBody>
          <a:bodyPr>
            <a:normAutofit/>
          </a:bodyPr>
          <a:lstStyle/>
          <a:p>
            <a:r>
              <a:rPr lang="en-US" sz="4000" dirty="0">
                <a:solidFill>
                  <a:schemeClr val="accent1">
                    <a:lumMod val="75000"/>
                  </a:schemeClr>
                </a:solidFill>
                <a:latin typeface="Arial" pitchFamily="34" charset="0"/>
                <a:cs typeface="Arial" pitchFamily="34" charset="0"/>
              </a:rPr>
              <a:t>Plaster Creek Stewards</a:t>
            </a:r>
          </a:p>
        </p:txBody>
      </p:sp>
      <p:sp>
        <p:nvSpPr>
          <p:cNvPr id="3" name="Content Placeholder 2"/>
          <p:cNvSpPr>
            <a:spLocks noGrp="1"/>
          </p:cNvSpPr>
          <p:nvPr>
            <p:ph idx="1"/>
          </p:nvPr>
        </p:nvSpPr>
        <p:spPr>
          <a:xfrm>
            <a:off x="457200" y="1600200"/>
            <a:ext cx="5029200" cy="5029200"/>
          </a:xfrm>
        </p:spPr>
        <p:txBody>
          <a:bodyPr/>
          <a:lstStyle/>
          <a:p>
            <a:endParaRPr lang="en-US"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0"/>
            <a:ext cx="3251200" cy="4876800"/>
          </a:xfrm>
          <a:prstGeom prst="rect">
            <a:avLst/>
          </a:prstGeom>
          <a:noFill/>
          <a:ln w="9525">
            <a:noFill/>
            <a:miter lim="800000"/>
            <a:headEnd/>
            <a:tailEnd/>
          </a:ln>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1004074"/>
            <a:ext cx="4800600" cy="2868651"/>
          </a:xfrm>
          <a:prstGeom prst="rect">
            <a:avLst/>
          </a:prstGeom>
          <a:noFill/>
          <a:ln w="9525">
            <a:noFill/>
            <a:miter lim="800000"/>
            <a:headEnd/>
            <a:tailEnd/>
          </a:ln>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042961"/>
            <a:ext cx="4749278" cy="2837899"/>
          </a:xfrm>
          <a:prstGeom prst="rect">
            <a:avLst/>
          </a:prstGeom>
          <a:noFill/>
          <a:ln w="9525" algn="in">
            <a:solidFill>
              <a:schemeClr val="tx1"/>
            </a:solidFill>
            <a:miter lim="800000"/>
            <a:headEnd/>
            <a:tailEnd/>
          </a:ln>
          <a:effectLst/>
        </p:spPr>
      </p:pic>
      <p:sp>
        <p:nvSpPr>
          <p:cNvPr id="4" name="Rectangle 3"/>
          <p:cNvSpPr/>
          <p:nvPr/>
        </p:nvSpPr>
        <p:spPr>
          <a:xfrm>
            <a:off x="4814048" y="5076548"/>
            <a:ext cx="3861322" cy="1323439"/>
          </a:xfrm>
          <a:prstGeom prst="rect">
            <a:avLst/>
          </a:prstGeom>
        </p:spPr>
        <p:txBody>
          <a:bodyPr wrap="square">
            <a:spAutoFit/>
          </a:bodyPr>
          <a:lstStyle/>
          <a:p>
            <a:r>
              <a:rPr lang="en-US" sz="1600" dirty="0"/>
              <a:t>A collaboration of Calvin College faculty, staff, and students working together with local schools, churches, and community partners to restore health and beauty to the Plaster Creek Watershed.</a:t>
            </a:r>
          </a:p>
        </p:txBody>
      </p:sp>
    </p:spTree>
    <p:extLst>
      <p:ext uri="{BB962C8B-B14F-4D97-AF65-F5344CB8AC3E}">
        <p14:creationId xmlns:p14="http://schemas.microsoft.com/office/powerpoint/2010/main" val="1532791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descr="R:\Biology\STUDENT WORKER ACCESS\Plaster Creek Stewards\Pictures\PCS stenciling drains -Oct 2011\DSC_0322.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38100"/>
            <a:ext cx="7296584" cy="5219700"/>
          </a:xfrm>
          <a:prstGeom prst="rect">
            <a:avLst/>
          </a:prstGeom>
          <a:noFill/>
        </p:spPr>
      </p:pic>
      <p:pic>
        <p:nvPicPr>
          <p:cNvPr id="3074" name="Picture 2" descr="R:\Biology\STUDENT WORKER ACCESS\Plaster Creek Stewards\Pictures\PCS stenciling drains -Oct 2011\DSC_032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0"/>
            <a:ext cx="7854245" cy="5257800"/>
          </a:xfrm>
          <a:prstGeom prst="rect">
            <a:avLst/>
          </a:prstGeom>
          <a:noFill/>
        </p:spPr>
      </p:pic>
      <p:sp>
        <p:nvSpPr>
          <p:cNvPr id="5" name="TextBox 4"/>
          <p:cNvSpPr txBox="1"/>
          <p:nvPr/>
        </p:nvSpPr>
        <p:spPr>
          <a:xfrm>
            <a:off x="685800" y="5257800"/>
            <a:ext cx="6553200" cy="1200329"/>
          </a:xfrm>
          <a:prstGeom prst="rect">
            <a:avLst/>
          </a:prstGeom>
          <a:noFill/>
        </p:spPr>
        <p:txBody>
          <a:bodyPr wrap="square" rtlCol="0">
            <a:spAutoFit/>
          </a:bodyPr>
          <a:lstStyle/>
          <a:p>
            <a:r>
              <a:rPr lang="en-US" sz="3600" dirty="0">
                <a:solidFill>
                  <a:schemeClr val="accent1">
                    <a:lumMod val="75000"/>
                  </a:schemeClr>
                </a:solidFill>
                <a:effectLst>
                  <a:outerShdw blurRad="38100" dist="38100" dir="2700000" algn="tl">
                    <a:srgbClr val="000000">
                      <a:alpha val="43137"/>
                    </a:srgbClr>
                  </a:outerShdw>
                </a:effectLst>
              </a:rPr>
              <a:t>Education and Outreach </a:t>
            </a:r>
            <a:r>
              <a:rPr lang="en-US" sz="3600" dirty="0">
                <a:solidFill>
                  <a:schemeClr val="accent1">
                    <a:lumMod val="60000"/>
                    <a:lumOff val="40000"/>
                  </a:schemeClr>
                </a:solidFill>
                <a:effectLst>
                  <a:outerShdw blurRad="38100" dist="38100" dir="2700000" algn="tl">
                    <a:srgbClr val="000000">
                      <a:alpha val="43137"/>
                    </a:srgbClr>
                  </a:outerShdw>
                </a:effectLst>
              </a:rPr>
              <a:t>builds </a:t>
            </a:r>
          </a:p>
          <a:p>
            <a:r>
              <a:rPr lang="en-US" sz="3600" dirty="0">
                <a:solidFill>
                  <a:schemeClr val="accent1">
                    <a:lumMod val="60000"/>
                    <a:lumOff val="40000"/>
                  </a:schemeClr>
                </a:solidFill>
                <a:effectLst>
                  <a:outerShdw blurRad="38100" dist="38100" dir="2700000" algn="tl">
                    <a:srgbClr val="000000">
                      <a:alpha val="43137"/>
                    </a:srgbClr>
                  </a:outerShdw>
                </a:effectLst>
              </a:rPr>
              <a:t>awareness and concern</a:t>
            </a:r>
          </a:p>
        </p:txBody>
      </p:sp>
    </p:spTree>
    <p:extLst>
      <p:ext uri="{BB962C8B-B14F-4D97-AF65-F5344CB8AC3E}">
        <p14:creationId xmlns:p14="http://schemas.microsoft.com/office/powerpoint/2010/main" val="169936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3059" y="-99643"/>
            <a:ext cx="3300060" cy="5256285"/>
          </a:xfrm>
          <a:prstGeom prst="rect">
            <a:avLst/>
          </a:prstGeom>
          <a:noFill/>
          <a:ln w="9525">
            <a:noFill/>
            <a:miter lim="800000"/>
            <a:headEnd/>
            <a:tailEnd/>
          </a:ln>
        </p:spPr>
      </p:pic>
      <p:sp>
        <p:nvSpPr>
          <p:cNvPr id="3" name="TextBox 2"/>
          <p:cNvSpPr txBox="1"/>
          <p:nvPr/>
        </p:nvSpPr>
        <p:spPr>
          <a:xfrm>
            <a:off x="457200" y="5263662"/>
            <a:ext cx="9296400" cy="1138773"/>
          </a:xfrm>
          <a:prstGeom prst="rect">
            <a:avLst/>
          </a:prstGeom>
          <a:noFill/>
        </p:spPr>
        <p:txBody>
          <a:bodyPr wrap="square" rtlCol="0">
            <a:spAutoFit/>
          </a:bodyPr>
          <a:lstStyle/>
          <a:p>
            <a:r>
              <a:rPr lang="en-US" sz="3400" dirty="0">
                <a:solidFill>
                  <a:schemeClr val="accent1">
                    <a:lumMod val="50000"/>
                  </a:schemeClr>
                </a:solidFill>
                <a:effectLst>
                  <a:outerShdw blurRad="38100" dist="38100" dir="2700000" algn="tl">
                    <a:srgbClr val="000000">
                      <a:alpha val="43137"/>
                    </a:srgbClr>
                  </a:outerShdw>
                </a:effectLst>
              </a:rPr>
              <a:t>Biological Research</a:t>
            </a:r>
            <a:r>
              <a:rPr lang="en-US" sz="3400" dirty="0">
                <a:solidFill>
                  <a:srgbClr val="FFFF00"/>
                </a:solidFill>
                <a:effectLst>
                  <a:outerShdw blurRad="38100" dist="38100" dir="2700000" algn="tl">
                    <a:srgbClr val="000000">
                      <a:alpha val="43137"/>
                    </a:srgbClr>
                  </a:outerShdw>
                </a:effectLst>
              </a:rPr>
              <a:t> </a:t>
            </a:r>
            <a:r>
              <a:rPr lang="en-US" sz="3400" dirty="0">
                <a:solidFill>
                  <a:schemeClr val="accent1">
                    <a:lumMod val="60000"/>
                    <a:lumOff val="40000"/>
                  </a:schemeClr>
                </a:solidFill>
                <a:effectLst>
                  <a:outerShdw blurRad="38100" dist="38100" dir="2700000" algn="tl">
                    <a:srgbClr val="000000">
                      <a:alpha val="43137"/>
                    </a:srgbClr>
                  </a:outerShdw>
                </a:effectLst>
              </a:rPr>
              <a:t>leads to better </a:t>
            </a:r>
          </a:p>
          <a:p>
            <a:r>
              <a:rPr lang="en-US" sz="3400" dirty="0">
                <a:solidFill>
                  <a:schemeClr val="accent1">
                    <a:lumMod val="60000"/>
                    <a:lumOff val="40000"/>
                  </a:schemeClr>
                </a:solidFill>
                <a:effectLst>
                  <a:outerShdw blurRad="38100" dist="38100" dir="2700000" algn="tl">
                    <a:srgbClr val="000000">
                      <a:alpha val="43137"/>
                    </a:srgbClr>
                  </a:outerShdw>
                </a:effectLst>
              </a:rPr>
              <a:t>understanding how best to help the creek</a:t>
            </a:r>
          </a:p>
        </p:txBody>
      </p:sp>
      <p:pic>
        <p:nvPicPr>
          <p:cNvPr id="6146" name="Picture 2" descr="E:\My Pictures\Biologia250\2011_0217Feb2011006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67000" y="-1"/>
            <a:ext cx="6324600" cy="51566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8037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3200400" cy="1371600"/>
          </a:xfrm>
        </p:spPr>
        <p:txBody>
          <a:bodyPr>
            <a:normAutofit/>
          </a:bodyPr>
          <a:lstStyle/>
          <a:p>
            <a:r>
              <a:rPr lang="en-US" dirty="0">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Social Research</a:t>
            </a:r>
          </a:p>
        </p:txBody>
      </p:sp>
      <p:sp>
        <p:nvSpPr>
          <p:cNvPr id="3" name="Content Placeholder 2"/>
          <p:cNvSpPr>
            <a:spLocks noGrp="1"/>
          </p:cNvSpPr>
          <p:nvPr>
            <p:ph idx="1"/>
          </p:nvPr>
        </p:nvSpPr>
        <p:spPr>
          <a:xfrm>
            <a:off x="533401" y="1788811"/>
            <a:ext cx="3657599" cy="4611989"/>
          </a:xfrm>
          <a:effectLst/>
        </p:spPr>
        <p:txBody>
          <a:bodyPr>
            <a:normAutofit fontScale="92500" lnSpcReduction="20000"/>
          </a:bodyPr>
          <a:lstStyle/>
          <a:p>
            <a:endParaRPr lang="en-US" dirty="0"/>
          </a:p>
          <a:p>
            <a:pPr>
              <a:buFont typeface="Wingdings" pitchFamily="2" charset="2"/>
              <a:buChar char="Ø"/>
            </a:pPr>
            <a:r>
              <a:rPr lang="en-US" sz="2400" dirty="0">
                <a:solidFill>
                  <a:schemeClr val="accent1">
                    <a:lumMod val="75000"/>
                  </a:schemeClr>
                </a:solidFill>
                <a:latin typeface="Arial" pitchFamily="34" charset="0"/>
                <a:cs typeface="Arial" pitchFamily="34" charset="0"/>
              </a:rPr>
              <a:t>Oral History Project: Remembering and </a:t>
            </a:r>
          </a:p>
          <a:p>
            <a:pPr marL="68580" indent="0">
              <a:buNone/>
            </a:pPr>
            <a:r>
              <a:rPr lang="en-US" dirty="0">
                <a:solidFill>
                  <a:schemeClr val="accent1">
                    <a:lumMod val="75000"/>
                  </a:schemeClr>
                </a:solidFill>
                <a:latin typeface="Arial" pitchFamily="34" charset="0"/>
                <a:cs typeface="Arial" pitchFamily="34" charset="0"/>
              </a:rPr>
              <a:t>    </a:t>
            </a:r>
            <a:r>
              <a:rPr lang="en-US" sz="2400" dirty="0">
                <a:solidFill>
                  <a:schemeClr val="accent1">
                    <a:lumMod val="75000"/>
                  </a:schemeClr>
                </a:solidFill>
                <a:latin typeface="Arial" pitchFamily="34" charset="0"/>
                <a:cs typeface="Arial" pitchFamily="34" charset="0"/>
              </a:rPr>
              <a:t>recording stories about </a:t>
            </a:r>
          </a:p>
          <a:p>
            <a:pPr marL="68580" indent="0">
              <a:buNone/>
            </a:pPr>
            <a:r>
              <a:rPr lang="en-US" sz="2400" dirty="0">
                <a:solidFill>
                  <a:schemeClr val="accent1">
                    <a:lumMod val="75000"/>
                  </a:schemeClr>
                </a:solidFill>
                <a:latin typeface="Arial" pitchFamily="34" charset="0"/>
                <a:cs typeface="Arial" pitchFamily="34" charset="0"/>
              </a:rPr>
              <a:t>    the creek ….</a:t>
            </a:r>
          </a:p>
          <a:p>
            <a:pPr>
              <a:buNone/>
            </a:pPr>
            <a:endParaRPr lang="en-US" sz="2400" dirty="0">
              <a:solidFill>
                <a:schemeClr val="accent1">
                  <a:lumMod val="75000"/>
                </a:schemeClr>
              </a:solidFill>
              <a:latin typeface="Arial" pitchFamily="34" charset="0"/>
              <a:cs typeface="Arial" pitchFamily="34" charset="0"/>
            </a:endParaRPr>
          </a:p>
          <a:p>
            <a:pPr>
              <a:buFont typeface="Wingdings" pitchFamily="2" charset="2"/>
              <a:buChar char="Ø"/>
            </a:pPr>
            <a:r>
              <a:rPr lang="en-US" sz="2400" dirty="0">
                <a:solidFill>
                  <a:schemeClr val="accent1">
                    <a:lumMod val="75000"/>
                  </a:schemeClr>
                </a:solidFill>
                <a:latin typeface="Arial" pitchFamily="34" charset="0"/>
                <a:cs typeface="Arial" pitchFamily="34" charset="0"/>
              </a:rPr>
              <a:t>Documenting oral histories becomes a way to engage people in watershed protection </a:t>
            </a:r>
          </a:p>
          <a:p>
            <a:pPr>
              <a:buFont typeface="Wingdings" pitchFamily="2" charset="2"/>
              <a:buChar char="Ø"/>
            </a:pPr>
            <a:endParaRPr lang="en-US" dirty="0">
              <a:solidFill>
                <a:schemeClr val="accent1">
                  <a:lumMod val="75000"/>
                </a:schemeClr>
              </a:solidFill>
              <a:latin typeface="Arial" pitchFamily="34" charset="0"/>
              <a:cs typeface="Arial" pitchFamily="34" charset="0"/>
            </a:endParaRPr>
          </a:p>
          <a:p>
            <a:pPr>
              <a:buFont typeface="Wingdings" pitchFamily="2" charset="2"/>
              <a:buChar char="Ø"/>
            </a:pPr>
            <a:r>
              <a:rPr lang="en-US" sz="2400" dirty="0">
                <a:solidFill>
                  <a:schemeClr val="accent1">
                    <a:lumMod val="75000"/>
                  </a:schemeClr>
                </a:solidFill>
                <a:latin typeface="Arial" pitchFamily="34" charset="0"/>
                <a:cs typeface="Arial" pitchFamily="34" charset="0"/>
              </a:rPr>
              <a:t>Stories are submitted to the Community Voices archive at the GR Public Library</a:t>
            </a:r>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089" r="8699"/>
          <a:stretch/>
        </p:blipFill>
        <p:spPr bwMode="auto">
          <a:xfrm>
            <a:off x="4076700" y="1143000"/>
            <a:ext cx="5074920"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linds(horizontal)">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17838"/>
            <a:ext cx="5943600" cy="3840162"/>
          </a:xfrm>
        </p:spPr>
        <p:txBody>
          <a:bodyPr/>
          <a:lstStyle/>
          <a:p>
            <a:r>
              <a:rPr lang="en-US" sz="3600" i="0" dirty="0">
                <a:solidFill>
                  <a:srgbClr val="FFFF00"/>
                </a:solidFill>
                <a:latin typeface="+mn-lt"/>
              </a:rPr>
              <a:t>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0"/>
            <a:ext cx="4800600" cy="7201978"/>
          </a:xfrm>
          <a:prstGeom prst="rect">
            <a:avLst/>
          </a:prstGeom>
        </p:spPr>
      </p:pic>
      <p:sp>
        <p:nvSpPr>
          <p:cNvPr id="5" name="Rectangle 4"/>
          <p:cNvSpPr/>
          <p:nvPr/>
        </p:nvSpPr>
        <p:spPr>
          <a:xfrm>
            <a:off x="426720" y="814867"/>
            <a:ext cx="3459480" cy="5139869"/>
          </a:xfrm>
          <a:prstGeom prst="rect">
            <a:avLst/>
          </a:prstGeom>
        </p:spPr>
        <p:txBody>
          <a:bodyPr wrap="square">
            <a:spAutoFit/>
          </a:bodyPr>
          <a:lstStyle/>
          <a:p>
            <a:r>
              <a:rPr lang="en-US" sz="4000" dirty="0">
                <a:solidFill>
                  <a:srgbClr val="94C600">
                    <a:lumMod val="50000"/>
                  </a:srgbClr>
                </a:solidFill>
                <a:effectLst>
                  <a:outerShdw blurRad="38100" dist="38100" dir="2700000" algn="tl">
                    <a:srgbClr val="000000">
                      <a:alpha val="43137"/>
                    </a:srgbClr>
                  </a:outerShdw>
                </a:effectLst>
                <a:latin typeface="Century Gothic"/>
                <a:ea typeface="+mj-ea"/>
                <a:cs typeface="+mj-cs"/>
              </a:rPr>
              <a:t>Restoration</a:t>
            </a:r>
            <a:r>
              <a:rPr lang="en-US" sz="3600" dirty="0">
                <a:solidFill>
                  <a:srgbClr val="94C600">
                    <a:lumMod val="50000"/>
                  </a:srgbClr>
                </a:solidFill>
                <a:latin typeface="Century Gothic"/>
                <a:ea typeface="+mj-ea"/>
                <a:cs typeface="+mj-cs"/>
              </a:rPr>
              <a:t> </a:t>
            </a:r>
          </a:p>
          <a:p>
            <a:endParaRPr lang="en-US" sz="3600" dirty="0">
              <a:solidFill>
                <a:srgbClr val="94C600">
                  <a:lumMod val="50000"/>
                </a:srgbClr>
              </a:solidFill>
              <a:effectLst>
                <a:outerShdw blurRad="38100" dist="38100" dir="2700000" algn="tl">
                  <a:srgbClr val="000000">
                    <a:alpha val="43137"/>
                  </a:srgbClr>
                </a:outerShdw>
              </a:effectLst>
              <a:latin typeface="Century Gothic"/>
              <a:ea typeface="+mj-ea"/>
              <a:cs typeface="+mj-cs"/>
            </a:endParaRPr>
          </a:p>
          <a:p>
            <a:r>
              <a:rPr lang="en-US" sz="3600" dirty="0">
                <a:solidFill>
                  <a:schemeClr val="accent1">
                    <a:lumMod val="75000"/>
                  </a:schemeClr>
                </a:solidFill>
                <a:effectLst>
                  <a:outerShdw blurRad="38100" dist="38100" dir="2700000" algn="tl">
                    <a:srgbClr val="000000">
                      <a:alpha val="43137"/>
                    </a:srgbClr>
                  </a:outerShdw>
                </a:effectLst>
                <a:latin typeface="Century Gothic"/>
                <a:ea typeface="+mj-ea"/>
                <a:cs typeface="+mj-cs"/>
              </a:rPr>
              <a:t>Implementing healthier watershed practices and improving native biodiversity</a:t>
            </a:r>
            <a:endParaRPr lang="en-US"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0805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4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990600" y="152400"/>
            <a:ext cx="11201400" cy="6160338"/>
          </a:xfrm>
        </p:spPr>
      </p:pic>
    </p:spTree>
    <p:extLst>
      <p:ext uri="{BB962C8B-B14F-4D97-AF65-F5344CB8AC3E}">
        <p14:creationId xmlns:p14="http://schemas.microsoft.com/office/powerpoint/2010/main" val="499525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16430"/>
            <a:ext cx="7024744" cy="838200"/>
          </a:xfrm>
        </p:spPr>
        <p:txBody>
          <a:bodyPr/>
          <a:lstStyle/>
          <a:p>
            <a:r>
              <a:rPr lang="en-US" dirty="0"/>
              <a:t>Context</a:t>
            </a:r>
          </a:p>
        </p:txBody>
      </p:sp>
      <p:sp>
        <p:nvSpPr>
          <p:cNvPr id="3" name="Content Placeholder 2"/>
          <p:cNvSpPr>
            <a:spLocks noGrp="1"/>
          </p:cNvSpPr>
          <p:nvPr>
            <p:ph idx="1"/>
          </p:nvPr>
        </p:nvSpPr>
        <p:spPr>
          <a:xfrm>
            <a:off x="1066800" y="2819400"/>
            <a:ext cx="6777317" cy="3508977"/>
          </a:xfrm>
        </p:spPr>
        <p:txBody>
          <a:bodyPr>
            <a:normAutofit fontScale="92500" lnSpcReduction="10000"/>
          </a:bodyPr>
          <a:lstStyle/>
          <a:p>
            <a:r>
              <a:rPr lang="en-US" sz="2400" u="sng" kern="1200" dirty="0">
                <a:latin typeface="Arial" charset="0"/>
                <a:ea typeface="ＭＳ Ｐゴシック" pitchFamily="48" charset="-128"/>
              </a:rPr>
              <a:t>Pedagogy of Place</a:t>
            </a:r>
            <a:r>
              <a:rPr lang="en-US" sz="2400" kern="1200" dirty="0">
                <a:latin typeface="Arial" charset="0"/>
                <a:ea typeface="ＭＳ Ｐゴシック" pitchFamily="48" charset="-128"/>
              </a:rPr>
              <a:t>: Educational approach that encourages active, inquiry-based learning in a way that enhances the social, economic, political and ecological life of the places in which the education occurs.</a:t>
            </a:r>
          </a:p>
          <a:p>
            <a:r>
              <a:rPr lang="en-US" sz="2400" u="sng" kern="1200" dirty="0">
                <a:latin typeface="Arial" charset="0"/>
                <a:ea typeface="ＭＳ Ｐゴシック" pitchFamily="48" charset="-128"/>
              </a:rPr>
              <a:t>Reconciliation Ecology</a:t>
            </a:r>
            <a:r>
              <a:rPr lang="en-US" sz="2400" kern="1200" dirty="0">
                <a:latin typeface="Arial" charset="0"/>
                <a:ea typeface="ＭＳ Ｐゴシック" pitchFamily="48" charset="-128"/>
              </a:rPr>
              <a:t>: </a:t>
            </a:r>
            <a:r>
              <a:rPr lang="en-US" sz="2400" dirty="0">
                <a:latin typeface="Arial" pitchFamily="34" charset="0"/>
                <a:cs typeface="Arial" pitchFamily="34" charset="0"/>
              </a:rPr>
              <a:t>The science of restoring, creating and maintaining habitats, and conserving biodiversity in the places where people live, work, or play. Re-inventing the human presence to better accommodate, affirm, and fit into the landscape of biodiversity which surrounds us. </a:t>
            </a:r>
          </a:p>
          <a:p>
            <a:endParaRPr lang="en-US" dirty="0"/>
          </a:p>
        </p:txBody>
      </p:sp>
      <p:pic>
        <p:nvPicPr>
          <p:cNvPr id="4" name="Picture 2" descr="C:\Users\gheffner\Pictures\banne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0"/>
            <a:ext cx="8382000" cy="1950720"/>
          </a:xfrm>
          <a:prstGeom prst="rect">
            <a:avLst/>
          </a:prstGeom>
          <a:noFill/>
        </p:spPr>
      </p:pic>
    </p:spTree>
    <p:extLst>
      <p:ext uri="{BB962C8B-B14F-4D97-AF65-F5344CB8AC3E}">
        <p14:creationId xmlns:p14="http://schemas.microsoft.com/office/powerpoint/2010/main" val="86470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7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762000" y="304800"/>
            <a:ext cx="10945858" cy="6019800"/>
          </a:xfrm>
        </p:spPr>
      </p:pic>
    </p:spTree>
    <p:extLst>
      <p:ext uri="{BB962C8B-B14F-4D97-AF65-F5344CB8AC3E}">
        <p14:creationId xmlns:p14="http://schemas.microsoft.com/office/powerpoint/2010/main" val="2784634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4110.JPG"/>
          <p:cNvPicPr>
            <a:picLocks noGrp="1" noChangeAspect="1"/>
          </p:cNvPicPr>
          <p:nvPr>
            <p:ph idx="1"/>
          </p:nvPr>
        </p:nvPicPr>
        <p:blipFill>
          <a:blip r:embed="rId2" cstate="email">
            <a:extLst>
              <a:ext uri="{28A0092B-C50C-407E-A947-70E740481C1C}">
                <a14:useLocalDpi xmlns:a14="http://schemas.microsoft.com/office/drawing/2010/main"/>
              </a:ext>
            </a:extLst>
          </a:blip>
          <a:srcRect l="-10610" r="-10610"/>
          <a:stretch>
            <a:fillRect/>
          </a:stretch>
        </p:blipFill>
        <p:spPr>
          <a:xfrm>
            <a:off x="0" y="1066800"/>
            <a:ext cx="9220200" cy="4953000"/>
          </a:xfrm>
        </p:spPr>
      </p:pic>
    </p:spTree>
    <p:extLst>
      <p:ext uri="{BB962C8B-B14F-4D97-AF65-F5344CB8AC3E}">
        <p14:creationId xmlns:p14="http://schemas.microsoft.com/office/powerpoint/2010/main" val="427550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2971800"/>
            <a:ext cx="7924800" cy="3651125"/>
          </a:xfrm>
          <a:prstGeom prst="rect">
            <a:avLst/>
          </a:prstGeom>
          <a:noFill/>
          <a:ln w="9525">
            <a:noFill/>
            <a:miter lim="800000"/>
            <a:headEnd/>
            <a:tailEnd/>
          </a:ln>
          <a:effectLst/>
        </p:spPr>
      </p:pic>
      <p:sp>
        <p:nvSpPr>
          <p:cNvPr id="2" name="Title 1"/>
          <p:cNvSpPr>
            <a:spLocks noGrp="1"/>
          </p:cNvSpPr>
          <p:nvPr>
            <p:ph type="title"/>
          </p:nvPr>
        </p:nvSpPr>
        <p:spPr>
          <a:xfrm>
            <a:off x="457200" y="0"/>
            <a:ext cx="8385175" cy="1431925"/>
          </a:xfrm>
        </p:spPr>
        <p:txBody>
          <a:bodyPr/>
          <a:lstStyle/>
          <a:p>
            <a:r>
              <a:rPr lang="en-US" dirty="0">
                <a:solidFill>
                  <a:schemeClr val="accent1">
                    <a:lumMod val="50000"/>
                  </a:schemeClr>
                </a:solidFill>
                <a:effectLst>
                  <a:outerShdw blurRad="38100" dist="38100" dir="2700000" algn="tl">
                    <a:srgbClr val="000000">
                      <a:alpha val="43137"/>
                    </a:srgbClr>
                  </a:outerShdw>
                </a:effectLst>
              </a:rPr>
              <a:t>Why native plants?</a:t>
            </a:r>
          </a:p>
        </p:txBody>
      </p:sp>
      <p:sp>
        <p:nvSpPr>
          <p:cNvPr id="3" name="Content Placeholder 2"/>
          <p:cNvSpPr>
            <a:spLocks noGrp="1"/>
          </p:cNvSpPr>
          <p:nvPr>
            <p:ph idx="1"/>
          </p:nvPr>
        </p:nvSpPr>
        <p:spPr>
          <a:xfrm>
            <a:off x="609600" y="1524000"/>
            <a:ext cx="8534400" cy="1828800"/>
          </a:xfrm>
          <a:solidFill>
            <a:schemeClr val="bg1">
              <a:alpha val="70000"/>
            </a:schemeClr>
          </a:solidFill>
        </p:spPr>
        <p:txBody>
          <a:bodyPr>
            <a:normAutofit/>
          </a:bodyPr>
          <a:lstStyle/>
          <a:p>
            <a:r>
              <a:rPr lang="en-US" dirty="0">
                <a:solidFill>
                  <a:schemeClr val="accent1">
                    <a:lumMod val="75000"/>
                  </a:schemeClr>
                </a:solidFill>
              </a:rPr>
              <a:t>Deep roots, soak up large volumes of water</a:t>
            </a:r>
          </a:p>
          <a:p>
            <a:r>
              <a:rPr lang="en-US" dirty="0">
                <a:solidFill>
                  <a:schemeClr val="accent1">
                    <a:lumMod val="75000"/>
                  </a:schemeClr>
                </a:solidFill>
              </a:rPr>
              <a:t>Filter excess nutrients, trap excess sediment</a:t>
            </a:r>
          </a:p>
          <a:p>
            <a:r>
              <a:rPr lang="en-US" dirty="0">
                <a:solidFill>
                  <a:schemeClr val="accent1">
                    <a:lumMod val="75000"/>
                  </a:schemeClr>
                </a:solidFill>
              </a:rPr>
              <a:t>Low maintenance -  Adapted to local conditions</a:t>
            </a:r>
          </a:p>
          <a:p>
            <a:r>
              <a:rPr lang="en-US" dirty="0">
                <a:solidFill>
                  <a:schemeClr val="accent1">
                    <a:lumMod val="75000"/>
                  </a:schemeClr>
                </a:solidFill>
              </a:rPr>
              <a:t>Biodiversity magnets for insects, birds, other wildlife</a:t>
            </a:r>
          </a:p>
        </p:txBody>
      </p:sp>
    </p:spTree>
    <p:extLst>
      <p:ext uri="{BB962C8B-B14F-4D97-AF65-F5344CB8AC3E}">
        <p14:creationId xmlns:p14="http://schemas.microsoft.com/office/powerpoint/2010/main" val="36594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1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304800"/>
            <a:ext cx="8534400" cy="640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3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682388"/>
            <a:ext cx="79248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653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050" name="Picture 2" descr="C:\Users\Warners\Desktop\FireStuff\PostBurnPhotos+StormDrains\DSCF99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27465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arners\Desktop\FireStuff\PostBurnPhotos+StormDrains\DSCF993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01458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descr="E:\photos for rg workshop\IMG_01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487907"/>
            <a:ext cx="7816755" cy="586256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E:\photos for rg workshop\IMG_014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2"/>
          <a:stretch/>
        </p:blipFill>
        <p:spPr bwMode="auto">
          <a:xfrm>
            <a:off x="0" y="-112594"/>
            <a:ext cx="9253182" cy="6934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010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arners\Desktop\FireStuff\PostBurnPhotos+StormDrains\DSCF99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7722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024744" cy="762000"/>
          </a:xfrm>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Warners\Desktop\FireStuff\PostBurnPhotos+StormDrains\DSCF99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94622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c2 watershed map.gif"/>
          <p:cNvPicPr>
            <a:picLocks noChangeAspect="1"/>
          </p:cNvPicPr>
          <p:nvPr/>
        </p:nvPicPr>
        <p:blipFill>
          <a:blip r:embed="rId2" cstate="email">
            <a:extLst>
              <a:ext uri="{28A0092B-C50C-407E-A947-70E740481C1C}">
                <a14:useLocalDpi xmlns:a14="http://schemas.microsoft.com/office/drawing/2010/main"/>
              </a:ext>
            </a:extLst>
          </a:blip>
          <a:srcRect l="2127" t="14328" r="2171" b="15224"/>
          <a:stretch>
            <a:fillRect/>
          </a:stretch>
        </p:blipFill>
        <p:spPr bwMode="auto">
          <a:xfrm>
            <a:off x="0" y="533400"/>
            <a:ext cx="9144000" cy="5942559"/>
          </a:xfrm>
          <a:prstGeom prst="rect">
            <a:avLst/>
          </a:prstGeom>
          <a:noFill/>
          <a:ln w="9525">
            <a:noFill/>
            <a:miter lim="800000"/>
            <a:headEnd/>
            <a:tailEnd/>
          </a:ln>
        </p:spPr>
      </p:pic>
    </p:spTree>
    <p:extLst>
      <p:ext uri="{BB962C8B-B14F-4D97-AF65-F5344CB8AC3E}">
        <p14:creationId xmlns:p14="http://schemas.microsoft.com/office/powerpoint/2010/main" val="2786694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Warners\Desktop\FireStuff\PostBurnPhotos+StormDrains\DSCF99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R:\Biology\STUDENT WORKER ACCESS\Plaster Creek Stewards\Pictures\2011 Summer workshop\2011 Workshop at Bylsma's\IMG_55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4636"/>
            <a:ext cx="457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3855"/>
            <a:ext cx="5181600" cy="690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77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Deep root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1" y="304800"/>
            <a:ext cx="8305800" cy="64701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31849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R:\Biology\STUDENT WORKER ACCESS\Plaster Creek Stewards\Pictures\2011 Summer workshop\2011 Workshop at Bylsma's\IMG_55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19463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R:\Biology\STUDENT WORKER ACCESS\Plaster Creek Stewards\Pictures\2011 Summer workshop\2011 Workshop at Bylsma's\IMG_555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38490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304800"/>
            <a:ext cx="45720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descr="E:\photos for rg workshop\IMG_360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33400"/>
            <a:ext cx="9025719" cy="601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30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609600"/>
            <a:ext cx="8229600"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Warners\Desktop\FireStuff\PostBurnPhotos+StormDrains\DSCF011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087" y="457200"/>
            <a:ext cx="7467600" cy="5600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7437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Warners\Desktop\FireStuff\PostBurnPhotos+StormDrains\DSCF995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Warners\Desktop\FireStuff\PostBurnPhotos+StormDrains\DSCF99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249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y Pictures\2011_0825EndAug2011\2011_0825EndAug201102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82867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My Pictures\2011_0825EndAug2011\2011_0825EndAug2011023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39690" y="4417886"/>
            <a:ext cx="4503420" cy="229743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E:\My Pictures\2011_0825EndAug2011\2011_0825EndAug2011022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809"/>
            <a:ext cx="2895600" cy="4394608"/>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E:\My Pictures\2011_0825EndAug2011\2011_0825EndAug2011022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910" y="3842385"/>
            <a:ext cx="5181600" cy="31661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E:\My Pictures\2011_0825EndAug2011\2011_0825EndAug20110227.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53000" y="1688664"/>
            <a:ext cx="4426562" cy="2729222"/>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E:\My Pictures\2011_0825EndAug2011\2011_0825EndAug2011022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884170" y="0"/>
            <a:ext cx="6096000" cy="17602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884169" y="1692057"/>
            <a:ext cx="2381377" cy="2123658"/>
          </a:xfrm>
          <a:prstGeom prst="rect">
            <a:avLst/>
          </a:prstGeom>
          <a:noFill/>
        </p:spPr>
        <p:txBody>
          <a:bodyPr wrap="square" rtlCol="0">
            <a:spAutoFit/>
          </a:bodyPr>
          <a:lstStyle/>
          <a:p>
            <a:r>
              <a:rPr lang="en-US" sz="2200" dirty="0"/>
              <a:t>One plant</a:t>
            </a:r>
          </a:p>
          <a:p>
            <a:r>
              <a:rPr lang="en-US" sz="2200" dirty="0"/>
              <a:t>One place</a:t>
            </a:r>
          </a:p>
          <a:p>
            <a:r>
              <a:rPr lang="en-US" sz="2200" dirty="0"/>
              <a:t>One half hour:</a:t>
            </a:r>
          </a:p>
          <a:p>
            <a:endParaRPr lang="en-US" sz="2200" dirty="0"/>
          </a:p>
          <a:p>
            <a:r>
              <a:rPr lang="en-US" sz="2200" i="1" dirty="0" err="1"/>
              <a:t>Solidago</a:t>
            </a:r>
            <a:r>
              <a:rPr lang="en-US" sz="2200" i="1" dirty="0"/>
              <a:t> </a:t>
            </a:r>
            <a:r>
              <a:rPr lang="en-US" sz="2200" i="1" dirty="0" err="1"/>
              <a:t>rigida</a:t>
            </a:r>
            <a:r>
              <a:rPr lang="en-US" sz="2200" i="1" dirty="0"/>
              <a:t> </a:t>
            </a:r>
            <a:r>
              <a:rPr lang="en-US" sz="2200" dirty="0"/>
              <a:t>(Stiff goldenrod)</a:t>
            </a:r>
          </a:p>
        </p:txBody>
      </p:sp>
    </p:spTree>
    <p:extLst>
      <p:ext uri="{BB962C8B-B14F-4D97-AF65-F5344CB8AC3E}">
        <p14:creationId xmlns:p14="http://schemas.microsoft.com/office/powerpoint/2010/main" val="4205854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28600"/>
            <a:ext cx="8458200" cy="631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928047" y="228600"/>
            <a:ext cx="7024744" cy="1143000"/>
          </a:xfrm>
          <a:solidFill>
            <a:schemeClr val="bg1">
              <a:alpha val="84000"/>
            </a:schemeClr>
          </a:solidFill>
        </p:spPr>
        <p:txBody>
          <a:bodyPr>
            <a:normAutofit fontScale="90000"/>
          </a:bodyPr>
          <a:lstStyle/>
          <a:p>
            <a:r>
              <a:rPr lang="en-US" dirty="0"/>
              <a:t>Another good way to get noticed….</a:t>
            </a:r>
          </a:p>
        </p:txBody>
      </p:sp>
    </p:spTree>
    <p:extLst>
      <p:ext uri="{BB962C8B-B14F-4D97-AF65-F5344CB8AC3E}">
        <p14:creationId xmlns:p14="http://schemas.microsoft.com/office/powerpoint/2010/main" val="4201305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k MI Watersheds.jpg"/>
          <p:cNvPicPr>
            <a:picLocks noChangeAspect="1"/>
          </p:cNvPicPr>
          <p:nvPr/>
        </p:nvPicPr>
        <p:blipFill>
          <a:blip r:embed="rId3" cstate="print"/>
          <a:stretch>
            <a:fillRect/>
          </a:stretch>
        </p:blipFill>
        <p:spPr>
          <a:xfrm>
            <a:off x="1447800" y="11430"/>
            <a:ext cx="7342094" cy="6858000"/>
          </a:xfrm>
          <a:prstGeom prst="rect">
            <a:avLst/>
          </a:prstGeom>
        </p:spPr>
      </p:pic>
      <p:sp>
        <p:nvSpPr>
          <p:cNvPr id="4" name="TextBox 3"/>
          <p:cNvSpPr txBox="1"/>
          <p:nvPr/>
        </p:nvSpPr>
        <p:spPr>
          <a:xfrm>
            <a:off x="441960" y="685800"/>
            <a:ext cx="2150717" cy="1569660"/>
          </a:xfrm>
          <a:prstGeom prst="rect">
            <a:avLst/>
          </a:prstGeom>
          <a:noFill/>
        </p:spPr>
        <p:txBody>
          <a:bodyPr wrap="none" rtlCol="0">
            <a:spAutoFit/>
          </a:bodyPr>
          <a:lstStyle/>
          <a:p>
            <a:r>
              <a:rPr lang="en-US" sz="3200" dirty="0"/>
              <a:t>Lake</a:t>
            </a:r>
          </a:p>
          <a:p>
            <a:r>
              <a:rPr lang="en-US" sz="3200" dirty="0"/>
              <a:t>Michigan</a:t>
            </a:r>
          </a:p>
          <a:p>
            <a:r>
              <a:rPr lang="en-US" sz="3200" dirty="0"/>
              <a:t>Watershed</a:t>
            </a:r>
          </a:p>
        </p:txBody>
      </p:sp>
    </p:spTree>
    <p:extLst>
      <p:ext uri="{BB962C8B-B14F-4D97-AF65-F5344CB8AC3E}">
        <p14:creationId xmlns:p14="http://schemas.microsoft.com/office/powerpoint/2010/main" val="3460214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Warners\Desktop\FireStuff\PostBurnPhotos+StormDrains\DSCF00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Warners\Desktop\FireStuff\PostBurnPhotos+StormDrains\DSCF01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55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263.jpg"/>
          <p:cNvPicPr>
            <a:picLocks noChangeAspect="1"/>
          </p:cNvPicPr>
          <p:nvPr/>
        </p:nvPicPr>
        <p:blipFill rotWithShape="1">
          <a:blip r:embed="rId3" cstate="email">
            <a:extLst>
              <a:ext uri="{28A0092B-C50C-407E-A947-70E740481C1C}">
                <a14:useLocalDpi xmlns:a14="http://schemas.microsoft.com/office/drawing/2010/main"/>
              </a:ext>
            </a:extLst>
          </a:blip>
          <a:srcRect b="-1029"/>
          <a:stretch/>
        </p:blipFill>
        <p:spPr>
          <a:xfrm>
            <a:off x="4938814" y="14286"/>
            <a:ext cx="4205186" cy="5614987"/>
          </a:xfrm>
          <a:prstGeom prst="rect">
            <a:avLst/>
          </a:prstGeom>
        </p:spPr>
      </p:pic>
      <p:sp>
        <p:nvSpPr>
          <p:cNvPr id="2" name="Title 1"/>
          <p:cNvSpPr>
            <a:spLocks noGrp="1"/>
          </p:cNvSpPr>
          <p:nvPr>
            <p:ph type="title"/>
          </p:nvPr>
        </p:nvSpPr>
        <p:spPr>
          <a:xfrm>
            <a:off x="381000" y="533400"/>
            <a:ext cx="7024744" cy="648736"/>
          </a:xfrm>
        </p:spPr>
        <p:txBody>
          <a:bodyPr>
            <a:normAutofit fontScale="90000"/>
          </a:bodyPr>
          <a:lstStyle/>
          <a:p>
            <a:r>
              <a:rPr lang="en-US" dirty="0"/>
              <a:t>What we can all do</a:t>
            </a:r>
          </a:p>
        </p:txBody>
      </p:sp>
      <p:sp>
        <p:nvSpPr>
          <p:cNvPr id="3" name="Content Placeholder 2"/>
          <p:cNvSpPr>
            <a:spLocks noGrp="1"/>
          </p:cNvSpPr>
          <p:nvPr>
            <p:ph idx="1"/>
          </p:nvPr>
        </p:nvSpPr>
        <p:spPr>
          <a:xfrm>
            <a:off x="505691" y="1143000"/>
            <a:ext cx="4648200" cy="4953000"/>
          </a:xfrm>
        </p:spPr>
        <p:txBody>
          <a:bodyPr>
            <a:normAutofit lnSpcReduction="10000"/>
          </a:bodyPr>
          <a:lstStyle/>
          <a:p>
            <a:r>
              <a:rPr lang="en-US" dirty="0">
                <a:solidFill>
                  <a:schemeClr val="accent1">
                    <a:lumMod val="50000"/>
                  </a:schemeClr>
                </a:solidFill>
              </a:rPr>
              <a:t>Think about the water we use and what impacts it has on those downstream </a:t>
            </a:r>
          </a:p>
          <a:p>
            <a:r>
              <a:rPr lang="en-US" dirty="0">
                <a:solidFill>
                  <a:schemeClr val="accent1">
                    <a:lumMod val="50000"/>
                  </a:schemeClr>
                </a:solidFill>
              </a:rPr>
              <a:t>Manage our stormwater by using rain barrels and planting rain gardens</a:t>
            </a:r>
          </a:p>
          <a:p>
            <a:r>
              <a:rPr lang="en-US" dirty="0">
                <a:solidFill>
                  <a:schemeClr val="accent1">
                    <a:lumMod val="50000"/>
                  </a:schemeClr>
                </a:solidFill>
              </a:rPr>
              <a:t>Learn about our own watershed</a:t>
            </a:r>
          </a:p>
          <a:p>
            <a:r>
              <a:rPr lang="en-US" dirty="0"/>
              <a:t>Connect with Plaster Creek Stewards by signing up to receive our biannual newsletter or just follow us at:</a:t>
            </a:r>
            <a:br>
              <a:rPr lang="en-US" b="1" dirty="0"/>
            </a:br>
            <a:endParaRPr lang="en-US" dirty="0"/>
          </a:p>
          <a:p>
            <a:endParaRPr lang="en-US" dirty="0"/>
          </a:p>
          <a:p>
            <a:endParaRPr lang="en-US" dirty="0"/>
          </a:p>
        </p:txBody>
      </p:sp>
      <p:sp>
        <p:nvSpPr>
          <p:cNvPr id="6" name="TextBox 5"/>
          <p:cNvSpPr txBox="1"/>
          <p:nvPr/>
        </p:nvSpPr>
        <p:spPr>
          <a:xfrm>
            <a:off x="5181600" y="6248400"/>
            <a:ext cx="439544" cy="461665"/>
          </a:xfrm>
          <a:prstGeom prst="rect">
            <a:avLst/>
          </a:prstGeom>
          <a:noFill/>
        </p:spPr>
        <p:txBody>
          <a:bodyPr wrap="none" rtlCol="0">
            <a:spAutoFit/>
          </a:bodyPr>
          <a:lstStyle/>
          <a:p>
            <a:r>
              <a:rPr lang="en-US" dirty="0"/>
              <a:t>   </a:t>
            </a:r>
          </a:p>
        </p:txBody>
      </p:sp>
      <p:sp>
        <p:nvSpPr>
          <p:cNvPr id="7" name="TextBox 6"/>
          <p:cNvSpPr txBox="1"/>
          <p:nvPr/>
        </p:nvSpPr>
        <p:spPr>
          <a:xfrm>
            <a:off x="533400" y="5648464"/>
            <a:ext cx="6479659" cy="830997"/>
          </a:xfrm>
          <a:prstGeom prst="rect">
            <a:avLst/>
          </a:prstGeom>
          <a:noFill/>
        </p:spPr>
        <p:txBody>
          <a:bodyPr wrap="none" rtlCol="0">
            <a:spAutoFit/>
          </a:bodyPr>
          <a:lstStyle/>
          <a:p>
            <a:r>
              <a:rPr lang="en-US" dirty="0"/>
              <a:t> </a:t>
            </a:r>
            <a:r>
              <a:rPr lang="en-US" b="1" dirty="0">
                <a:hlinkClick r:id="rId4"/>
              </a:rPr>
              <a:t>www.calvin.edu/go/plastercreekstewards</a:t>
            </a:r>
            <a:endParaRPr lang="en-US" b="1" dirty="0"/>
          </a:p>
          <a:p>
            <a:r>
              <a:rPr lang="en-US" b="1" dirty="0"/>
              <a:t>    or </a:t>
            </a:r>
            <a:r>
              <a:rPr lang="en-US" b="1" dirty="0" err="1"/>
              <a:t>google</a:t>
            </a:r>
            <a:r>
              <a:rPr lang="en-US" b="1" dirty="0"/>
              <a:t> ‘Plaster Creek Stewards’</a:t>
            </a:r>
            <a:r>
              <a:rPr lang="en-US" dirty="0"/>
              <a:t> </a:t>
            </a:r>
          </a:p>
        </p:txBody>
      </p:sp>
    </p:spTree>
    <p:extLst>
      <p:ext uri="{BB962C8B-B14F-4D97-AF65-F5344CB8AC3E}">
        <p14:creationId xmlns:p14="http://schemas.microsoft.com/office/powerpoint/2010/main" val="82255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32300"/>
            <a:ext cx="2667000" cy="1569660"/>
          </a:xfrm>
          <a:prstGeom prst="rect">
            <a:avLst/>
          </a:prstGeom>
        </p:spPr>
        <p:txBody>
          <a:bodyPr wrap="square">
            <a:spAutoFit/>
          </a:bodyPr>
          <a:lstStyle/>
          <a:p>
            <a:r>
              <a:rPr lang="en-US" sz="4800" dirty="0">
                <a:solidFill>
                  <a:schemeClr val="accent1">
                    <a:lumMod val="50000"/>
                  </a:schemeClr>
                </a:solidFill>
                <a:effectLst>
                  <a:outerShdw blurRad="50800" dist="38100" dir="2700000">
                    <a:srgbClr val="000000">
                      <a:alpha val="43000"/>
                    </a:srgbClr>
                  </a:outerShdw>
                </a:effectLst>
                <a:latin typeface="+mj-lt"/>
              </a:rPr>
              <a:t>Hopeful</a:t>
            </a:r>
            <a:r>
              <a:rPr lang="en-US" sz="4800" i="1" dirty="0">
                <a:solidFill>
                  <a:schemeClr val="accent1">
                    <a:lumMod val="50000"/>
                  </a:schemeClr>
                </a:solidFill>
                <a:effectLst>
                  <a:outerShdw blurRad="50800" dist="38100" dir="2700000">
                    <a:srgbClr val="000000">
                      <a:alpha val="43000"/>
                    </a:srgbClr>
                  </a:outerShdw>
                </a:effectLst>
                <a:latin typeface="+mj-lt"/>
              </a:rPr>
              <a:t> </a:t>
            </a:r>
          </a:p>
          <a:p>
            <a:r>
              <a:rPr lang="en-US" sz="4800" dirty="0">
                <a:solidFill>
                  <a:schemeClr val="accent1">
                    <a:lumMod val="50000"/>
                  </a:schemeClr>
                </a:solidFill>
                <a:effectLst>
                  <a:outerShdw blurRad="50800" dist="38100" dir="2700000">
                    <a:srgbClr val="000000">
                      <a:alpha val="43000"/>
                    </a:srgbClr>
                  </a:outerShdw>
                </a:effectLst>
                <a:latin typeface="+mj-lt"/>
              </a:rPr>
              <a:t>Vision</a:t>
            </a:r>
            <a:endParaRPr lang="en-US" sz="4800" dirty="0">
              <a:solidFill>
                <a:schemeClr val="accent1">
                  <a:lumMod val="50000"/>
                </a:schemeClr>
              </a:solidFill>
              <a:latin typeface="+mj-lt"/>
            </a:endParaRPr>
          </a:p>
        </p:txBody>
      </p:sp>
      <p:pic>
        <p:nvPicPr>
          <p:cNvPr id="8"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0480" y="2209800"/>
            <a:ext cx="5494353" cy="4046683"/>
          </a:xfrm>
          <a:prstGeom prst="rect">
            <a:avLst/>
          </a:prstGeom>
          <a:noFill/>
          <a:ln w="9525">
            <a:noFill/>
            <a:miter lim="800000"/>
            <a:headEnd/>
            <a:tailEnd/>
          </a:ln>
          <a:effectLst>
            <a:outerShdw dist="35921" dir="2700000" algn="ctr" rotWithShape="0">
              <a:schemeClr val="bg2">
                <a:alpha val="99962"/>
              </a:schemeClr>
            </a:outerShdw>
          </a:effectLst>
        </p:spPr>
      </p:pic>
      <p:pic>
        <p:nvPicPr>
          <p:cNvPr id="9" name="Picture 8" descr="DSC_026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55718" y="790735"/>
            <a:ext cx="3773042" cy="6116795"/>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4200" y="1270"/>
            <a:ext cx="5162550" cy="6883400"/>
          </a:xfrm>
          <a:prstGeom prst="rect">
            <a:avLst/>
          </a:prstGeom>
        </p:spPr>
      </p:pic>
    </p:spTree>
    <p:extLst>
      <p:ext uri="{BB962C8B-B14F-4D97-AF65-F5344CB8AC3E}">
        <p14:creationId xmlns:p14="http://schemas.microsoft.com/office/powerpoint/2010/main" val="35221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382" y="580031"/>
            <a:ext cx="8480755"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295400" y="3399431"/>
            <a:ext cx="1829796" cy="461665"/>
          </a:xfrm>
          <a:prstGeom prst="rect">
            <a:avLst/>
          </a:prstGeom>
          <a:noFill/>
        </p:spPr>
        <p:txBody>
          <a:bodyPr wrap="none" rtlCol="0">
            <a:spAutoFit/>
          </a:bodyPr>
          <a:lstStyle/>
          <a:p>
            <a:r>
              <a:rPr lang="en-US" b="1" dirty="0">
                <a:solidFill>
                  <a:srgbClr val="FFFF00"/>
                </a:solidFill>
              </a:rPr>
              <a:t>Thank You!</a:t>
            </a:r>
          </a:p>
        </p:txBody>
      </p:sp>
    </p:spTree>
    <p:extLst>
      <p:ext uri="{BB962C8B-B14F-4D97-AF65-F5344CB8AC3E}">
        <p14:creationId xmlns:p14="http://schemas.microsoft.com/office/powerpoint/2010/main" val="362494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grand_watershed_s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34693" y="3332446"/>
            <a:ext cx="4800600" cy="3545907"/>
          </a:xfrm>
          <a:prstGeom prst="rect">
            <a:avLst/>
          </a:prstGeom>
          <a:noFill/>
          <a:ln w="9525">
            <a:noFill/>
            <a:miter lim="800000"/>
            <a:headEnd/>
            <a:tailEnd/>
          </a:ln>
        </p:spPr>
      </p:pic>
      <p:sp>
        <p:nvSpPr>
          <p:cNvPr id="2" name="Title 1"/>
          <p:cNvSpPr>
            <a:spLocks noGrp="1"/>
          </p:cNvSpPr>
          <p:nvPr>
            <p:ph type="title"/>
          </p:nvPr>
        </p:nvSpPr>
        <p:spPr>
          <a:xfrm>
            <a:off x="685800" y="476250"/>
            <a:ext cx="7772400" cy="1143000"/>
          </a:xfrm>
        </p:spPr>
        <p:txBody>
          <a:bodyPr>
            <a:normAutofit/>
          </a:bodyPr>
          <a:lstStyle/>
          <a:p>
            <a:r>
              <a:rPr lang="en-US" sz="2800" b="1" dirty="0"/>
              <a:t>Plaster Creek Watershed and Place-based  Reconciliation Ecology</a:t>
            </a:r>
          </a:p>
        </p:txBody>
      </p:sp>
      <p:sp>
        <p:nvSpPr>
          <p:cNvPr id="3" name="Content Placeholder 2"/>
          <p:cNvSpPr>
            <a:spLocks noGrp="1"/>
          </p:cNvSpPr>
          <p:nvPr>
            <p:ph idx="1"/>
          </p:nvPr>
        </p:nvSpPr>
        <p:spPr>
          <a:xfrm>
            <a:off x="533400" y="1600200"/>
            <a:ext cx="5486400" cy="4114800"/>
          </a:xfrm>
          <a:effectLst/>
        </p:spPr>
        <p:txBody>
          <a:bodyPr/>
          <a:lstStyle/>
          <a:p>
            <a:r>
              <a:rPr lang="en-US" sz="2000" dirty="0">
                <a:solidFill>
                  <a:schemeClr val="tx1"/>
                </a:solidFill>
              </a:rPr>
              <a:t>Watershed:  Area of land that drains to a common point</a:t>
            </a:r>
          </a:p>
          <a:p>
            <a:r>
              <a:rPr lang="en-US" sz="2000" dirty="0">
                <a:solidFill>
                  <a:schemeClr val="tx1"/>
                </a:solidFill>
              </a:rPr>
              <a:t>Watersheds are wonderful integrators</a:t>
            </a:r>
          </a:p>
          <a:p>
            <a:r>
              <a:rPr lang="en-US" sz="2000" dirty="0">
                <a:solidFill>
                  <a:schemeClr val="tx1"/>
                </a:solidFill>
              </a:rPr>
              <a:t>Plaster Creek Watershed:</a:t>
            </a:r>
          </a:p>
          <a:p>
            <a:pPr marL="0" indent="0">
              <a:buNone/>
            </a:pPr>
            <a:r>
              <a:rPr lang="en-US" sz="2000" dirty="0">
                <a:solidFill>
                  <a:schemeClr val="tx1"/>
                </a:solidFill>
              </a:rPr>
              <a:t>	- Most contaminated watershed in </a:t>
            </a:r>
          </a:p>
          <a:p>
            <a:pPr marL="0" indent="0">
              <a:buNone/>
            </a:pPr>
            <a:r>
              <a:rPr lang="en-US" sz="2000" dirty="0">
                <a:solidFill>
                  <a:schemeClr val="tx1"/>
                </a:solidFill>
              </a:rPr>
              <a:t>		West Michigan</a:t>
            </a:r>
          </a:p>
          <a:p>
            <a:pPr marL="0" indent="0">
              <a:buNone/>
            </a:pPr>
            <a:r>
              <a:rPr lang="en-US" sz="2000" dirty="0"/>
              <a:t>	</a:t>
            </a:r>
          </a:p>
        </p:txBody>
      </p:sp>
      <p:pic>
        <p:nvPicPr>
          <p:cNvPr id="5122" name="Picture 2" descr="E:\My Pictures\Biologia250\2011_0217Feb2011008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050" y="3868615"/>
            <a:ext cx="4128953" cy="29893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p:cNvSpPr/>
          <p:nvPr/>
        </p:nvSpPr>
        <p:spPr>
          <a:xfrm>
            <a:off x="5867400" y="4724400"/>
            <a:ext cx="3048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28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linds(horizontal)">
                                      <p:cBhvr>
                                        <p:cTn id="30" dur="500"/>
                                        <p:tgtEl>
                                          <p:spTgt spid="3">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linds(horizont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11868"/>
            <a:ext cx="4876800" cy="7159557"/>
          </a:xfrm>
          <a:prstGeom prst="rect">
            <a:avLst/>
          </a:prstGeom>
          <a:noFill/>
          <a:ln w="9525">
            <a:noFill/>
            <a:miter lim="800000"/>
            <a:headEnd/>
            <a:tailEnd/>
          </a:ln>
        </p:spPr>
      </p:pic>
      <p:grpSp>
        <p:nvGrpSpPr>
          <p:cNvPr id="4" name="Group 12"/>
          <p:cNvGrpSpPr/>
          <p:nvPr/>
        </p:nvGrpSpPr>
        <p:grpSpPr>
          <a:xfrm>
            <a:off x="3195638" y="4000500"/>
            <a:ext cx="1646417" cy="2457450"/>
            <a:chOff x="3195638" y="4000500"/>
            <a:chExt cx="1646417" cy="2457450"/>
          </a:xfrm>
        </p:grpSpPr>
        <p:sp>
          <p:nvSpPr>
            <p:cNvPr id="9" name="Freeform 8"/>
            <p:cNvSpPr/>
            <p:nvPr/>
          </p:nvSpPr>
          <p:spPr>
            <a:xfrm>
              <a:off x="3343275" y="4000500"/>
              <a:ext cx="1110123" cy="825185"/>
            </a:xfrm>
            <a:custGeom>
              <a:avLst/>
              <a:gdLst>
                <a:gd name="connsiteX0" fmla="*/ 0 w 1110123"/>
                <a:gd name="connsiteY0" fmla="*/ 704850 h 825185"/>
                <a:gd name="connsiteX1" fmla="*/ 14288 w 1110123"/>
                <a:gd name="connsiteY1" fmla="*/ 714375 h 825185"/>
                <a:gd name="connsiteX2" fmla="*/ 28575 w 1110123"/>
                <a:gd name="connsiteY2" fmla="*/ 728663 h 825185"/>
                <a:gd name="connsiteX3" fmla="*/ 95250 w 1110123"/>
                <a:gd name="connsiteY3" fmla="*/ 738188 h 825185"/>
                <a:gd name="connsiteX4" fmla="*/ 128588 w 1110123"/>
                <a:gd name="connsiteY4" fmla="*/ 747713 h 825185"/>
                <a:gd name="connsiteX5" fmla="*/ 157163 w 1110123"/>
                <a:gd name="connsiteY5" fmla="*/ 757238 h 825185"/>
                <a:gd name="connsiteX6" fmla="*/ 171450 w 1110123"/>
                <a:gd name="connsiteY6" fmla="*/ 762000 h 825185"/>
                <a:gd name="connsiteX7" fmla="*/ 185738 w 1110123"/>
                <a:gd name="connsiteY7" fmla="*/ 766763 h 825185"/>
                <a:gd name="connsiteX8" fmla="*/ 209550 w 1110123"/>
                <a:gd name="connsiteY8" fmla="*/ 800100 h 825185"/>
                <a:gd name="connsiteX9" fmla="*/ 280988 w 1110123"/>
                <a:gd name="connsiteY9" fmla="*/ 790575 h 825185"/>
                <a:gd name="connsiteX10" fmla="*/ 285750 w 1110123"/>
                <a:gd name="connsiteY10" fmla="*/ 757238 h 825185"/>
                <a:gd name="connsiteX11" fmla="*/ 309563 w 1110123"/>
                <a:gd name="connsiteY11" fmla="*/ 752475 h 825185"/>
                <a:gd name="connsiteX12" fmla="*/ 323850 w 1110123"/>
                <a:gd name="connsiteY12" fmla="*/ 747713 h 825185"/>
                <a:gd name="connsiteX13" fmla="*/ 361950 w 1110123"/>
                <a:gd name="connsiteY13" fmla="*/ 723900 h 825185"/>
                <a:gd name="connsiteX14" fmla="*/ 390525 w 1110123"/>
                <a:gd name="connsiteY14" fmla="*/ 714375 h 825185"/>
                <a:gd name="connsiteX15" fmla="*/ 395288 w 1110123"/>
                <a:gd name="connsiteY15" fmla="*/ 695325 h 825185"/>
                <a:gd name="connsiteX16" fmla="*/ 400050 w 1110123"/>
                <a:gd name="connsiteY16" fmla="*/ 671513 h 825185"/>
                <a:gd name="connsiteX17" fmla="*/ 414338 w 1110123"/>
                <a:gd name="connsiteY17" fmla="*/ 661988 h 825185"/>
                <a:gd name="connsiteX18" fmla="*/ 519113 w 1110123"/>
                <a:gd name="connsiteY18" fmla="*/ 657225 h 825185"/>
                <a:gd name="connsiteX19" fmla="*/ 528638 w 1110123"/>
                <a:gd name="connsiteY19" fmla="*/ 614363 h 825185"/>
                <a:gd name="connsiteX20" fmla="*/ 533400 w 1110123"/>
                <a:gd name="connsiteY20" fmla="*/ 595313 h 825185"/>
                <a:gd name="connsiteX21" fmla="*/ 619125 w 1110123"/>
                <a:gd name="connsiteY21" fmla="*/ 590550 h 825185"/>
                <a:gd name="connsiteX22" fmla="*/ 633413 w 1110123"/>
                <a:gd name="connsiteY22" fmla="*/ 581025 h 825185"/>
                <a:gd name="connsiteX23" fmla="*/ 652463 w 1110123"/>
                <a:gd name="connsiteY23" fmla="*/ 585788 h 825185"/>
                <a:gd name="connsiteX24" fmla="*/ 681038 w 1110123"/>
                <a:gd name="connsiteY24" fmla="*/ 590550 h 825185"/>
                <a:gd name="connsiteX25" fmla="*/ 685800 w 1110123"/>
                <a:gd name="connsiteY25" fmla="*/ 623888 h 825185"/>
                <a:gd name="connsiteX26" fmla="*/ 700088 w 1110123"/>
                <a:gd name="connsiteY26" fmla="*/ 628650 h 825185"/>
                <a:gd name="connsiteX27" fmla="*/ 728663 w 1110123"/>
                <a:gd name="connsiteY27" fmla="*/ 633413 h 825185"/>
                <a:gd name="connsiteX28" fmla="*/ 752475 w 1110123"/>
                <a:gd name="connsiteY28" fmla="*/ 657225 h 825185"/>
                <a:gd name="connsiteX29" fmla="*/ 757238 w 1110123"/>
                <a:gd name="connsiteY29" fmla="*/ 671513 h 825185"/>
                <a:gd name="connsiteX30" fmla="*/ 781050 w 1110123"/>
                <a:gd name="connsiteY30" fmla="*/ 676275 h 825185"/>
                <a:gd name="connsiteX31" fmla="*/ 790575 w 1110123"/>
                <a:gd name="connsiteY31" fmla="*/ 690563 h 825185"/>
                <a:gd name="connsiteX32" fmla="*/ 823913 w 1110123"/>
                <a:gd name="connsiteY32" fmla="*/ 704850 h 825185"/>
                <a:gd name="connsiteX33" fmla="*/ 828675 w 1110123"/>
                <a:gd name="connsiteY33" fmla="*/ 690563 h 825185"/>
                <a:gd name="connsiteX34" fmla="*/ 852488 w 1110123"/>
                <a:gd name="connsiteY34" fmla="*/ 709613 h 825185"/>
                <a:gd name="connsiteX35" fmla="*/ 847725 w 1110123"/>
                <a:gd name="connsiteY35" fmla="*/ 762000 h 825185"/>
                <a:gd name="connsiteX36" fmla="*/ 852488 w 1110123"/>
                <a:gd name="connsiteY36" fmla="*/ 790575 h 825185"/>
                <a:gd name="connsiteX37" fmla="*/ 895350 w 1110123"/>
                <a:gd name="connsiteY37" fmla="*/ 795338 h 825185"/>
                <a:gd name="connsiteX38" fmla="*/ 933450 w 1110123"/>
                <a:gd name="connsiteY38" fmla="*/ 800100 h 825185"/>
                <a:gd name="connsiteX39" fmla="*/ 957263 w 1110123"/>
                <a:gd name="connsiteY39" fmla="*/ 809625 h 825185"/>
                <a:gd name="connsiteX40" fmla="*/ 971550 w 1110123"/>
                <a:gd name="connsiteY40" fmla="*/ 814388 h 825185"/>
                <a:gd name="connsiteX41" fmla="*/ 1009650 w 1110123"/>
                <a:gd name="connsiteY41" fmla="*/ 823913 h 825185"/>
                <a:gd name="connsiteX42" fmla="*/ 1042988 w 1110123"/>
                <a:gd name="connsiteY42" fmla="*/ 800100 h 825185"/>
                <a:gd name="connsiteX43" fmla="*/ 1047750 w 1110123"/>
                <a:gd name="connsiteY43" fmla="*/ 723900 h 825185"/>
                <a:gd name="connsiteX44" fmla="*/ 1052513 w 1110123"/>
                <a:gd name="connsiteY44" fmla="*/ 709613 h 825185"/>
                <a:gd name="connsiteX45" fmla="*/ 1066800 w 1110123"/>
                <a:gd name="connsiteY45" fmla="*/ 695325 h 825185"/>
                <a:gd name="connsiteX46" fmla="*/ 1081088 w 1110123"/>
                <a:gd name="connsiteY46" fmla="*/ 685800 h 825185"/>
                <a:gd name="connsiteX47" fmla="*/ 1085850 w 1110123"/>
                <a:gd name="connsiteY47" fmla="*/ 671513 h 825185"/>
                <a:gd name="connsiteX48" fmla="*/ 1090613 w 1110123"/>
                <a:gd name="connsiteY48" fmla="*/ 642938 h 825185"/>
                <a:gd name="connsiteX49" fmla="*/ 1100138 w 1110123"/>
                <a:gd name="connsiteY49" fmla="*/ 628650 h 825185"/>
                <a:gd name="connsiteX50" fmla="*/ 1109663 w 1110123"/>
                <a:gd name="connsiteY50" fmla="*/ 595313 h 825185"/>
                <a:gd name="connsiteX51" fmla="*/ 1100138 w 1110123"/>
                <a:gd name="connsiteY51" fmla="*/ 566738 h 825185"/>
                <a:gd name="connsiteX52" fmla="*/ 1085850 w 1110123"/>
                <a:gd name="connsiteY52" fmla="*/ 538163 h 825185"/>
                <a:gd name="connsiteX53" fmla="*/ 1081088 w 1110123"/>
                <a:gd name="connsiteY53" fmla="*/ 523875 h 825185"/>
                <a:gd name="connsiteX54" fmla="*/ 1062038 w 1110123"/>
                <a:gd name="connsiteY54" fmla="*/ 495300 h 825185"/>
                <a:gd name="connsiteX55" fmla="*/ 1057275 w 1110123"/>
                <a:gd name="connsiteY55" fmla="*/ 481013 h 825185"/>
                <a:gd name="connsiteX56" fmla="*/ 1042988 w 1110123"/>
                <a:gd name="connsiteY56" fmla="*/ 476250 h 825185"/>
                <a:gd name="connsiteX57" fmla="*/ 1038225 w 1110123"/>
                <a:gd name="connsiteY57" fmla="*/ 461963 h 825185"/>
                <a:gd name="connsiteX58" fmla="*/ 1019175 w 1110123"/>
                <a:gd name="connsiteY58" fmla="*/ 433388 h 825185"/>
                <a:gd name="connsiteX59" fmla="*/ 1009650 w 1110123"/>
                <a:gd name="connsiteY59" fmla="*/ 419100 h 825185"/>
                <a:gd name="connsiteX60" fmla="*/ 1000125 w 1110123"/>
                <a:gd name="connsiteY60" fmla="*/ 404813 h 825185"/>
                <a:gd name="connsiteX61" fmla="*/ 990600 w 1110123"/>
                <a:gd name="connsiteY61" fmla="*/ 390525 h 825185"/>
                <a:gd name="connsiteX62" fmla="*/ 981075 w 1110123"/>
                <a:gd name="connsiteY62" fmla="*/ 361950 h 825185"/>
                <a:gd name="connsiteX63" fmla="*/ 952500 w 1110123"/>
                <a:gd name="connsiteY63" fmla="*/ 352425 h 825185"/>
                <a:gd name="connsiteX64" fmla="*/ 942975 w 1110123"/>
                <a:gd name="connsiteY64" fmla="*/ 338138 h 825185"/>
                <a:gd name="connsiteX65" fmla="*/ 890588 w 1110123"/>
                <a:gd name="connsiteY65" fmla="*/ 323850 h 825185"/>
                <a:gd name="connsiteX66" fmla="*/ 862013 w 1110123"/>
                <a:gd name="connsiteY66" fmla="*/ 304800 h 825185"/>
                <a:gd name="connsiteX67" fmla="*/ 847725 w 1110123"/>
                <a:gd name="connsiteY67" fmla="*/ 295275 h 825185"/>
                <a:gd name="connsiteX68" fmla="*/ 819150 w 1110123"/>
                <a:gd name="connsiteY68" fmla="*/ 252413 h 825185"/>
                <a:gd name="connsiteX69" fmla="*/ 809625 w 1110123"/>
                <a:gd name="connsiteY69" fmla="*/ 238125 h 825185"/>
                <a:gd name="connsiteX70" fmla="*/ 804863 w 1110123"/>
                <a:gd name="connsiteY70" fmla="*/ 185738 h 825185"/>
                <a:gd name="connsiteX71" fmla="*/ 814388 w 1110123"/>
                <a:gd name="connsiteY71" fmla="*/ 157163 h 825185"/>
                <a:gd name="connsiteX72" fmla="*/ 819150 w 1110123"/>
                <a:gd name="connsiteY72" fmla="*/ 57150 h 825185"/>
                <a:gd name="connsiteX73" fmla="*/ 823913 w 1110123"/>
                <a:gd name="connsiteY73" fmla="*/ 33338 h 825185"/>
                <a:gd name="connsiteX74" fmla="*/ 828675 w 1110123"/>
                <a:gd name="connsiteY74" fmla="*/ 19050 h 825185"/>
                <a:gd name="connsiteX75" fmla="*/ 857250 w 1110123"/>
                <a:gd name="connsiteY75" fmla="*/ 9525 h 825185"/>
                <a:gd name="connsiteX76" fmla="*/ 871538 w 1110123"/>
                <a:gd name="connsiteY76" fmla="*/ 0 h 825185"/>
                <a:gd name="connsiteX77" fmla="*/ 904875 w 1110123"/>
                <a:gd name="connsiteY77" fmla="*/ 4763 h 825185"/>
                <a:gd name="connsiteX78" fmla="*/ 919163 w 1110123"/>
                <a:gd name="connsiteY78" fmla="*/ 9525 h 825185"/>
                <a:gd name="connsiteX79" fmla="*/ 928688 w 1110123"/>
                <a:gd name="connsiteY79" fmla="*/ 23813 h 825185"/>
                <a:gd name="connsiteX80" fmla="*/ 942975 w 1110123"/>
                <a:gd name="connsiteY80" fmla="*/ 52388 h 825185"/>
                <a:gd name="connsiteX81" fmla="*/ 957263 w 1110123"/>
                <a:gd name="connsiteY81" fmla="*/ 57150 h 825185"/>
                <a:gd name="connsiteX82" fmla="*/ 966788 w 1110123"/>
                <a:gd name="connsiteY82" fmla="*/ 71438 h 825185"/>
                <a:gd name="connsiteX83" fmla="*/ 971550 w 1110123"/>
                <a:gd name="connsiteY83" fmla="*/ 100013 h 825185"/>
                <a:gd name="connsiteX84" fmla="*/ 985838 w 1110123"/>
                <a:gd name="connsiteY84" fmla="*/ 104775 h 825185"/>
                <a:gd name="connsiteX85" fmla="*/ 1004888 w 1110123"/>
                <a:gd name="connsiteY85" fmla="*/ 114300 h 825185"/>
                <a:gd name="connsiteX86" fmla="*/ 1014413 w 1110123"/>
                <a:gd name="connsiteY86" fmla="*/ 128588 h 825185"/>
                <a:gd name="connsiteX87" fmla="*/ 1023938 w 1110123"/>
                <a:gd name="connsiteY87" fmla="*/ 157163 h 825185"/>
                <a:gd name="connsiteX88" fmla="*/ 1038225 w 1110123"/>
                <a:gd name="connsiteY88" fmla="*/ 161925 h 825185"/>
                <a:gd name="connsiteX89" fmla="*/ 1042988 w 1110123"/>
                <a:gd name="connsiteY89" fmla="*/ 176213 h 825185"/>
                <a:gd name="connsiteX90" fmla="*/ 1057275 w 1110123"/>
                <a:gd name="connsiteY90" fmla="*/ 185738 h 8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10123" h="825185">
                  <a:moveTo>
                    <a:pt x="0" y="704850"/>
                  </a:moveTo>
                  <a:cubicBezTo>
                    <a:pt x="4763" y="708025"/>
                    <a:pt x="9891" y="710711"/>
                    <a:pt x="14288" y="714375"/>
                  </a:cubicBezTo>
                  <a:cubicBezTo>
                    <a:pt x="19462" y="718687"/>
                    <a:pt x="22420" y="725928"/>
                    <a:pt x="28575" y="728663"/>
                  </a:cubicBezTo>
                  <a:cubicBezTo>
                    <a:pt x="33945" y="731050"/>
                    <a:pt x="95058" y="738164"/>
                    <a:pt x="95250" y="738188"/>
                  </a:cubicBezTo>
                  <a:cubicBezTo>
                    <a:pt x="143306" y="754204"/>
                    <a:pt x="68737" y="729757"/>
                    <a:pt x="128588" y="747713"/>
                  </a:cubicBezTo>
                  <a:cubicBezTo>
                    <a:pt x="138205" y="750598"/>
                    <a:pt x="147638" y="754063"/>
                    <a:pt x="157163" y="757238"/>
                  </a:cubicBezTo>
                  <a:lnTo>
                    <a:pt x="171450" y="762000"/>
                  </a:lnTo>
                  <a:lnTo>
                    <a:pt x="185738" y="766763"/>
                  </a:lnTo>
                  <a:cubicBezTo>
                    <a:pt x="196850" y="800100"/>
                    <a:pt x="185738" y="792163"/>
                    <a:pt x="209550" y="800100"/>
                  </a:cubicBezTo>
                  <a:cubicBezTo>
                    <a:pt x="233363" y="796925"/>
                    <a:pt x="260050" y="802353"/>
                    <a:pt x="280988" y="790575"/>
                  </a:cubicBezTo>
                  <a:cubicBezTo>
                    <a:pt x="290772" y="785072"/>
                    <a:pt x="279015" y="766218"/>
                    <a:pt x="285750" y="757238"/>
                  </a:cubicBezTo>
                  <a:cubicBezTo>
                    <a:pt x="290607" y="750762"/>
                    <a:pt x="301710" y="754438"/>
                    <a:pt x="309563" y="752475"/>
                  </a:cubicBezTo>
                  <a:cubicBezTo>
                    <a:pt x="314433" y="751257"/>
                    <a:pt x="319088" y="749300"/>
                    <a:pt x="323850" y="747713"/>
                  </a:cubicBezTo>
                  <a:cubicBezTo>
                    <a:pt x="340227" y="735430"/>
                    <a:pt x="343271" y="731372"/>
                    <a:pt x="361950" y="723900"/>
                  </a:cubicBezTo>
                  <a:cubicBezTo>
                    <a:pt x="371272" y="720171"/>
                    <a:pt x="390525" y="714375"/>
                    <a:pt x="390525" y="714375"/>
                  </a:cubicBezTo>
                  <a:cubicBezTo>
                    <a:pt x="392113" y="708025"/>
                    <a:pt x="393868" y="701715"/>
                    <a:pt x="395288" y="695325"/>
                  </a:cubicBezTo>
                  <a:cubicBezTo>
                    <a:pt x="397044" y="687423"/>
                    <a:pt x="396034" y="678541"/>
                    <a:pt x="400050" y="671513"/>
                  </a:cubicBezTo>
                  <a:cubicBezTo>
                    <a:pt x="402890" y="666543"/>
                    <a:pt x="408655" y="662670"/>
                    <a:pt x="414338" y="661988"/>
                  </a:cubicBezTo>
                  <a:cubicBezTo>
                    <a:pt x="449050" y="657822"/>
                    <a:pt x="484188" y="658813"/>
                    <a:pt x="519113" y="657225"/>
                  </a:cubicBezTo>
                  <a:cubicBezTo>
                    <a:pt x="528380" y="629421"/>
                    <a:pt x="520257" y="656268"/>
                    <a:pt x="528638" y="614363"/>
                  </a:cubicBezTo>
                  <a:cubicBezTo>
                    <a:pt x="529922" y="607945"/>
                    <a:pt x="527070" y="596979"/>
                    <a:pt x="533400" y="595313"/>
                  </a:cubicBezTo>
                  <a:cubicBezTo>
                    <a:pt x="561077" y="588029"/>
                    <a:pt x="590550" y="592138"/>
                    <a:pt x="619125" y="590550"/>
                  </a:cubicBezTo>
                  <a:cubicBezTo>
                    <a:pt x="623888" y="587375"/>
                    <a:pt x="627747" y="581834"/>
                    <a:pt x="633413" y="581025"/>
                  </a:cubicBezTo>
                  <a:cubicBezTo>
                    <a:pt x="639893" y="580099"/>
                    <a:pt x="646045" y="584504"/>
                    <a:pt x="652463" y="585788"/>
                  </a:cubicBezTo>
                  <a:cubicBezTo>
                    <a:pt x="661932" y="587682"/>
                    <a:pt x="671513" y="588963"/>
                    <a:pt x="681038" y="590550"/>
                  </a:cubicBezTo>
                  <a:cubicBezTo>
                    <a:pt x="682625" y="601663"/>
                    <a:pt x="680780" y="613848"/>
                    <a:pt x="685800" y="623888"/>
                  </a:cubicBezTo>
                  <a:cubicBezTo>
                    <a:pt x="688045" y="628378"/>
                    <a:pt x="695187" y="627561"/>
                    <a:pt x="700088" y="628650"/>
                  </a:cubicBezTo>
                  <a:cubicBezTo>
                    <a:pt x="709514" y="630745"/>
                    <a:pt x="719138" y="631825"/>
                    <a:pt x="728663" y="633413"/>
                  </a:cubicBezTo>
                  <a:cubicBezTo>
                    <a:pt x="742950" y="642938"/>
                    <a:pt x="744538" y="641351"/>
                    <a:pt x="752475" y="657225"/>
                  </a:cubicBezTo>
                  <a:cubicBezTo>
                    <a:pt x="754720" y="661715"/>
                    <a:pt x="753061" y="668728"/>
                    <a:pt x="757238" y="671513"/>
                  </a:cubicBezTo>
                  <a:cubicBezTo>
                    <a:pt x="763973" y="676003"/>
                    <a:pt x="773113" y="674688"/>
                    <a:pt x="781050" y="676275"/>
                  </a:cubicBezTo>
                  <a:cubicBezTo>
                    <a:pt x="784225" y="681038"/>
                    <a:pt x="786528" y="686516"/>
                    <a:pt x="790575" y="690563"/>
                  </a:cubicBezTo>
                  <a:cubicBezTo>
                    <a:pt x="801538" y="701526"/>
                    <a:pt x="809340" y="701207"/>
                    <a:pt x="823913" y="704850"/>
                  </a:cubicBezTo>
                  <a:cubicBezTo>
                    <a:pt x="825500" y="700088"/>
                    <a:pt x="824014" y="692427"/>
                    <a:pt x="828675" y="690563"/>
                  </a:cubicBezTo>
                  <a:cubicBezTo>
                    <a:pt x="848022" y="682824"/>
                    <a:pt x="849163" y="699638"/>
                    <a:pt x="852488" y="709613"/>
                  </a:cubicBezTo>
                  <a:cubicBezTo>
                    <a:pt x="850900" y="727075"/>
                    <a:pt x="847725" y="744466"/>
                    <a:pt x="847725" y="762000"/>
                  </a:cubicBezTo>
                  <a:cubicBezTo>
                    <a:pt x="847725" y="771656"/>
                    <a:pt x="844577" y="785037"/>
                    <a:pt x="852488" y="790575"/>
                  </a:cubicBezTo>
                  <a:cubicBezTo>
                    <a:pt x="864265" y="798819"/>
                    <a:pt x="881073" y="793658"/>
                    <a:pt x="895350" y="795338"/>
                  </a:cubicBezTo>
                  <a:lnTo>
                    <a:pt x="933450" y="800100"/>
                  </a:lnTo>
                  <a:cubicBezTo>
                    <a:pt x="941812" y="825185"/>
                    <a:pt x="931349" y="809625"/>
                    <a:pt x="957263" y="809625"/>
                  </a:cubicBezTo>
                  <a:cubicBezTo>
                    <a:pt x="962283" y="809625"/>
                    <a:pt x="966707" y="813067"/>
                    <a:pt x="971550" y="814388"/>
                  </a:cubicBezTo>
                  <a:cubicBezTo>
                    <a:pt x="984180" y="817833"/>
                    <a:pt x="1009650" y="823913"/>
                    <a:pt x="1009650" y="823913"/>
                  </a:cubicBezTo>
                  <a:cubicBezTo>
                    <a:pt x="1042988" y="812800"/>
                    <a:pt x="1035050" y="823913"/>
                    <a:pt x="1042988" y="800100"/>
                  </a:cubicBezTo>
                  <a:cubicBezTo>
                    <a:pt x="1044575" y="774700"/>
                    <a:pt x="1045086" y="749210"/>
                    <a:pt x="1047750" y="723900"/>
                  </a:cubicBezTo>
                  <a:cubicBezTo>
                    <a:pt x="1048276" y="718908"/>
                    <a:pt x="1049728" y="713790"/>
                    <a:pt x="1052513" y="709613"/>
                  </a:cubicBezTo>
                  <a:cubicBezTo>
                    <a:pt x="1056249" y="704009"/>
                    <a:pt x="1061626" y="699637"/>
                    <a:pt x="1066800" y="695325"/>
                  </a:cubicBezTo>
                  <a:cubicBezTo>
                    <a:pt x="1071197" y="691661"/>
                    <a:pt x="1076325" y="688975"/>
                    <a:pt x="1081088" y="685800"/>
                  </a:cubicBezTo>
                  <a:cubicBezTo>
                    <a:pt x="1082675" y="681038"/>
                    <a:pt x="1084761" y="676413"/>
                    <a:pt x="1085850" y="671513"/>
                  </a:cubicBezTo>
                  <a:cubicBezTo>
                    <a:pt x="1087945" y="662087"/>
                    <a:pt x="1087559" y="652099"/>
                    <a:pt x="1090613" y="642938"/>
                  </a:cubicBezTo>
                  <a:cubicBezTo>
                    <a:pt x="1092423" y="637508"/>
                    <a:pt x="1096963" y="633413"/>
                    <a:pt x="1100138" y="628650"/>
                  </a:cubicBezTo>
                  <a:cubicBezTo>
                    <a:pt x="1102030" y="622972"/>
                    <a:pt x="1110123" y="599911"/>
                    <a:pt x="1109663" y="595313"/>
                  </a:cubicBezTo>
                  <a:cubicBezTo>
                    <a:pt x="1108664" y="585323"/>
                    <a:pt x="1103313" y="576263"/>
                    <a:pt x="1100138" y="566738"/>
                  </a:cubicBezTo>
                  <a:cubicBezTo>
                    <a:pt x="1093566" y="547021"/>
                    <a:pt x="1098159" y="556626"/>
                    <a:pt x="1085850" y="538163"/>
                  </a:cubicBezTo>
                  <a:cubicBezTo>
                    <a:pt x="1084263" y="533400"/>
                    <a:pt x="1083526" y="528263"/>
                    <a:pt x="1081088" y="523875"/>
                  </a:cubicBezTo>
                  <a:cubicBezTo>
                    <a:pt x="1075529" y="513868"/>
                    <a:pt x="1065659" y="506160"/>
                    <a:pt x="1062038" y="495300"/>
                  </a:cubicBezTo>
                  <a:cubicBezTo>
                    <a:pt x="1060450" y="490538"/>
                    <a:pt x="1060825" y="484563"/>
                    <a:pt x="1057275" y="481013"/>
                  </a:cubicBezTo>
                  <a:cubicBezTo>
                    <a:pt x="1053725" y="477463"/>
                    <a:pt x="1047750" y="477838"/>
                    <a:pt x="1042988" y="476250"/>
                  </a:cubicBezTo>
                  <a:cubicBezTo>
                    <a:pt x="1041400" y="471488"/>
                    <a:pt x="1040663" y="466351"/>
                    <a:pt x="1038225" y="461963"/>
                  </a:cubicBezTo>
                  <a:cubicBezTo>
                    <a:pt x="1032665" y="451956"/>
                    <a:pt x="1025525" y="442913"/>
                    <a:pt x="1019175" y="433388"/>
                  </a:cubicBezTo>
                  <a:lnTo>
                    <a:pt x="1009650" y="419100"/>
                  </a:lnTo>
                  <a:lnTo>
                    <a:pt x="1000125" y="404813"/>
                  </a:lnTo>
                  <a:lnTo>
                    <a:pt x="990600" y="390525"/>
                  </a:lnTo>
                  <a:cubicBezTo>
                    <a:pt x="987425" y="381000"/>
                    <a:pt x="990600" y="365125"/>
                    <a:pt x="981075" y="361950"/>
                  </a:cubicBezTo>
                  <a:lnTo>
                    <a:pt x="952500" y="352425"/>
                  </a:lnTo>
                  <a:cubicBezTo>
                    <a:pt x="949325" y="347663"/>
                    <a:pt x="947829" y="341171"/>
                    <a:pt x="942975" y="338138"/>
                  </a:cubicBezTo>
                  <a:cubicBezTo>
                    <a:pt x="931602" y="331030"/>
                    <a:pt x="904185" y="326570"/>
                    <a:pt x="890588" y="323850"/>
                  </a:cubicBezTo>
                  <a:lnTo>
                    <a:pt x="862013" y="304800"/>
                  </a:lnTo>
                  <a:lnTo>
                    <a:pt x="847725" y="295275"/>
                  </a:lnTo>
                  <a:lnTo>
                    <a:pt x="819150" y="252413"/>
                  </a:lnTo>
                  <a:lnTo>
                    <a:pt x="809625" y="238125"/>
                  </a:lnTo>
                  <a:cubicBezTo>
                    <a:pt x="799210" y="206880"/>
                    <a:pt x="796785" y="215357"/>
                    <a:pt x="804863" y="185738"/>
                  </a:cubicBezTo>
                  <a:cubicBezTo>
                    <a:pt x="807505" y="176052"/>
                    <a:pt x="814388" y="157163"/>
                    <a:pt x="814388" y="157163"/>
                  </a:cubicBezTo>
                  <a:cubicBezTo>
                    <a:pt x="815975" y="123825"/>
                    <a:pt x="816590" y="90427"/>
                    <a:pt x="819150" y="57150"/>
                  </a:cubicBezTo>
                  <a:cubicBezTo>
                    <a:pt x="819771" y="49079"/>
                    <a:pt x="821950" y="41191"/>
                    <a:pt x="823913" y="33338"/>
                  </a:cubicBezTo>
                  <a:cubicBezTo>
                    <a:pt x="825131" y="28468"/>
                    <a:pt x="824590" y="21968"/>
                    <a:pt x="828675" y="19050"/>
                  </a:cubicBezTo>
                  <a:cubicBezTo>
                    <a:pt x="836845" y="13214"/>
                    <a:pt x="848896" y="15094"/>
                    <a:pt x="857250" y="9525"/>
                  </a:cubicBezTo>
                  <a:lnTo>
                    <a:pt x="871538" y="0"/>
                  </a:lnTo>
                  <a:cubicBezTo>
                    <a:pt x="882650" y="1588"/>
                    <a:pt x="893868" y="2562"/>
                    <a:pt x="904875" y="4763"/>
                  </a:cubicBezTo>
                  <a:cubicBezTo>
                    <a:pt x="909798" y="5748"/>
                    <a:pt x="915243" y="6389"/>
                    <a:pt x="919163" y="9525"/>
                  </a:cubicBezTo>
                  <a:cubicBezTo>
                    <a:pt x="923633" y="13101"/>
                    <a:pt x="925513" y="19050"/>
                    <a:pt x="928688" y="23813"/>
                  </a:cubicBezTo>
                  <a:cubicBezTo>
                    <a:pt x="931825" y="33225"/>
                    <a:pt x="934582" y="45674"/>
                    <a:pt x="942975" y="52388"/>
                  </a:cubicBezTo>
                  <a:cubicBezTo>
                    <a:pt x="946895" y="55524"/>
                    <a:pt x="952500" y="55563"/>
                    <a:pt x="957263" y="57150"/>
                  </a:cubicBezTo>
                  <a:cubicBezTo>
                    <a:pt x="960438" y="61913"/>
                    <a:pt x="964978" y="66008"/>
                    <a:pt x="966788" y="71438"/>
                  </a:cubicBezTo>
                  <a:cubicBezTo>
                    <a:pt x="969841" y="80599"/>
                    <a:pt x="966759" y="91629"/>
                    <a:pt x="971550" y="100013"/>
                  </a:cubicBezTo>
                  <a:cubicBezTo>
                    <a:pt x="974041" y="104372"/>
                    <a:pt x="981224" y="102798"/>
                    <a:pt x="985838" y="104775"/>
                  </a:cubicBezTo>
                  <a:cubicBezTo>
                    <a:pt x="992364" y="107572"/>
                    <a:pt x="998538" y="111125"/>
                    <a:pt x="1004888" y="114300"/>
                  </a:cubicBezTo>
                  <a:cubicBezTo>
                    <a:pt x="1008063" y="119063"/>
                    <a:pt x="1012088" y="123357"/>
                    <a:pt x="1014413" y="128588"/>
                  </a:cubicBezTo>
                  <a:cubicBezTo>
                    <a:pt x="1018491" y="137763"/>
                    <a:pt x="1014413" y="153988"/>
                    <a:pt x="1023938" y="157163"/>
                  </a:cubicBezTo>
                  <a:lnTo>
                    <a:pt x="1038225" y="161925"/>
                  </a:lnTo>
                  <a:cubicBezTo>
                    <a:pt x="1039813" y="166688"/>
                    <a:pt x="1039852" y="172293"/>
                    <a:pt x="1042988" y="176213"/>
                  </a:cubicBezTo>
                  <a:cubicBezTo>
                    <a:pt x="1046564" y="180682"/>
                    <a:pt x="1057275" y="185738"/>
                    <a:pt x="1057275" y="18573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92019" y="4174275"/>
              <a:ext cx="450036" cy="1888388"/>
            </a:xfrm>
            <a:custGeom>
              <a:avLst/>
              <a:gdLst>
                <a:gd name="connsiteX0" fmla="*/ 8531 w 450036"/>
                <a:gd name="connsiteY0" fmla="*/ 2438 h 1888388"/>
                <a:gd name="connsiteX1" fmla="*/ 41869 w 450036"/>
                <a:gd name="connsiteY1" fmla="*/ 11963 h 1888388"/>
                <a:gd name="connsiteX2" fmla="*/ 56156 w 450036"/>
                <a:gd name="connsiteY2" fmla="*/ 16725 h 1888388"/>
                <a:gd name="connsiteX3" fmla="*/ 56156 w 450036"/>
                <a:gd name="connsiteY3" fmla="*/ 126263 h 1888388"/>
                <a:gd name="connsiteX4" fmla="*/ 75206 w 450036"/>
                <a:gd name="connsiteY4" fmla="*/ 207225 h 1888388"/>
                <a:gd name="connsiteX5" fmla="*/ 79969 w 450036"/>
                <a:gd name="connsiteY5" fmla="*/ 221513 h 1888388"/>
                <a:gd name="connsiteX6" fmla="*/ 84731 w 450036"/>
                <a:gd name="connsiteY6" fmla="*/ 240563 h 1888388"/>
                <a:gd name="connsiteX7" fmla="*/ 99019 w 450036"/>
                <a:gd name="connsiteY7" fmla="*/ 245325 h 1888388"/>
                <a:gd name="connsiteX8" fmla="*/ 103781 w 450036"/>
                <a:gd name="connsiteY8" fmla="*/ 259613 h 1888388"/>
                <a:gd name="connsiteX9" fmla="*/ 132356 w 450036"/>
                <a:gd name="connsiteY9" fmla="*/ 264375 h 1888388"/>
                <a:gd name="connsiteX10" fmla="*/ 151406 w 450036"/>
                <a:gd name="connsiteY10" fmla="*/ 269138 h 1888388"/>
                <a:gd name="connsiteX11" fmla="*/ 179981 w 450036"/>
                <a:gd name="connsiteY11" fmla="*/ 278663 h 1888388"/>
                <a:gd name="connsiteX12" fmla="*/ 184744 w 450036"/>
                <a:gd name="connsiteY12" fmla="*/ 297713 h 1888388"/>
                <a:gd name="connsiteX13" fmla="*/ 203794 w 450036"/>
                <a:gd name="connsiteY13" fmla="*/ 307238 h 1888388"/>
                <a:gd name="connsiteX14" fmla="*/ 241894 w 450036"/>
                <a:gd name="connsiteY14" fmla="*/ 321525 h 1888388"/>
                <a:gd name="connsiteX15" fmla="*/ 256181 w 450036"/>
                <a:gd name="connsiteY15" fmla="*/ 331050 h 1888388"/>
                <a:gd name="connsiteX16" fmla="*/ 279994 w 450036"/>
                <a:gd name="connsiteY16" fmla="*/ 335813 h 1888388"/>
                <a:gd name="connsiteX17" fmla="*/ 299044 w 450036"/>
                <a:gd name="connsiteY17" fmla="*/ 340575 h 1888388"/>
                <a:gd name="connsiteX18" fmla="*/ 313331 w 450036"/>
                <a:gd name="connsiteY18" fmla="*/ 350100 h 1888388"/>
                <a:gd name="connsiteX19" fmla="*/ 346669 w 450036"/>
                <a:gd name="connsiteY19" fmla="*/ 359625 h 1888388"/>
                <a:gd name="connsiteX20" fmla="*/ 375244 w 450036"/>
                <a:gd name="connsiteY20" fmla="*/ 397725 h 1888388"/>
                <a:gd name="connsiteX21" fmla="*/ 380006 w 450036"/>
                <a:gd name="connsiteY21" fmla="*/ 412013 h 1888388"/>
                <a:gd name="connsiteX22" fmla="*/ 384769 w 450036"/>
                <a:gd name="connsiteY22" fmla="*/ 426300 h 1888388"/>
                <a:gd name="connsiteX23" fmla="*/ 327619 w 450036"/>
                <a:gd name="connsiteY23" fmla="*/ 445350 h 1888388"/>
                <a:gd name="connsiteX24" fmla="*/ 313331 w 450036"/>
                <a:gd name="connsiteY24" fmla="*/ 454875 h 1888388"/>
                <a:gd name="connsiteX25" fmla="*/ 284756 w 450036"/>
                <a:gd name="connsiteY25" fmla="*/ 464400 h 1888388"/>
                <a:gd name="connsiteX26" fmla="*/ 270469 w 450036"/>
                <a:gd name="connsiteY26" fmla="*/ 469163 h 1888388"/>
                <a:gd name="connsiteX27" fmla="*/ 237131 w 450036"/>
                <a:gd name="connsiteY27" fmla="*/ 492975 h 1888388"/>
                <a:gd name="connsiteX28" fmla="*/ 222844 w 450036"/>
                <a:gd name="connsiteY28" fmla="*/ 497738 h 1888388"/>
                <a:gd name="connsiteX29" fmla="*/ 222844 w 450036"/>
                <a:gd name="connsiteY29" fmla="*/ 716813 h 1888388"/>
                <a:gd name="connsiteX30" fmla="*/ 256181 w 450036"/>
                <a:gd name="connsiteY30" fmla="*/ 731100 h 1888388"/>
                <a:gd name="connsiteX31" fmla="*/ 260944 w 450036"/>
                <a:gd name="connsiteY31" fmla="*/ 750150 h 1888388"/>
                <a:gd name="connsiteX32" fmla="*/ 299044 w 450036"/>
                <a:gd name="connsiteY32" fmla="*/ 769200 h 1888388"/>
                <a:gd name="connsiteX33" fmla="*/ 303806 w 450036"/>
                <a:gd name="connsiteY33" fmla="*/ 783488 h 1888388"/>
                <a:gd name="connsiteX34" fmla="*/ 308569 w 450036"/>
                <a:gd name="connsiteY34" fmla="*/ 807300 h 1888388"/>
                <a:gd name="connsiteX35" fmla="*/ 322856 w 450036"/>
                <a:gd name="connsiteY35" fmla="*/ 816825 h 1888388"/>
                <a:gd name="connsiteX36" fmla="*/ 370481 w 450036"/>
                <a:gd name="connsiteY36" fmla="*/ 826350 h 1888388"/>
                <a:gd name="connsiteX37" fmla="*/ 375244 w 450036"/>
                <a:gd name="connsiteY37" fmla="*/ 840638 h 1888388"/>
                <a:gd name="connsiteX38" fmla="*/ 384769 w 450036"/>
                <a:gd name="connsiteY38" fmla="*/ 854925 h 1888388"/>
                <a:gd name="connsiteX39" fmla="*/ 389531 w 450036"/>
                <a:gd name="connsiteY39" fmla="*/ 888263 h 1888388"/>
                <a:gd name="connsiteX40" fmla="*/ 384769 w 450036"/>
                <a:gd name="connsiteY40" fmla="*/ 945413 h 1888388"/>
                <a:gd name="connsiteX41" fmla="*/ 370481 w 450036"/>
                <a:gd name="connsiteY41" fmla="*/ 950175 h 1888388"/>
                <a:gd name="connsiteX42" fmla="*/ 341906 w 450036"/>
                <a:gd name="connsiteY42" fmla="*/ 954938 h 1888388"/>
                <a:gd name="connsiteX43" fmla="*/ 327619 w 450036"/>
                <a:gd name="connsiteY43" fmla="*/ 964463 h 1888388"/>
                <a:gd name="connsiteX44" fmla="*/ 313331 w 450036"/>
                <a:gd name="connsiteY44" fmla="*/ 969225 h 1888388"/>
                <a:gd name="connsiteX45" fmla="*/ 284756 w 450036"/>
                <a:gd name="connsiteY45" fmla="*/ 988275 h 1888388"/>
                <a:gd name="connsiteX46" fmla="*/ 275231 w 450036"/>
                <a:gd name="connsiteY46" fmla="*/ 1002563 h 1888388"/>
                <a:gd name="connsiteX47" fmla="*/ 289519 w 450036"/>
                <a:gd name="connsiteY47" fmla="*/ 1045425 h 1888388"/>
                <a:gd name="connsiteX48" fmla="*/ 318094 w 450036"/>
                <a:gd name="connsiteY48" fmla="*/ 1131150 h 1888388"/>
                <a:gd name="connsiteX49" fmla="*/ 332381 w 450036"/>
                <a:gd name="connsiteY49" fmla="*/ 1135913 h 1888388"/>
                <a:gd name="connsiteX50" fmla="*/ 346669 w 450036"/>
                <a:gd name="connsiteY50" fmla="*/ 1131150 h 1888388"/>
                <a:gd name="connsiteX51" fmla="*/ 351431 w 450036"/>
                <a:gd name="connsiteY51" fmla="*/ 1145438 h 1888388"/>
                <a:gd name="connsiteX52" fmla="*/ 365719 w 450036"/>
                <a:gd name="connsiteY52" fmla="*/ 1174013 h 1888388"/>
                <a:gd name="connsiteX53" fmla="*/ 360956 w 450036"/>
                <a:gd name="connsiteY53" fmla="*/ 1188300 h 1888388"/>
                <a:gd name="connsiteX54" fmla="*/ 332381 w 450036"/>
                <a:gd name="connsiteY54" fmla="*/ 1197825 h 1888388"/>
                <a:gd name="connsiteX55" fmla="*/ 318094 w 450036"/>
                <a:gd name="connsiteY55" fmla="*/ 1207350 h 1888388"/>
                <a:gd name="connsiteX56" fmla="*/ 303806 w 450036"/>
                <a:gd name="connsiteY56" fmla="*/ 1212113 h 1888388"/>
                <a:gd name="connsiteX57" fmla="*/ 318094 w 450036"/>
                <a:gd name="connsiteY57" fmla="*/ 1226400 h 1888388"/>
                <a:gd name="connsiteX58" fmla="*/ 322856 w 450036"/>
                <a:gd name="connsiteY58" fmla="*/ 1240688 h 1888388"/>
                <a:gd name="connsiteX59" fmla="*/ 322856 w 450036"/>
                <a:gd name="connsiteY59" fmla="*/ 1316888 h 1888388"/>
                <a:gd name="connsiteX60" fmla="*/ 313331 w 450036"/>
                <a:gd name="connsiteY60" fmla="*/ 1345463 h 1888388"/>
                <a:gd name="connsiteX61" fmla="*/ 327619 w 450036"/>
                <a:gd name="connsiteY61" fmla="*/ 1354988 h 1888388"/>
                <a:gd name="connsiteX62" fmla="*/ 370481 w 450036"/>
                <a:gd name="connsiteY62" fmla="*/ 1364513 h 1888388"/>
                <a:gd name="connsiteX63" fmla="*/ 380006 w 450036"/>
                <a:gd name="connsiteY63" fmla="*/ 1378800 h 1888388"/>
                <a:gd name="connsiteX64" fmla="*/ 399056 w 450036"/>
                <a:gd name="connsiteY64" fmla="*/ 1426425 h 1888388"/>
                <a:gd name="connsiteX65" fmla="*/ 427631 w 450036"/>
                <a:gd name="connsiteY65" fmla="*/ 1440713 h 1888388"/>
                <a:gd name="connsiteX66" fmla="*/ 432394 w 450036"/>
                <a:gd name="connsiteY66" fmla="*/ 1535963 h 1888388"/>
                <a:gd name="connsiteX67" fmla="*/ 403819 w 450036"/>
                <a:gd name="connsiteY67" fmla="*/ 1550250 h 1888388"/>
                <a:gd name="connsiteX68" fmla="*/ 389531 w 450036"/>
                <a:gd name="connsiteY68" fmla="*/ 1559775 h 1888388"/>
                <a:gd name="connsiteX69" fmla="*/ 375244 w 450036"/>
                <a:gd name="connsiteY69" fmla="*/ 1564538 h 1888388"/>
                <a:gd name="connsiteX70" fmla="*/ 380006 w 450036"/>
                <a:gd name="connsiteY70" fmla="*/ 1583588 h 1888388"/>
                <a:gd name="connsiteX71" fmla="*/ 413344 w 450036"/>
                <a:gd name="connsiteY71" fmla="*/ 1616925 h 1888388"/>
                <a:gd name="connsiteX72" fmla="*/ 422869 w 450036"/>
                <a:gd name="connsiteY72" fmla="*/ 1631213 h 1888388"/>
                <a:gd name="connsiteX73" fmla="*/ 422869 w 450036"/>
                <a:gd name="connsiteY73" fmla="*/ 1688363 h 1888388"/>
                <a:gd name="connsiteX74" fmla="*/ 408581 w 450036"/>
                <a:gd name="connsiteY74" fmla="*/ 1697888 h 1888388"/>
                <a:gd name="connsiteX75" fmla="*/ 399056 w 450036"/>
                <a:gd name="connsiteY75" fmla="*/ 1712175 h 1888388"/>
                <a:gd name="connsiteX76" fmla="*/ 380006 w 450036"/>
                <a:gd name="connsiteY76" fmla="*/ 1797900 h 1888388"/>
                <a:gd name="connsiteX77" fmla="*/ 370481 w 450036"/>
                <a:gd name="connsiteY77" fmla="*/ 1812188 h 1888388"/>
                <a:gd name="connsiteX78" fmla="*/ 375244 w 450036"/>
                <a:gd name="connsiteY78" fmla="*/ 1826475 h 1888388"/>
                <a:gd name="connsiteX79" fmla="*/ 370481 w 450036"/>
                <a:gd name="connsiteY79" fmla="*/ 1859813 h 1888388"/>
                <a:gd name="connsiteX80" fmla="*/ 341906 w 450036"/>
                <a:gd name="connsiteY80" fmla="*/ 1878863 h 1888388"/>
                <a:gd name="connsiteX81" fmla="*/ 327619 w 450036"/>
                <a:gd name="connsiteY81" fmla="*/ 1888388 h 188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0036" h="1888388">
                  <a:moveTo>
                    <a:pt x="8531" y="2438"/>
                  </a:moveTo>
                  <a:cubicBezTo>
                    <a:pt x="42795" y="13858"/>
                    <a:pt x="0" y="0"/>
                    <a:pt x="41869" y="11963"/>
                  </a:cubicBezTo>
                  <a:cubicBezTo>
                    <a:pt x="46696" y="13342"/>
                    <a:pt x="51394" y="15138"/>
                    <a:pt x="56156" y="16725"/>
                  </a:cubicBezTo>
                  <a:cubicBezTo>
                    <a:pt x="71764" y="63546"/>
                    <a:pt x="56156" y="10959"/>
                    <a:pt x="56156" y="126263"/>
                  </a:cubicBezTo>
                  <a:cubicBezTo>
                    <a:pt x="56156" y="205781"/>
                    <a:pt x="37777" y="194749"/>
                    <a:pt x="75206" y="207225"/>
                  </a:cubicBezTo>
                  <a:cubicBezTo>
                    <a:pt x="76794" y="211988"/>
                    <a:pt x="78590" y="216686"/>
                    <a:pt x="79969" y="221513"/>
                  </a:cubicBezTo>
                  <a:cubicBezTo>
                    <a:pt x="81767" y="227807"/>
                    <a:pt x="80642" y="235452"/>
                    <a:pt x="84731" y="240563"/>
                  </a:cubicBezTo>
                  <a:cubicBezTo>
                    <a:pt x="87867" y="244483"/>
                    <a:pt x="94256" y="243738"/>
                    <a:pt x="99019" y="245325"/>
                  </a:cubicBezTo>
                  <a:cubicBezTo>
                    <a:pt x="100606" y="250088"/>
                    <a:pt x="99422" y="257122"/>
                    <a:pt x="103781" y="259613"/>
                  </a:cubicBezTo>
                  <a:cubicBezTo>
                    <a:pt x="112165" y="264404"/>
                    <a:pt x="122887" y="262481"/>
                    <a:pt x="132356" y="264375"/>
                  </a:cubicBezTo>
                  <a:cubicBezTo>
                    <a:pt x="138774" y="265659"/>
                    <a:pt x="145137" y="267257"/>
                    <a:pt x="151406" y="269138"/>
                  </a:cubicBezTo>
                  <a:cubicBezTo>
                    <a:pt x="161023" y="272023"/>
                    <a:pt x="179981" y="278663"/>
                    <a:pt x="179981" y="278663"/>
                  </a:cubicBezTo>
                  <a:cubicBezTo>
                    <a:pt x="181569" y="285013"/>
                    <a:pt x="180554" y="292685"/>
                    <a:pt x="184744" y="297713"/>
                  </a:cubicBezTo>
                  <a:cubicBezTo>
                    <a:pt x="189289" y="303167"/>
                    <a:pt x="197630" y="303716"/>
                    <a:pt x="203794" y="307238"/>
                  </a:cubicBezTo>
                  <a:cubicBezTo>
                    <a:pt x="230207" y="322331"/>
                    <a:pt x="204845" y="314116"/>
                    <a:pt x="241894" y="321525"/>
                  </a:cubicBezTo>
                  <a:cubicBezTo>
                    <a:pt x="246656" y="324700"/>
                    <a:pt x="250822" y="329040"/>
                    <a:pt x="256181" y="331050"/>
                  </a:cubicBezTo>
                  <a:cubicBezTo>
                    <a:pt x="263760" y="333892"/>
                    <a:pt x="272092" y="334057"/>
                    <a:pt x="279994" y="335813"/>
                  </a:cubicBezTo>
                  <a:cubicBezTo>
                    <a:pt x="286384" y="337233"/>
                    <a:pt x="292694" y="338988"/>
                    <a:pt x="299044" y="340575"/>
                  </a:cubicBezTo>
                  <a:cubicBezTo>
                    <a:pt x="303806" y="343750"/>
                    <a:pt x="308212" y="347540"/>
                    <a:pt x="313331" y="350100"/>
                  </a:cubicBezTo>
                  <a:cubicBezTo>
                    <a:pt x="320166" y="353518"/>
                    <a:pt x="340561" y="358098"/>
                    <a:pt x="346669" y="359625"/>
                  </a:cubicBezTo>
                  <a:cubicBezTo>
                    <a:pt x="374699" y="373640"/>
                    <a:pt x="363475" y="362415"/>
                    <a:pt x="375244" y="397725"/>
                  </a:cubicBezTo>
                  <a:lnTo>
                    <a:pt x="380006" y="412013"/>
                  </a:lnTo>
                  <a:lnTo>
                    <a:pt x="384769" y="426300"/>
                  </a:lnTo>
                  <a:cubicBezTo>
                    <a:pt x="373733" y="459406"/>
                    <a:pt x="387548" y="432509"/>
                    <a:pt x="327619" y="445350"/>
                  </a:cubicBezTo>
                  <a:cubicBezTo>
                    <a:pt x="322022" y="446549"/>
                    <a:pt x="318562" y="452550"/>
                    <a:pt x="313331" y="454875"/>
                  </a:cubicBezTo>
                  <a:cubicBezTo>
                    <a:pt x="304156" y="458953"/>
                    <a:pt x="294281" y="461225"/>
                    <a:pt x="284756" y="464400"/>
                  </a:cubicBezTo>
                  <a:lnTo>
                    <a:pt x="270469" y="469163"/>
                  </a:lnTo>
                  <a:cubicBezTo>
                    <a:pt x="262531" y="492975"/>
                    <a:pt x="270469" y="481862"/>
                    <a:pt x="237131" y="492975"/>
                  </a:cubicBezTo>
                  <a:lnTo>
                    <a:pt x="222844" y="497738"/>
                  </a:lnTo>
                  <a:cubicBezTo>
                    <a:pt x="217359" y="574522"/>
                    <a:pt x="210771" y="634721"/>
                    <a:pt x="222844" y="716813"/>
                  </a:cubicBezTo>
                  <a:cubicBezTo>
                    <a:pt x="223451" y="720939"/>
                    <a:pt x="251374" y="729498"/>
                    <a:pt x="256181" y="731100"/>
                  </a:cubicBezTo>
                  <a:cubicBezTo>
                    <a:pt x="257769" y="737450"/>
                    <a:pt x="255618" y="746346"/>
                    <a:pt x="260944" y="750150"/>
                  </a:cubicBezTo>
                  <a:cubicBezTo>
                    <a:pt x="319017" y="791631"/>
                    <a:pt x="270025" y="725672"/>
                    <a:pt x="299044" y="769200"/>
                  </a:cubicBezTo>
                  <a:cubicBezTo>
                    <a:pt x="300631" y="773963"/>
                    <a:pt x="302588" y="778618"/>
                    <a:pt x="303806" y="783488"/>
                  </a:cubicBezTo>
                  <a:cubicBezTo>
                    <a:pt x="305769" y="791341"/>
                    <a:pt x="304553" y="800272"/>
                    <a:pt x="308569" y="807300"/>
                  </a:cubicBezTo>
                  <a:cubicBezTo>
                    <a:pt x="311409" y="812270"/>
                    <a:pt x="317737" y="814265"/>
                    <a:pt x="322856" y="816825"/>
                  </a:cubicBezTo>
                  <a:cubicBezTo>
                    <a:pt x="336157" y="823476"/>
                    <a:pt x="358191" y="824594"/>
                    <a:pt x="370481" y="826350"/>
                  </a:cubicBezTo>
                  <a:cubicBezTo>
                    <a:pt x="372069" y="831113"/>
                    <a:pt x="372999" y="836148"/>
                    <a:pt x="375244" y="840638"/>
                  </a:cubicBezTo>
                  <a:cubicBezTo>
                    <a:pt x="377804" y="845757"/>
                    <a:pt x="383124" y="849443"/>
                    <a:pt x="384769" y="854925"/>
                  </a:cubicBezTo>
                  <a:cubicBezTo>
                    <a:pt x="387995" y="865677"/>
                    <a:pt x="387944" y="877150"/>
                    <a:pt x="389531" y="888263"/>
                  </a:cubicBezTo>
                  <a:cubicBezTo>
                    <a:pt x="387944" y="907313"/>
                    <a:pt x="390391" y="927142"/>
                    <a:pt x="384769" y="945413"/>
                  </a:cubicBezTo>
                  <a:cubicBezTo>
                    <a:pt x="383293" y="950211"/>
                    <a:pt x="375382" y="949086"/>
                    <a:pt x="370481" y="950175"/>
                  </a:cubicBezTo>
                  <a:cubicBezTo>
                    <a:pt x="361055" y="952270"/>
                    <a:pt x="351431" y="953350"/>
                    <a:pt x="341906" y="954938"/>
                  </a:cubicBezTo>
                  <a:cubicBezTo>
                    <a:pt x="337144" y="958113"/>
                    <a:pt x="332738" y="961903"/>
                    <a:pt x="327619" y="964463"/>
                  </a:cubicBezTo>
                  <a:cubicBezTo>
                    <a:pt x="323129" y="966708"/>
                    <a:pt x="317719" y="966787"/>
                    <a:pt x="313331" y="969225"/>
                  </a:cubicBezTo>
                  <a:cubicBezTo>
                    <a:pt x="303324" y="974784"/>
                    <a:pt x="284756" y="988275"/>
                    <a:pt x="284756" y="988275"/>
                  </a:cubicBezTo>
                  <a:cubicBezTo>
                    <a:pt x="281581" y="993038"/>
                    <a:pt x="275863" y="996874"/>
                    <a:pt x="275231" y="1002563"/>
                  </a:cubicBezTo>
                  <a:cubicBezTo>
                    <a:pt x="272787" y="1024562"/>
                    <a:pt x="279467" y="1030348"/>
                    <a:pt x="289519" y="1045425"/>
                  </a:cubicBezTo>
                  <a:cubicBezTo>
                    <a:pt x="295258" y="1143002"/>
                    <a:pt x="267621" y="1118532"/>
                    <a:pt x="318094" y="1131150"/>
                  </a:cubicBezTo>
                  <a:cubicBezTo>
                    <a:pt x="322964" y="1132368"/>
                    <a:pt x="327619" y="1134325"/>
                    <a:pt x="332381" y="1135913"/>
                  </a:cubicBezTo>
                  <a:cubicBezTo>
                    <a:pt x="337144" y="1134325"/>
                    <a:pt x="342179" y="1128905"/>
                    <a:pt x="346669" y="1131150"/>
                  </a:cubicBezTo>
                  <a:cubicBezTo>
                    <a:pt x="351159" y="1133395"/>
                    <a:pt x="349186" y="1140948"/>
                    <a:pt x="351431" y="1145438"/>
                  </a:cubicBezTo>
                  <a:cubicBezTo>
                    <a:pt x="369899" y="1182375"/>
                    <a:pt x="353744" y="1138092"/>
                    <a:pt x="365719" y="1174013"/>
                  </a:cubicBezTo>
                  <a:cubicBezTo>
                    <a:pt x="364131" y="1178775"/>
                    <a:pt x="365041" y="1185382"/>
                    <a:pt x="360956" y="1188300"/>
                  </a:cubicBezTo>
                  <a:cubicBezTo>
                    <a:pt x="352786" y="1194136"/>
                    <a:pt x="332381" y="1197825"/>
                    <a:pt x="332381" y="1197825"/>
                  </a:cubicBezTo>
                  <a:cubicBezTo>
                    <a:pt x="327619" y="1201000"/>
                    <a:pt x="323213" y="1204790"/>
                    <a:pt x="318094" y="1207350"/>
                  </a:cubicBezTo>
                  <a:cubicBezTo>
                    <a:pt x="313604" y="1209595"/>
                    <a:pt x="303806" y="1207093"/>
                    <a:pt x="303806" y="1212113"/>
                  </a:cubicBezTo>
                  <a:lnTo>
                    <a:pt x="318094" y="1226400"/>
                  </a:lnTo>
                  <a:cubicBezTo>
                    <a:pt x="319681" y="1231163"/>
                    <a:pt x="322146" y="1235718"/>
                    <a:pt x="322856" y="1240688"/>
                  </a:cubicBezTo>
                  <a:cubicBezTo>
                    <a:pt x="328192" y="1278040"/>
                    <a:pt x="331132" y="1286544"/>
                    <a:pt x="322856" y="1316888"/>
                  </a:cubicBezTo>
                  <a:cubicBezTo>
                    <a:pt x="320214" y="1326574"/>
                    <a:pt x="313331" y="1345463"/>
                    <a:pt x="313331" y="1345463"/>
                  </a:cubicBezTo>
                  <a:cubicBezTo>
                    <a:pt x="318094" y="1348638"/>
                    <a:pt x="322358" y="1352733"/>
                    <a:pt x="327619" y="1354988"/>
                  </a:cubicBezTo>
                  <a:cubicBezTo>
                    <a:pt x="333499" y="1357508"/>
                    <a:pt x="366249" y="1363667"/>
                    <a:pt x="370481" y="1364513"/>
                  </a:cubicBezTo>
                  <a:cubicBezTo>
                    <a:pt x="373656" y="1369275"/>
                    <a:pt x="377996" y="1373441"/>
                    <a:pt x="380006" y="1378800"/>
                  </a:cubicBezTo>
                  <a:cubicBezTo>
                    <a:pt x="388158" y="1400537"/>
                    <a:pt x="378805" y="1408424"/>
                    <a:pt x="399056" y="1426425"/>
                  </a:cubicBezTo>
                  <a:cubicBezTo>
                    <a:pt x="407015" y="1433500"/>
                    <a:pt x="418106" y="1435950"/>
                    <a:pt x="427631" y="1440713"/>
                  </a:cubicBezTo>
                  <a:cubicBezTo>
                    <a:pt x="450036" y="1474320"/>
                    <a:pt x="447486" y="1464276"/>
                    <a:pt x="432394" y="1535963"/>
                  </a:cubicBezTo>
                  <a:cubicBezTo>
                    <a:pt x="431000" y="1542582"/>
                    <a:pt x="408565" y="1548668"/>
                    <a:pt x="403819" y="1550250"/>
                  </a:cubicBezTo>
                  <a:cubicBezTo>
                    <a:pt x="399056" y="1553425"/>
                    <a:pt x="394651" y="1557215"/>
                    <a:pt x="389531" y="1559775"/>
                  </a:cubicBezTo>
                  <a:cubicBezTo>
                    <a:pt x="385041" y="1562020"/>
                    <a:pt x="377108" y="1559877"/>
                    <a:pt x="375244" y="1564538"/>
                  </a:cubicBezTo>
                  <a:cubicBezTo>
                    <a:pt x="372813" y="1570615"/>
                    <a:pt x="377079" y="1577734"/>
                    <a:pt x="380006" y="1583588"/>
                  </a:cubicBezTo>
                  <a:cubicBezTo>
                    <a:pt x="395290" y="1614157"/>
                    <a:pt x="391068" y="1609501"/>
                    <a:pt x="413344" y="1616925"/>
                  </a:cubicBezTo>
                  <a:cubicBezTo>
                    <a:pt x="416519" y="1621688"/>
                    <a:pt x="420309" y="1626093"/>
                    <a:pt x="422869" y="1631213"/>
                  </a:cubicBezTo>
                  <a:cubicBezTo>
                    <a:pt x="431693" y="1648862"/>
                    <a:pt x="429569" y="1669937"/>
                    <a:pt x="422869" y="1688363"/>
                  </a:cubicBezTo>
                  <a:cubicBezTo>
                    <a:pt x="420913" y="1693742"/>
                    <a:pt x="413344" y="1694713"/>
                    <a:pt x="408581" y="1697888"/>
                  </a:cubicBezTo>
                  <a:cubicBezTo>
                    <a:pt x="405406" y="1702650"/>
                    <a:pt x="399905" y="1706515"/>
                    <a:pt x="399056" y="1712175"/>
                  </a:cubicBezTo>
                  <a:cubicBezTo>
                    <a:pt x="385748" y="1800900"/>
                    <a:pt x="421474" y="1784079"/>
                    <a:pt x="380006" y="1797900"/>
                  </a:cubicBezTo>
                  <a:cubicBezTo>
                    <a:pt x="376831" y="1802663"/>
                    <a:pt x="371422" y="1806542"/>
                    <a:pt x="370481" y="1812188"/>
                  </a:cubicBezTo>
                  <a:cubicBezTo>
                    <a:pt x="369656" y="1817140"/>
                    <a:pt x="375244" y="1821455"/>
                    <a:pt x="375244" y="1826475"/>
                  </a:cubicBezTo>
                  <a:cubicBezTo>
                    <a:pt x="375244" y="1837701"/>
                    <a:pt x="376508" y="1850342"/>
                    <a:pt x="370481" y="1859813"/>
                  </a:cubicBezTo>
                  <a:cubicBezTo>
                    <a:pt x="364335" y="1869471"/>
                    <a:pt x="351431" y="1872513"/>
                    <a:pt x="341906" y="1878863"/>
                  </a:cubicBezTo>
                  <a:lnTo>
                    <a:pt x="327619" y="1888388"/>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806295" y="5603957"/>
              <a:ext cx="918105" cy="853993"/>
            </a:xfrm>
            <a:custGeom>
              <a:avLst/>
              <a:gdLst>
                <a:gd name="connsiteX0" fmla="*/ 918105 w 918105"/>
                <a:gd name="connsiteY0" fmla="*/ 458706 h 853993"/>
                <a:gd name="connsiteX1" fmla="*/ 884768 w 918105"/>
                <a:gd name="connsiteY1" fmla="*/ 472993 h 853993"/>
                <a:gd name="connsiteX2" fmla="*/ 856193 w 918105"/>
                <a:gd name="connsiteY2" fmla="*/ 482518 h 853993"/>
                <a:gd name="connsiteX3" fmla="*/ 837143 w 918105"/>
                <a:gd name="connsiteY3" fmla="*/ 539668 h 853993"/>
                <a:gd name="connsiteX4" fmla="*/ 822855 w 918105"/>
                <a:gd name="connsiteY4" fmla="*/ 549193 h 853993"/>
                <a:gd name="connsiteX5" fmla="*/ 794280 w 918105"/>
                <a:gd name="connsiteY5" fmla="*/ 558718 h 853993"/>
                <a:gd name="connsiteX6" fmla="*/ 770468 w 918105"/>
                <a:gd name="connsiteY6" fmla="*/ 601581 h 853993"/>
                <a:gd name="connsiteX7" fmla="*/ 775230 w 918105"/>
                <a:gd name="connsiteY7" fmla="*/ 634918 h 853993"/>
                <a:gd name="connsiteX8" fmla="*/ 765705 w 918105"/>
                <a:gd name="connsiteY8" fmla="*/ 649206 h 853993"/>
                <a:gd name="connsiteX9" fmla="*/ 737130 w 918105"/>
                <a:gd name="connsiteY9" fmla="*/ 663493 h 853993"/>
                <a:gd name="connsiteX10" fmla="*/ 727605 w 918105"/>
                <a:gd name="connsiteY10" fmla="*/ 677781 h 853993"/>
                <a:gd name="connsiteX11" fmla="*/ 722843 w 918105"/>
                <a:gd name="connsiteY11" fmla="*/ 701593 h 853993"/>
                <a:gd name="connsiteX12" fmla="*/ 694268 w 918105"/>
                <a:gd name="connsiteY12" fmla="*/ 711118 h 853993"/>
                <a:gd name="connsiteX13" fmla="*/ 679980 w 918105"/>
                <a:gd name="connsiteY13" fmla="*/ 720643 h 853993"/>
                <a:gd name="connsiteX14" fmla="*/ 689505 w 918105"/>
                <a:gd name="connsiteY14" fmla="*/ 773031 h 853993"/>
                <a:gd name="connsiteX15" fmla="*/ 694268 w 918105"/>
                <a:gd name="connsiteY15" fmla="*/ 801606 h 853993"/>
                <a:gd name="connsiteX16" fmla="*/ 689505 w 918105"/>
                <a:gd name="connsiteY16" fmla="*/ 830181 h 853993"/>
                <a:gd name="connsiteX17" fmla="*/ 684743 w 918105"/>
                <a:gd name="connsiteY17" fmla="*/ 844468 h 853993"/>
                <a:gd name="connsiteX18" fmla="*/ 670455 w 918105"/>
                <a:gd name="connsiteY18" fmla="*/ 849231 h 853993"/>
                <a:gd name="connsiteX19" fmla="*/ 556155 w 918105"/>
                <a:gd name="connsiteY19" fmla="*/ 844468 h 853993"/>
                <a:gd name="connsiteX20" fmla="*/ 351368 w 918105"/>
                <a:gd name="connsiteY20" fmla="*/ 839706 h 853993"/>
                <a:gd name="connsiteX21" fmla="*/ 322793 w 918105"/>
                <a:gd name="connsiteY21" fmla="*/ 830181 h 853993"/>
                <a:gd name="connsiteX22" fmla="*/ 308505 w 918105"/>
                <a:gd name="connsiteY22" fmla="*/ 834943 h 853993"/>
                <a:gd name="connsiteX23" fmla="*/ 289455 w 918105"/>
                <a:gd name="connsiteY23" fmla="*/ 839706 h 853993"/>
                <a:gd name="connsiteX24" fmla="*/ 279930 w 918105"/>
                <a:gd name="connsiteY24" fmla="*/ 853993 h 853993"/>
                <a:gd name="connsiteX25" fmla="*/ 246593 w 918105"/>
                <a:gd name="connsiteY25" fmla="*/ 849231 h 853993"/>
                <a:gd name="connsiteX26" fmla="*/ 213255 w 918105"/>
                <a:gd name="connsiteY26" fmla="*/ 839706 h 853993"/>
                <a:gd name="connsiteX27" fmla="*/ 198968 w 918105"/>
                <a:gd name="connsiteY27" fmla="*/ 830181 h 853993"/>
                <a:gd name="connsiteX28" fmla="*/ 194205 w 918105"/>
                <a:gd name="connsiteY28" fmla="*/ 815893 h 853993"/>
                <a:gd name="connsiteX29" fmla="*/ 165630 w 918105"/>
                <a:gd name="connsiteY29" fmla="*/ 796843 h 853993"/>
                <a:gd name="connsiteX30" fmla="*/ 127530 w 918105"/>
                <a:gd name="connsiteY30" fmla="*/ 782556 h 853993"/>
                <a:gd name="connsiteX31" fmla="*/ 94193 w 918105"/>
                <a:gd name="connsiteY31" fmla="*/ 749218 h 853993"/>
                <a:gd name="connsiteX32" fmla="*/ 84668 w 918105"/>
                <a:gd name="connsiteY32" fmla="*/ 734931 h 853993"/>
                <a:gd name="connsiteX33" fmla="*/ 51330 w 918105"/>
                <a:gd name="connsiteY33" fmla="*/ 730168 h 853993"/>
                <a:gd name="connsiteX34" fmla="*/ 37043 w 918105"/>
                <a:gd name="connsiteY34" fmla="*/ 720643 h 853993"/>
                <a:gd name="connsiteX35" fmla="*/ 22755 w 918105"/>
                <a:gd name="connsiteY35" fmla="*/ 692068 h 853993"/>
                <a:gd name="connsiteX36" fmla="*/ 8468 w 918105"/>
                <a:gd name="connsiteY36" fmla="*/ 682543 h 853993"/>
                <a:gd name="connsiteX37" fmla="*/ 8468 w 918105"/>
                <a:gd name="connsiteY37" fmla="*/ 653968 h 853993"/>
                <a:gd name="connsiteX38" fmla="*/ 22755 w 918105"/>
                <a:gd name="connsiteY38" fmla="*/ 596818 h 853993"/>
                <a:gd name="connsiteX39" fmla="*/ 37043 w 918105"/>
                <a:gd name="connsiteY39" fmla="*/ 587293 h 853993"/>
                <a:gd name="connsiteX40" fmla="*/ 56093 w 918105"/>
                <a:gd name="connsiteY40" fmla="*/ 544431 h 853993"/>
                <a:gd name="connsiteX41" fmla="*/ 60855 w 918105"/>
                <a:gd name="connsiteY41" fmla="*/ 530143 h 853993"/>
                <a:gd name="connsiteX42" fmla="*/ 75143 w 918105"/>
                <a:gd name="connsiteY42" fmla="*/ 501568 h 853993"/>
                <a:gd name="connsiteX43" fmla="*/ 70380 w 918105"/>
                <a:gd name="connsiteY43" fmla="*/ 487281 h 853993"/>
                <a:gd name="connsiteX44" fmla="*/ 75143 w 918105"/>
                <a:gd name="connsiteY44" fmla="*/ 377743 h 853993"/>
                <a:gd name="connsiteX45" fmla="*/ 89430 w 918105"/>
                <a:gd name="connsiteY45" fmla="*/ 372981 h 853993"/>
                <a:gd name="connsiteX46" fmla="*/ 156105 w 918105"/>
                <a:gd name="connsiteY46" fmla="*/ 368218 h 853993"/>
                <a:gd name="connsiteX47" fmla="*/ 165630 w 918105"/>
                <a:gd name="connsiteY47" fmla="*/ 282493 h 853993"/>
                <a:gd name="connsiteX48" fmla="*/ 175155 w 918105"/>
                <a:gd name="connsiteY48" fmla="*/ 268206 h 853993"/>
                <a:gd name="connsiteX49" fmla="*/ 184680 w 918105"/>
                <a:gd name="connsiteY49" fmla="*/ 239631 h 853993"/>
                <a:gd name="connsiteX50" fmla="*/ 189443 w 918105"/>
                <a:gd name="connsiteY50" fmla="*/ 144381 h 853993"/>
                <a:gd name="connsiteX51" fmla="*/ 194205 w 918105"/>
                <a:gd name="connsiteY51" fmla="*/ 130093 h 853993"/>
                <a:gd name="connsiteX52" fmla="*/ 208493 w 918105"/>
                <a:gd name="connsiteY52" fmla="*/ 125331 h 853993"/>
                <a:gd name="connsiteX53" fmla="*/ 213255 w 918105"/>
                <a:gd name="connsiteY53" fmla="*/ 111043 h 853993"/>
                <a:gd name="connsiteX54" fmla="*/ 218018 w 918105"/>
                <a:gd name="connsiteY54" fmla="*/ 87231 h 853993"/>
                <a:gd name="connsiteX55" fmla="*/ 232305 w 918105"/>
                <a:gd name="connsiteY55" fmla="*/ 82468 h 853993"/>
                <a:gd name="connsiteX56" fmla="*/ 251355 w 918105"/>
                <a:gd name="connsiteY56" fmla="*/ 77706 h 853993"/>
                <a:gd name="connsiteX57" fmla="*/ 251355 w 918105"/>
                <a:gd name="connsiteY57" fmla="*/ 15793 h 853993"/>
                <a:gd name="connsiteX58" fmla="*/ 241830 w 918105"/>
                <a:gd name="connsiteY58" fmla="*/ 1506 h 8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8105" h="853993">
                  <a:moveTo>
                    <a:pt x="918105" y="458706"/>
                  </a:moveTo>
                  <a:cubicBezTo>
                    <a:pt x="895438" y="473818"/>
                    <a:pt x="912726" y="464606"/>
                    <a:pt x="884768" y="472993"/>
                  </a:cubicBezTo>
                  <a:cubicBezTo>
                    <a:pt x="875151" y="475878"/>
                    <a:pt x="856193" y="482518"/>
                    <a:pt x="856193" y="482518"/>
                  </a:cubicBezTo>
                  <a:cubicBezTo>
                    <a:pt x="822891" y="504719"/>
                    <a:pt x="858471" y="475683"/>
                    <a:pt x="837143" y="539668"/>
                  </a:cubicBezTo>
                  <a:cubicBezTo>
                    <a:pt x="835333" y="545098"/>
                    <a:pt x="828086" y="546868"/>
                    <a:pt x="822855" y="549193"/>
                  </a:cubicBezTo>
                  <a:cubicBezTo>
                    <a:pt x="813680" y="553271"/>
                    <a:pt x="794280" y="558718"/>
                    <a:pt x="794280" y="558718"/>
                  </a:cubicBezTo>
                  <a:cubicBezTo>
                    <a:pt x="772445" y="591470"/>
                    <a:pt x="778850" y="576433"/>
                    <a:pt x="770468" y="601581"/>
                  </a:cubicBezTo>
                  <a:cubicBezTo>
                    <a:pt x="772055" y="612693"/>
                    <a:pt x="776347" y="623749"/>
                    <a:pt x="775230" y="634918"/>
                  </a:cubicBezTo>
                  <a:cubicBezTo>
                    <a:pt x="774660" y="640614"/>
                    <a:pt x="769752" y="645158"/>
                    <a:pt x="765705" y="649206"/>
                  </a:cubicBezTo>
                  <a:cubicBezTo>
                    <a:pt x="756472" y="658439"/>
                    <a:pt x="748751" y="659620"/>
                    <a:pt x="737130" y="663493"/>
                  </a:cubicBezTo>
                  <a:cubicBezTo>
                    <a:pt x="733955" y="668256"/>
                    <a:pt x="729615" y="672421"/>
                    <a:pt x="727605" y="677781"/>
                  </a:cubicBezTo>
                  <a:cubicBezTo>
                    <a:pt x="724763" y="685360"/>
                    <a:pt x="728567" y="695869"/>
                    <a:pt x="722843" y="701593"/>
                  </a:cubicBezTo>
                  <a:cubicBezTo>
                    <a:pt x="715743" y="708693"/>
                    <a:pt x="694268" y="711118"/>
                    <a:pt x="694268" y="711118"/>
                  </a:cubicBezTo>
                  <a:cubicBezTo>
                    <a:pt x="689505" y="714293"/>
                    <a:pt x="681103" y="715030"/>
                    <a:pt x="679980" y="720643"/>
                  </a:cubicBezTo>
                  <a:cubicBezTo>
                    <a:pt x="674451" y="748287"/>
                    <a:pt x="684977" y="752656"/>
                    <a:pt x="689505" y="773031"/>
                  </a:cubicBezTo>
                  <a:cubicBezTo>
                    <a:pt x="691600" y="782457"/>
                    <a:pt x="692680" y="792081"/>
                    <a:pt x="694268" y="801606"/>
                  </a:cubicBezTo>
                  <a:cubicBezTo>
                    <a:pt x="692680" y="811131"/>
                    <a:pt x="691600" y="820755"/>
                    <a:pt x="689505" y="830181"/>
                  </a:cubicBezTo>
                  <a:cubicBezTo>
                    <a:pt x="688416" y="835081"/>
                    <a:pt x="688293" y="840918"/>
                    <a:pt x="684743" y="844468"/>
                  </a:cubicBezTo>
                  <a:cubicBezTo>
                    <a:pt x="681193" y="848018"/>
                    <a:pt x="675218" y="847643"/>
                    <a:pt x="670455" y="849231"/>
                  </a:cubicBezTo>
                  <a:lnTo>
                    <a:pt x="556155" y="844468"/>
                  </a:lnTo>
                  <a:cubicBezTo>
                    <a:pt x="487905" y="842431"/>
                    <a:pt x="419521" y="843879"/>
                    <a:pt x="351368" y="839706"/>
                  </a:cubicBezTo>
                  <a:cubicBezTo>
                    <a:pt x="341347" y="839092"/>
                    <a:pt x="322793" y="830181"/>
                    <a:pt x="322793" y="830181"/>
                  </a:cubicBezTo>
                  <a:cubicBezTo>
                    <a:pt x="318030" y="831768"/>
                    <a:pt x="313332" y="833564"/>
                    <a:pt x="308505" y="834943"/>
                  </a:cubicBezTo>
                  <a:cubicBezTo>
                    <a:pt x="302211" y="836741"/>
                    <a:pt x="294901" y="836075"/>
                    <a:pt x="289455" y="839706"/>
                  </a:cubicBezTo>
                  <a:cubicBezTo>
                    <a:pt x="284693" y="842881"/>
                    <a:pt x="283105" y="849231"/>
                    <a:pt x="279930" y="853993"/>
                  </a:cubicBezTo>
                  <a:cubicBezTo>
                    <a:pt x="268818" y="852406"/>
                    <a:pt x="257637" y="851239"/>
                    <a:pt x="246593" y="849231"/>
                  </a:cubicBezTo>
                  <a:cubicBezTo>
                    <a:pt x="233444" y="846840"/>
                    <a:pt x="225491" y="843784"/>
                    <a:pt x="213255" y="839706"/>
                  </a:cubicBezTo>
                  <a:cubicBezTo>
                    <a:pt x="208493" y="836531"/>
                    <a:pt x="202544" y="834650"/>
                    <a:pt x="198968" y="830181"/>
                  </a:cubicBezTo>
                  <a:cubicBezTo>
                    <a:pt x="195832" y="826261"/>
                    <a:pt x="197755" y="819443"/>
                    <a:pt x="194205" y="815893"/>
                  </a:cubicBezTo>
                  <a:cubicBezTo>
                    <a:pt x="186110" y="807798"/>
                    <a:pt x="175155" y="803193"/>
                    <a:pt x="165630" y="796843"/>
                  </a:cubicBezTo>
                  <a:cubicBezTo>
                    <a:pt x="144607" y="782828"/>
                    <a:pt x="156957" y="788441"/>
                    <a:pt x="127530" y="782556"/>
                  </a:cubicBezTo>
                  <a:cubicBezTo>
                    <a:pt x="105695" y="749804"/>
                    <a:pt x="119340" y="757602"/>
                    <a:pt x="94193" y="749218"/>
                  </a:cubicBezTo>
                  <a:cubicBezTo>
                    <a:pt x="91018" y="744456"/>
                    <a:pt x="89898" y="737256"/>
                    <a:pt x="84668" y="734931"/>
                  </a:cubicBezTo>
                  <a:cubicBezTo>
                    <a:pt x="74410" y="730372"/>
                    <a:pt x="62082" y="733394"/>
                    <a:pt x="51330" y="730168"/>
                  </a:cubicBezTo>
                  <a:cubicBezTo>
                    <a:pt x="45848" y="728523"/>
                    <a:pt x="41805" y="723818"/>
                    <a:pt x="37043" y="720643"/>
                  </a:cubicBezTo>
                  <a:cubicBezTo>
                    <a:pt x="33169" y="709024"/>
                    <a:pt x="31986" y="701300"/>
                    <a:pt x="22755" y="692068"/>
                  </a:cubicBezTo>
                  <a:cubicBezTo>
                    <a:pt x="18708" y="688021"/>
                    <a:pt x="13230" y="685718"/>
                    <a:pt x="8468" y="682543"/>
                  </a:cubicBezTo>
                  <a:cubicBezTo>
                    <a:pt x="0" y="657143"/>
                    <a:pt x="4235" y="679369"/>
                    <a:pt x="8468" y="653968"/>
                  </a:cubicBezTo>
                  <a:cubicBezTo>
                    <a:pt x="12704" y="628551"/>
                    <a:pt x="5717" y="613856"/>
                    <a:pt x="22755" y="596818"/>
                  </a:cubicBezTo>
                  <a:cubicBezTo>
                    <a:pt x="26802" y="592771"/>
                    <a:pt x="32280" y="590468"/>
                    <a:pt x="37043" y="587293"/>
                  </a:cubicBezTo>
                  <a:cubicBezTo>
                    <a:pt x="52137" y="564653"/>
                    <a:pt x="44759" y="578434"/>
                    <a:pt x="56093" y="544431"/>
                  </a:cubicBezTo>
                  <a:cubicBezTo>
                    <a:pt x="57680" y="539668"/>
                    <a:pt x="58070" y="534320"/>
                    <a:pt x="60855" y="530143"/>
                  </a:cubicBezTo>
                  <a:cubicBezTo>
                    <a:pt x="73165" y="511679"/>
                    <a:pt x="68570" y="521286"/>
                    <a:pt x="75143" y="501568"/>
                  </a:cubicBezTo>
                  <a:cubicBezTo>
                    <a:pt x="73555" y="496806"/>
                    <a:pt x="70380" y="492301"/>
                    <a:pt x="70380" y="487281"/>
                  </a:cubicBezTo>
                  <a:cubicBezTo>
                    <a:pt x="70380" y="450734"/>
                    <a:pt x="69135" y="413793"/>
                    <a:pt x="75143" y="377743"/>
                  </a:cubicBezTo>
                  <a:cubicBezTo>
                    <a:pt x="75968" y="372791"/>
                    <a:pt x="84444" y="373568"/>
                    <a:pt x="89430" y="372981"/>
                  </a:cubicBezTo>
                  <a:cubicBezTo>
                    <a:pt x="111559" y="370378"/>
                    <a:pt x="133880" y="369806"/>
                    <a:pt x="156105" y="368218"/>
                  </a:cubicBezTo>
                  <a:cubicBezTo>
                    <a:pt x="156452" y="364050"/>
                    <a:pt x="160361" y="298299"/>
                    <a:pt x="165630" y="282493"/>
                  </a:cubicBezTo>
                  <a:cubicBezTo>
                    <a:pt x="167440" y="277063"/>
                    <a:pt x="172830" y="273436"/>
                    <a:pt x="175155" y="268206"/>
                  </a:cubicBezTo>
                  <a:cubicBezTo>
                    <a:pt x="179233" y="259031"/>
                    <a:pt x="184680" y="239631"/>
                    <a:pt x="184680" y="239631"/>
                  </a:cubicBezTo>
                  <a:cubicBezTo>
                    <a:pt x="186268" y="207881"/>
                    <a:pt x="186689" y="176051"/>
                    <a:pt x="189443" y="144381"/>
                  </a:cubicBezTo>
                  <a:cubicBezTo>
                    <a:pt x="189878" y="139380"/>
                    <a:pt x="190655" y="133643"/>
                    <a:pt x="194205" y="130093"/>
                  </a:cubicBezTo>
                  <a:cubicBezTo>
                    <a:pt x="197755" y="126543"/>
                    <a:pt x="203730" y="126918"/>
                    <a:pt x="208493" y="125331"/>
                  </a:cubicBezTo>
                  <a:cubicBezTo>
                    <a:pt x="210080" y="120568"/>
                    <a:pt x="212037" y="115913"/>
                    <a:pt x="213255" y="111043"/>
                  </a:cubicBezTo>
                  <a:cubicBezTo>
                    <a:pt x="215218" y="103190"/>
                    <a:pt x="213528" y="93966"/>
                    <a:pt x="218018" y="87231"/>
                  </a:cubicBezTo>
                  <a:cubicBezTo>
                    <a:pt x="220803" y="83054"/>
                    <a:pt x="227478" y="83847"/>
                    <a:pt x="232305" y="82468"/>
                  </a:cubicBezTo>
                  <a:cubicBezTo>
                    <a:pt x="238599" y="80670"/>
                    <a:pt x="245005" y="79293"/>
                    <a:pt x="251355" y="77706"/>
                  </a:cubicBezTo>
                  <a:cubicBezTo>
                    <a:pt x="260554" y="50112"/>
                    <a:pt x="258556" y="62599"/>
                    <a:pt x="251355" y="15793"/>
                  </a:cubicBezTo>
                  <a:cubicBezTo>
                    <a:pt x="248925" y="0"/>
                    <a:pt x="250716" y="1506"/>
                    <a:pt x="241830" y="1506"/>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195638" y="4872038"/>
              <a:ext cx="865561" cy="730695"/>
            </a:xfrm>
            <a:custGeom>
              <a:avLst/>
              <a:gdLst>
                <a:gd name="connsiteX0" fmla="*/ 862012 w 865561"/>
                <a:gd name="connsiteY0" fmla="*/ 728662 h 730695"/>
                <a:gd name="connsiteX1" fmla="*/ 847725 w 865561"/>
                <a:gd name="connsiteY1" fmla="*/ 690562 h 730695"/>
                <a:gd name="connsiteX2" fmla="*/ 838200 w 865561"/>
                <a:gd name="connsiteY2" fmla="*/ 661987 h 730695"/>
                <a:gd name="connsiteX3" fmla="*/ 833437 w 865561"/>
                <a:gd name="connsiteY3" fmla="*/ 647700 h 730695"/>
                <a:gd name="connsiteX4" fmla="*/ 847725 w 865561"/>
                <a:gd name="connsiteY4" fmla="*/ 619125 h 730695"/>
                <a:gd name="connsiteX5" fmla="*/ 838200 w 865561"/>
                <a:gd name="connsiteY5" fmla="*/ 566737 h 730695"/>
                <a:gd name="connsiteX6" fmla="*/ 828675 w 865561"/>
                <a:gd name="connsiteY6" fmla="*/ 552450 h 730695"/>
                <a:gd name="connsiteX7" fmla="*/ 814387 w 865561"/>
                <a:gd name="connsiteY7" fmla="*/ 542925 h 730695"/>
                <a:gd name="connsiteX8" fmla="*/ 809625 w 865561"/>
                <a:gd name="connsiteY8" fmla="*/ 528637 h 730695"/>
                <a:gd name="connsiteX9" fmla="*/ 800100 w 865561"/>
                <a:gd name="connsiteY9" fmla="*/ 514350 h 730695"/>
                <a:gd name="connsiteX10" fmla="*/ 804862 w 865561"/>
                <a:gd name="connsiteY10" fmla="*/ 485775 h 730695"/>
                <a:gd name="connsiteX11" fmla="*/ 814387 w 865561"/>
                <a:gd name="connsiteY11" fmla="*/ 457200 h 730695"/>
                <a:gd name="connsiteX12" fmla="*/ 785812 w 865561"/>
                <a:gd name="connsiteY12" fmla="*/ 447675 h 730695"/>
                <a:gd name="connsiteX13" fmla="*/ 757237 w 865561"/>
                <a:gd name="connsiteY13" fmla="*/ 433387 h 730695"/>
                <a:gd name="connsiteX14" fmla="*/ 704850 w 865561"/>
                <a:gd name="connsiteY14" fmla="*/ 419100 h 730695"/>
                <a:gd name="connsiteX15" fmla="*/ 690562 w 865561"/>
                <a:gd name="connsiteY15" fmla="*/ 414337 h 730695"/>
                <a:gd name="connsiteX16" fmla="*/ 661987 w 865561"/>
                <a:gd name="connsiteY16" fmla="*/ 395287 h 730695"/>
                <a:gd name="connsiteX17" fmla="*/ 628650 w 865561"/>
                <a:gd name="connsiteY17" fmla="*/ 376237 h 730695"/>
                <a:gd name="connsiteX18" fmla="*/ 600075 w 865561"/>
                <a:gd name="connsiteY18" fmla="*/ 357187 h 730695"/>
                <a:gd name="connsiteX19" fmla="*/ 590550 w 865561"/>
                <a:gd name="connsiteY19" fmla="*/ 342900 h 730695"/>
                <a:gd name="connsiteX20" fmla="*/ 576262 w 865561"/>
                <a:gd name="connsiteY20" fmla="*/ 338137 h 730695"/>
                <a:gd name="connsiteX21" fmla="*/ 561975 w 865561"/>
                <a:gd name="connsiteY21" fmla="*/ 328612 h 730695"/>
                <a:gd name="connsiteX22" fmla="*/ 533400 w 865561"/>
                <a:gd name="connsiteY22" fmla="*/ 333375 h 730695"/>
                <a:gd name="connsiteX23" fmla="*/ 528637 w 865561"/>
                <a:gd name="connsiteY23" fmla="*/ 347662 h 730695"/>
                <a:gd name="connsiteX24" fmla="*/ 523875 w 865561"/>
                <a:gd name="connsiteY24" fmla="*/ 390525 h 730695"/>
                <a:gd name="connsiteX25" fmla="*/ 504825 w 865561"/>
                <a:gd name="connsiteY25" fmla="*/ 395287 h 730695"/>
                <a:gd name="connsiteX26" fmla="*/ 476250 w 865561"/>
                <a:gd name="connsiteY26" fmla="*/ 404812 h 730695"/>
                <a:gd name="connsiteX27" fmla="*/ 495300 w 865561"/>
                <a:gd name="connsiteY27" fmla="*/ 423862 h 730695"/>
                <a:gd name="connsiteX28" fmla="*/ 504825 w 865561"/>
                <a:gd name="connsiteY28" fmla="*/ 438150 h 730695"/>
                <a:gd name="connsiteX29" fmla="*/ 514350 w 865561"/>
                <a:gd name="connsiteY29" fmla="*/ 481012 h 730695"/>
                <a:gd name="connsiteX30" fmla="*/ 500062 w 865561"/>
                <a:gd name="connsiteY30" fmla="*/ 485775 h 730695"/>
                <a:gd name="connsiteX31" fmla="*/ 466725 w 865561"/>
                <a:gd name="connsiteY31" fmla="*/ 481012 h 730695"/>
                <a:gd name="connsiteX32" fmla="*/ 452437 w 865561"/>
                <a:gd name="connsiteY32" fmla="*/ 476250 h 730695"/>
                <a:gd name="connsiteX33" fmla="*/ 433387 w 865561"/>
                <a:gd name="connsiteY33" fmla="*/ 471487 h 730695"/>
                <a:gd name="connsiteX34" fmla="*/ 404812 w 865561"/>
                <a:gd name="connsiteY34" fmla="*/ 457200 h 730695"/>
                <a:gd name="connsiteX35" fmla="*/ 390525 w 865561"/>
                <a:gd name="connsiteY35" fmla="*/ 461962 h 730695"/>
                <a:gd name="connsiteX36" fmla="*/ 366712 w 865561"/>
                <a:gd name="connsiteY36" fmla="*/ 457200 h 730695"/>
                <a:gd name="connsiteX37" fmla="*/ 342900 w 865561"/>
                <a:gd name="connsiteY37" fmla="*/ 476250 h 730695"/>
                <a:gd name="connsiteX38" fmla="*/ 328612 w 865561"/>
                <a:gd name="connsiteY38" fmla="*/ 481012 h 730695"/>
                <a:gd name="connsiteX39" fmla="*/ 309562 w 865561"/>
                <a:gd name="connsiteY39" fmla="*/ 461962 h 730695"/>
                <a:gd name="connsiteX40" fmla="*/ 295275 w 865561"/>
                <a:gd name="connsiteY40" fmla="*/ 452437 h 730695"/>
                <a:gd name="connsiteX41" fmla="*/ 276225 w 865561"/>
                <a:gd name="connsiteY41" fmla="*/ 423862 h 730695"/>
                <a:gd name="connsiteX42" fmla="*/ 285750 w 865561"/>
                <a:gd name="connsiteY42" fmla="*/ 395287 h 730695"/>
                <a:gd name="connsiteX43" fmla="*/ 290512 w 865561"/>
                <a:gd name="connsiteY43" fmla="*/ 381000 h 730695"/>
                <a:gd name="connsiteX44" fmla="*/ 285750 w 865561"/>
                <a:gd name="connsiteY44" fmla="*/ 357187 h 730695"/>
                <a:gd name="connsiteX45" fmla="*/ 271462 w 865561"/>
                <a:gd name="connsiteY45" fmla="*/ 314325 h 730695"/>
                <a:gd name="connsiteX46" fmla="*/ 261937 w 865561"/>
                <a:gd name="connsiteY46" fmla="*/ 285750 h 730695"/>
                <a:gd name="connsiteX47" fmla="*/ 242887 w 865561"/>
                <a:gd name="connsiteY47" fmla="*/ 257175 h 730695"/>
                <a:gd name="connsiteX48" fmla="*/ 223837 w 865561"/>
                <a:gd name="connsiteY48" fmla="*/ 228600 h 730695"/>
                <a:gd name="connsiteX49" fmla="*/ 180975 w 865561"/>
                <a:gd name="connsiteY49" fmla="*/ 204787 h 730695"/>
                <a:gd name="connsiteX50" fmla="*/ 166687 w 865561"/>
                <a:gd name="connsiteY50" fmla="*/ 195262 h 730695"/>
                <a:gd name="connsiteX51" fmla="*/ 142875 w 865561"/>
                <a:gd name="connsiteY51" fmla="*/ 190500 h 730695"/>
                <a:gd name="connsiteX52" fmla="*/ 123825 w 865561"/>
                <a:gd name="connsiteY52" fmla="*/ 152400 h 730695"/>
                <a:gd name="connsiteX53" fmla="*/ 114300 w 865561"/>
                <a:gd name="connsiteY53" fmla="*/ 138112 h 730695"/>
                <a:gd name="connsiteX54" fmla="*/ 100012 w 865561"/>
                <a:gd name="connsiteY54" fmla="*/ 109537 h 730695"/>
                <a:gd name="connsiteX55" fmla="*/ 85725 w 865561"/>
                <a:gd name="connsiteY55" fmla="*/ 100012 h 730695"/>
                <a:gd name="connsiteX56" fmla="*/ 76200 w 865561"/>
                <a:gd name="connsiteY56" fmla="*/ 85725 h 730695"/>
                <a:gd name="connsiteX57" fmla="*/ 61912 w 865561"/>
                <a:gd name="connsiteY57" fmla="*/ 76200 h 730695"/>
                <a:gd name="connsiteX58" fmla="*/ 57150 w 865561"/>
                <a:gd name="connsiteY58" fmla="*/ 61912 h 730695"/>
                <a:gd name="connsiteX59" fmla="*/ 28575 w 865561"/>
                <a:gd name="connsiteY59" fmla="*/ 42862 h 730695"/>
                <a:gd name="connsiteX60" fmla="*/ 9525 w 865561"/>
                <a:gd name="connsiteY60" fmla="*/ 14287 h 730695"/>
                <a:gd name="connsiteX61" fmla="*/ 0 w 865561"/>
                <a:gd name="connsiteY61"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5561" h="730695">
                  <a:moveTo>
                    <a:pt x="862012" y="728662"/>
                  </a:moveTo>
                  <a:cubicBezTo>
                    <a:pt x="850723" y="672214"/>
                    <a:pt x="865561" y="730695"/>
                    <a:pt x="847725" y="690562"/>
                  </a:cubicBezTo>
                  <a:cubicBezTo>
                    <a:pt x="843647" y="681387"/>
                    <a:pt x="841375" y="671512"/>
                    <a:pt x="838200" y="661987"/>
                  </a:cubicBezTo>
                  <a:lnTo>
                    <a:pt x="833437" y="647700"/>
                  </a:lnTo>
                  <a:cubicBezTo>
                    <a:pt x="838251" y="640478"/>
                    <a:pt x="847725" y="628982"/>
                    <a:pt x="847725" y="619125"/>
                  </a:cubicBezTo>
                  <a:cubicBezTo>
                    <a:pt x="847725" y="609281"/>
                    <a:pt x="844896" y="580130"/>
                    <a:pt x="838200" y="566737"/>
                  </a:cubicBezTo>
                  <a:cubicBezTo>
                    <a:pt x="835640" y="561618"/>
                    <a:pt x="832722" y="556497"/>
                    <a:pt x="828675" y="552450"/>
                  </a:cubicBezTo>
                  <a:cubicBezTo>
                    <a:pt x="824627" y="548403"/>
                    <a:pt x="819150" y="546100"/>
                    <a:pt x="814387" y="542925"/>
                  </a:cubicBezTo>
                  <a:cubicBezTo>
                    <a:pt x="812800" y="538162"/>
                    <a:pt x="811870" y="533127"/>
                    <a:pt x="809625" y="528637"/>
                  </a:cubicBezTo>
                  <a:cubicBezTo>
                    <a:pt x="807065" y="523518"/>
                    <a:pt x="800732" y="520039"/>
                    <a:pt x="800100" y="514350"/>
                  </a:cubicBezTo>
                  <a:cubicBezTo>
                    <a:pt x="799034" y="504753"/>
                    <a:pt x="802520" y="495143"/>
                    <a:pt x="804862" y="485775"/>
                  </a:cubicBezTo>
                  <a:cubicBezTo>
                    <a:pt x="807297" y="476035"/>
                    <a:pt x="814387" y="457200"/>
                    <a:pt x="814387" y="457200"/>
                  </a:cubicBezTo>
                  <a:cubicBezTo>
                    <a:pt x="804862" y="454025"/>
                    <a:pt x="794166" y="453244"/>
                    <a:pt x="785812" y="447675"/>
                  </a:cubicBezTo>
                  <a:cubicBezTo>
                    <a:pt x="771845" y="438363"/>
                    <a:pt x="773010" y="437330"/>
                    <a:pt x="757237" y="433387"/>
                  </a:cubicBezTo>
                  <a:cubicBezTo>
                    <a:pt x="703383" y="419924"/>
                    <a:pt x="766155" y="439536"/>
                    <a:pt x="704850" y="419100"/>
                  </a:cubicBezTo>
                  <a:cubicBezTo>
                    <a:pt x="700087" y="417512"/>
                    <a:pt x="694739" y="417122"/>
                    <a:pt x="690562" y="414337"/>
                  </a:cubicBezTo>
                  <a:cubicBezTo>
                    <a:pt x="681037" y="407987"/>
                    <a:pt x="671145" y="402155"/>
                    <a:pt x="661987" y="395287"/>
                  </a:cubicBezTo>
                  <a:cubicBezTo>
                    <a:pt x="599493" y="348418"/>
                    <a:pt x="675403" y="402212"/>
                    <a:pt x="628650" y="376237"/>
                  </a:cubicBezTo>
                  <a:cubicBezTo>
                    <a:pt x="618643" y="370677"/>
                    <a:pt x="600075" y="357187"/>
                    <a:pt x="600075" y="357187"/>
                  </a:cubicBezTo>
                  <a:cubicBezTo>
                    <a:pt x="596900" y="352425"/>
                    <a:pt x="595019" y="346476"/>
                    <a:pt x="590550" y="342900"/>
                  </a:cubicBezTo>
                  <a:cubicBezTo>
                    <a:pt x="586630" y="339764"/>
                    <a:pt x="580752" y="340382"/>
                    <a:pt x="576262" y="338137"/>
                  </a:cubicBezTo>
                  <a:cubicBezTo>
                    <a:pt x="571143" y="335577"/>
                    <a:pt x="566737" y="331787"/>
                    <a:pt x="561975" y="328612"/>
                  </a:cubicBezTo>
                  <a:cubicBezTo>
                    <a:pt x="552450" y="330200"/>
                    <a:pt x="541784" y="328584"/>
                    <a:pt x="533400" y="333375"/>
                  </a:cubicBezTo>
                  <a:cubicBezTo>
                    <a:pt x="529041" y="335866"/>
                    <a:pt x="529462" y="342710"/>
                    <a:pt x="528637" y="347662"/>
                  </a:cubicBezTo>
                  <a:cubicBezTo>
                    <a:pt x="526274" y="361842"/>
                    <a:pt x="530304" y="377667"/>
                    <a:pt x="523875" y="390525"/>
                  </a:cubicBezTo>
                  <a:cubicBezTo>
                    <a:pt x="520948" y="396379"/>
                    <a:pt x="511094" y="393406"/>
                    <a:pt x="504825" y="395287"/>
                  </a:cubicBezTo>
                  <a:cubicBezTo>
                    <a:pt x="495208" y="398172"/>
                    <a:pt x="476250" y="404812"/>
                    <a:pt x="476250" y="404812"/>
                  </a:cubicBezTo>
                  <a:cubicBezTo>
                    <a:pt x="486640" y="435986"/>
                    <a:pt x="472209" y="405389"/>
                    <a:pt x="495300" y="423862"/>
                  </a:cubicBezTo>
                  <a:cubicBezTo>
                    <a:pt x="499770" y="427438"/>
                    <a:pt x="501650" y="433387"/>
                    <a:pt x="504825" y="438150"/>
                  </a:cubicBezTo>
                  <a:cubicBezTo>
                    <a:pt x="508395" y="448861"/>
                    <a:pt x="516928" y="471987"/>
                    <a:pt x="514350" y="481012"/>
                  </a:cubicBezTo>
                  <a:cubicBezTo>
                    <a:pt x="512971" y="485839"/>
                    <a:pt x="504825" y="484187"/>
                    <a:pt x="500062" y="485775"/>
                  </a:cubicBezTo>
                  <a:cubicBezTo>
                    <a:pt x="488950" y="484187"/>
                    <a:pt x="477732" y="483213"/>
                    <a:pt x="466725" y="481012"/>
                  </a:cubicBezTo>
                  <a:cubicBezTo>
                    <a:pt x="461802" y="480027"/>
                    <a:pt x="457264" y="477629"/>
                    <a:pt x="452437" y="476250"/>
                  </a:cubicBezTo>
                  <a:cubicBezTo>
                    <a:pt x="446143" y="474452"/>
                    <a:pt x="439737" y="473075"/>
                    <a:pt x="433387" y="471487"/>
                  </a:cubicBezTo>
                  <a:cubicBezTo>
                    <a:pt x="426161" y="466670"/>
                    <a:pt x="414673" y="457200"/>
                    <a:pt x="404812" y="457200"/>
                  </a:cubicBezTo>
                  <a:cubicBezTo>
                    <a:pt x="399792" y="457200"/>
                    <a:pt x="395287" y="460375"/>
                    <a:pt x="390525" y="461962"/>
                  </a:cubicBezTo>
                  <a:cubicBezTo>
                    <a:pt x="382587" y="460375"/>
                    <a:pt x="374807" y="457200"/>
                    <a:pt x="366712" y="457200"/>
                  </a:cubicBezTo>
                  <a:cubicBezTo>
                    <a:pt x="345763" y="457200"/>
                    <a:pt x="356614" y="465279"/>
                    <a:pt x="342900" y="476250"/>
                  </a:cubicBezTo>
                  <a:cubicBezTo>
                    <a:pt x="338980" y="479386"/>
                    <a:pt x="333375" y="479425"/>
                    <a:pt x="328612" y="481012"/>
                  </a:cubicBezTo>
                  <a:cubicBezTo>
                    <a:pt x="297442" y="470623"/>
                    <a:pt x="328034" y="485052"/>
                    <a:pt x="309562" y="461962"/>
                  </a:cubicBezTo>
                  <a:cubicBezTo>
                    <a:pt x="305986" y="457493"/>
                    <a:pt x="300037" y="455612"/>
                    <a:pt x="295275" y="452437"/>
                  </a:cubicBezTo>
                  <a:cubicBezTo>
                    <a:pt x="288925" y="442912"/>
                    <a:pt x="272605" y="434722"/>
                    <a:pt x="276225" y="423862"/>
                  </a:cubicBezTo>
                  <a:lnTo>
                    <a:pt x="285750" y="395287"/>
                  </a:lnTo>
                  <a:lnTo>
                    <a:pt x="290512" y="381000"/>
                  </a:lnTo>
                  <a:cubicBezTo>
                    <a:pt x="288925" y="373062"/>
                    <a:pt x="287880" y="364997"/>
                    <a:pt x="285750" y="357187"/>
                  </a:cubicBezTo>
                  <a:cubicBezTo>
                    <a:pt x="285740" y="357150"/>
                    <a:pt x="273849" y="321487"/>
                    <a:pt x="271462" y="314325"/>
                  </a:cubicBezTo>
                  <a:cubicBezTo>
                    <a:pt x="271460" y="314320"/>
                    <a:pt x="261941" y="285755"/>
                    <a:pt x="261937" y="285750"/>
                  </a:cubicBezTo>
                  <a:lnTo>
                    <a:pt x="242887" y="257175"/>
                  </a:lnTo>
                  <a:lnTo>
                    <a:pt x="223837" y="228600"/>
                  </a:lnTo>
                  <a:cubicBezTo>
                    <a:pt x="198690" y="220216"/>
                    <a:pt x="213728" y="226622"/>
                    <a:pt x="180975" y="204787"/>
                  </a:cubicBezTo>
                  <a:cubicBezTo>
                    <a:pt x="176212" y="201612"/>
                    <a:pt x="172300" y="196384"/>
                    <a:pt x="166687" y="195262"/>
                  </a:cubicBezTo>
                  <a:lnTo>
                    <a:pt x="142875" y="190500"/>
                  </a:lnTo>
                  <a:cubicBezTo>
                    <a:pt x="116206" y="172721"/>
                    <a:pt x="136861" y="191510"/>
                    <a:pt x="123825" y="152400"/>
                  </a:cubicBezTo>
                  <a:cubicBezTo>
                    <a:pt x="122015" y="146970"/>
                    <a:pt x="116860" y="143232"/>
                    <a:pt x="114300" y="138112"/>
                  </a:cubicBezTo>
                  <a:cubicBezTo>
                    <a:pt x="106554" y="122620"/>
                    <a:pt x="113659" y="123185"/>
                    <a:pt x="100012" y="109537"/>
                  </a:cubicBezTo>
                  <a:cubicBezTo>
                    <a:pt x="95965" y="105490"/>
                    <a:pt x="90487" y="103187"/>
                    <a:pt x="85725" y="100012"/>
                  </a:cubicBezTo>
                  <a:cubicBezTo>
                    <a:pt x="82550" y="95250"/>
                    <a:pt x="80247" y="89772"/>
                    <a:pt x="76200" y="85725"/>
                  </a:cubicBezTo>
                  <a:cubicBezTo>
                    <a:pt x="72152" y="81678"/>
                    <a:pt x="65488" y="80670"/>
                    <a:pt x="61912" y="76200"/>
                  </a:cubicBezTo>
                  <a:cubicBezTo>
                    <a:pt x="58776" y="72280"/>
                    <a:pt x="60700" y="65462"/>
                    <a:pt x="57150" y="61912"/>
                  </a:cubicBezTo>
                  <a:cubicBezTo>
                    <a:pt x="49055" y="53817"/>
                    <a:pt x="28575" y="42862"/>
                    <a:pt x="28575" y="42862"/>
                  </a:cubicBezTo>
                  <a:lnTo>
                    <a:pt x="9525" y="14287"/>
                  </a:lnTo>
                  <a:lnTo>
                    <a:pt x="0" y="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0250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300" y="533400"/>
            <a:ext cx="3200400" cy="954107"/>
          </a:xfrm>
          <a:prstGeom prst="rect">
            <a:avLst/>
          </a:prstGeom>
          <a:noFill/>
        </p:spPr>
        <p:txBody>
          <a:bodyPr>
            <a:spAutoFit/>
          </a:bodyPr>
          <a:lstStyle/>
          <a:p>
            <a:pPr>
              <a:defRPr/>
            </a:pPr>
            <a:r>
              <a:rPr lang="en-US" sz="2800" b="1" dirty="0">
                <a:solidFill>
                  <a:srgbClr val="92D050"/>
                </a:solidFill>
                <a:latin typeface="+mj-lt"/>
              </a:rPr>
              <a:t>Plaster Creek &amp;</a:t>
            </a:r>
          </a:p>
          <a:p>
            <a:pPr>
              <a:defRPr/>
            </a:pPr>
            <a:r>
              <a:rPr lang="en-US" sz="2800" b="1" dirty="0">
                <a:solidFill>
                  <a:srgbClr val="92D050"/>
                </a:solidFill>
                <a:latin typeface="+mj-lt"/>
              </a:rPr>
              <a:t>  Its Watershed</a:t>
            </a:r>
          </a:p>
        </p:txBody>
      </p:sp>
      <p:pic>
        <p:nvPicPr>
          <p:cNvPr id="13316" name="Picture 4" descr="plastercreekwatersh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1400" y="-1"/>
            <a:ext cx="5334000" cy="6843713"/>
          </a:xfrm>
          <a:prstGeom prst="rect">
            <a:avLst/>
          </a:prstGeom>
          <a:noFill/>
          <a:ln w="9525">
            <a:noFill/>
            <a:miter lim="800000"/>
            <a:headEnd/>
            <a:tailEnd/>
          </a:ln>
        </p:spPr>
      </p:pic>
      <p:sp>
        <p:nvSpPr>
          <p:cNvPr id="7" name="TextBox 6"/>
          <p:cNvSpPr txBox="1"/>
          <p:nvPr/>
        </p:nvSpPr>
        <p:spPr>
          <a:xfrm>
            <a:off x="457200" y="1828800"/>
            <a:ext cx="3276600" cy="4832092"/>
          </a:xfrm>
          <a:prstGeom prst="rect">
            <a:avLst/>
          </a:prstGeom>
          <a:noFill/>
        </p:spPr>
        <p:txBody>
          <a:bodyPr wrap="square">
            <a:spAutoFit/>
          </a:bodyPr>
          <a:lstStyle/>
          <a:p>
            <a:pPr>
              <a:defRPr/>
            </a:pPr>
            <a:r>
              <a:rPr lang="en-US" sz="1800" dirty="0"/>
              <a:t>Landscape elements:</a:t>
            </a:r>
          </a:p>
          <a:p>
            <a:pPr>
              <a:buFont typeface="Arial" pitchFamily="34" charset="0"/>
              <a:buChar char="•"/>
              <a:defRPr/>
            </a:pPr>
            <a:endParaRPr lang="en-US" sz="1800" dirty="0"/>
          </a:p>
          <a:p>
            <a:pPr marL="285750" indent="-285750">
              <a:buFont typeface="Arial" pitchFamily="34" charset="0"/>
              <a:buChar char="•"/>
              <a:defRPr/>
            </a:pPr>
            <a:r>
              <a:rPr lang="en-US" sz="1800" dirty="0"/>
              <a:t>Substrate:  deep glacial till, </a:t>
            </a:r>
          </a:p>
          <a:p>
            <a:pPr>
              <a:defRPr/>
            </a:pPr>
            <a:r>
              <a:rPr lang="en-US" sz="1800" dirty="0"/>
              <a:t>     mix of sand, clay, gravel</a:t>
            </a:r>
          </a:p>
          <a:p>
            <a:pPr>
              <a:defRPr/>
            </a:pPr>
            <a:endParaRPr lang="en-US" sz="1800" dirty="0"/>
          </a:p>
          <a:p>
            <a:pPr>
              <a:buFont typeface="Arial" pitchFamily="34" charset="0"/>
              <a:buChar char="•"/>
              <a:defRPr/>
            </a:pPr>
            <a:r>
              <a:rPr lang="en-US" sz="1800" dirty="0"/>
              <a:t>   Historic land cover:  forest</a:t>
            </a:r>
          </a:p>
          <a:p>
            <a:pPr>
              <a:defRPr/>
            </a:pPr>
            <a:r>
              <a:rPr lang="en-US" sz="1800" dirty="0"/>
              <a:t>    ecosystems – oak, maple  </a:t>
            </a:r>
          </a:p>
          <a:p>
            <a:pPr>
              <a:defRPr/>
            </a:pPr>
            <a:endParaRPr lang="en-US" sz="1800" dirty="0"/>
          </a:p>
          <a:p>
            <a:pPr>
              <a:buFont typeface="Arial" pitchFamily="34" charset="0"/>
              <a:buChar char="•"/>
              <a:defRPr/>
            </a:pPr>
            <a:r>
              <a:rPr lang="en-US" sz="1800" dirty="0"/>
              <a:t>   Present land cover: </a:t>
            </a:r>
          </a:p>
          <a:p>
            <a:pPr>
              <a:defRPr/>
            </a:pPr>
            <a:r>
              <a:rPr lang="en-US" sz="1800" dirty="0"/>
              <a:t>    agricultural, suburban,</a:t>
            </a:r>
          </a:p>
          <a:p>
            <a:pPr>
              <a:defRPr/>
            </a:pPr>
            <a:r>
              <a:rPr lang="en-US" sz="1800" dirty="0"/>
              <a:t>    commercial, lower-income</a:t>
            </a:r>
          </a:p>
          <a:p>
            <a:pPr>
              <a:defRPr/>
            </a:pPr>
            <a:r>
              <a:rPr lang="en-US" sz="1800" dirty="0"/>
              <a:t>    urban, industrial</a:t>
            </a:r>
          </a:p>
          <a:p>
            <a:pPr>
              <a:defRPr/>
            </a:pPr>
            <a:endParaRPr lang="en-US" sz="1800" dirty="0"/>
          </a:p>
          <a:p>
            <a:pPr marL="285750" indent="-285750">
              <a:buFont typeface="Arial" pitchFamily="34" charset="0"/>
              <a:buChar char="•"/>
              <a:defRPr/>
            </a:pPr>
            <a:r>
              <a:rPr lang="en-US" sz="1800" dirty="0"/>
              <a:t>&gt;50% of Calvin faculty and staff, &gt;3200 alumni</a:t>
            </a:r>
          </a:p>
          <a:p>
            <a:pPr marL="285750" indent="-285750">
              <a:buFont typeface="Arial" pitchFamily="34" charset="0"/>
              <a:buChar char="•"/>
              <a:defRPr/>
            </a:pPr>
            <a:endParaRPr lang="en-US" sz="1800" dirty="0"/>
          </a:p>
          <a:p>
            <a:pPr>
              <a:defRPr/>
            </a:pPr>
            <a:endParaRPr lang="en-US" sz="2000" dirty="0"/>
          </a:p>
        </p:txBody>
      </p:sp>
    </p:spTree>
    <p:extLst>
      <p:ext uri="{BB962C8B-B14F-4D97-AF65-F5344CB8AC3E}">
        <p14:creationId xmlns:p14="http://schemas.microsoft.com/office/powerpoint/2010/main" val="334950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001000" cy="5181600"/>
          </a:xfrm>
        </p:spPr>
        <p:txBody>
          <a:bodyPr>
            <a:normAutofit fontScale="62500" lnSpcReduction="20000"/>
          </a:bodyPr>
          <a:lstStyle/>
          <a:p>
            <a:endParaRPr lang="en-US" sz="2000" dirty="0"/>
          </a:p>
          <a:p>
            <a:endParaRPr lang="en-US" sz="2000" dirty="0"/>
          </a:p>
          <a:p>
            <a:endParaRPr lang="en-US" sz="2000" dirty="0"/>
          </a:p>
          <a:p>
            <a:pPr marL="68580" indent="0">
              <a:buNone/>
            </a:pPr>
            <a:r>
              <a:rPr lang="en-US" sz="3200" b="1" dirty="0">
                <a:solidFill>
                  <a:schemeClr val="accent1">
                    <a:lumMod val="75000"/>
                  </a:schemeClr>
                </a:solidFill>
              </a:rPr>
              <a:t>People who live at the lower ends of watersheds cannot be isolationist—or not for long.  Pretty soon they will notice that water flows, and that will set them to thinking about the people upstream who either do or do not send down their silt and pollutants and garbage.  Thinking about the people upstream ought to cause further thinking about the people downstream.  Such pondering on the facts of gravity and the fluidity of water shows us that the golden rule speaks to a condition of absolute interdependency and obligation.  People who live on rivers might rephrase the rule in this way:  Do unto those downstream as you would have those upstream do unto you.</a:t>
            </a:r>
          </a:p>
          <a:p>
            <a:pPr>
              <a:buNone/>
            </a:pPr>
            <a:r>
              <a:rPr lang="en-US" sz="3200" b="1" dirty="0">
                <a:solidFill>
                  <a:schemeClr val="accent1">
                    <a:lumMod val="75000"/>
                  </a:schemeClr>
                </a:solidFill>
              </a:rPr>
              <a:t>			</a:t>
            </a:r>
          </a:p>
          <a:p>
            <a:pPr>
              <a:buNone/>
            </a:pPr>
            <a:r>
              <a:rPr lang="en-US" sz="3200" b="1" dirty="0">
                <a:solidFill>
                  <a:schemeClr val="accent1">
                    <a:lumMod val="75000"/>
                  </a:schemeClr>
                </a:solidFill>
              </a:rPr>
              <a:t>	</a:t>
            </a:r>
          </a:p>
          <a:p>
            <a:pPr>
              <a:buNone/>
            </a:pPr>
            <a:r>
              <a:rPr lang="en-US" sz="3200" b="1" dirty="0">
                <a:solidFill>
                  <a:schemeClr val="accent1">
                    <a:lumMod val="75000"/>
                  </a:schemeClr>
                </a:solidFill>
              </a:rPr>
              <a:t>-From </a:t>
            </a:r>
            <a:r>
              <a:rPr lang="en-US" sz="3200" b="1" i="1" dirty="0">
                <a:solidFill>
                  <a:schemeClr val="accent1">
                    <a:lumMod val="75000"/>
                  </a:schemeClr>
                </a:solidFill>
              </a:rPr>
              <a:t>Watershed and Commonwealth </a:t>
            </a:r>
            <a:r>
              <a:rPr lang="en-US" sz="3200" b="1" dirty="0">
                <a:solidFill>
                  <a:schemeClr val="accent1">
                    <a:lumMod val="75000"/>
                  </a:schemeClr>
                </a:solidFill>
              </a:rPr>
              <a:t>		</a:t>
            </a:r>
          </a:p>
          <a:p>
            <a:pPr>
              <a:buNone/>
            </a:pPr>
            <a:r>
              <a:rPr lang="en-US" sz="3200" b="1" dirty="0">
                <a:solidFill>
                  <a:schemeClr val="accent1">
                    <a:lumMod val="75000"/>
                  </a:schemeClr>
                </a:solidFill>
              </a:rPr>
              <a:t>  	   by Wendell Berry</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2505</TotalTime>
  <Words>1401</Words>
  <Application>Microsoft Macintosh PowerPoint</Application>
  <PresentationFormat>On-screen Show (4:3)</PresentationFormat>
  <Paragraphs>168</Paragraphs>
  <Slides>53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ＭＳ Ｐゴシック</vt:lpstr>
      <vt:lpstr>Arial</vt:lpstr>
      <vt:lpstr>Century Gothic</vt:lpstr>
      <vt:lpstr>Wingdings</vt:lpstr>
      <vt:lpstr>Wingdings 2</vt:lpstr>
      <vt:lpstr>Austin</vt:lpstr>
      <vt:lpstr>Loving Our Downstream Neighbor:                             Plaster Creek Stewards                                                           Watershed Restoration                                                Initiative</vt:lpstr>
      <vt:lpstr>  Outline  Context  Watershed Basics  Plaster Creek Watershed  Plaster Creek Stewards  Restoration Beginnings</vt:lpstr>
      <vt:lpstr>Context</vt:lpstr>
      <vt:lpstr>PowerPoint Presentation</vt:lpstr>
      <vt:lpstr>PowerPoint Presentation</vt:lpstr>
      <vt:lpstr>Plaster Creek Watershed and Place-based  Reconciliation Ecology</vt:lpstr>
      <vt:lpstr>PowerPoint Presentation</vt:lpstr>
      <vt:lpstr>PowerPoint Presentation</vt:lpstr>
      <vt:lpstr>PowerPoint Presentation</vt:lpstr>
      <vt:lpstr>History of Plaster Creek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Plaster Creek Stewards</vt:lpstr>
      <vt:lpstr>Plaster Creek Stewards</vt:lpstr>
      <vt:lpstr>PowerPoint Presentation</vt:lpstr>
      <vt:lpstr>PowerPoint Presentation</vt:lpstr>
      <vt:lpstr>Social Research</vt:lpstr>
      <vt:lpstr> </vt:lpstr>
      <vt:lpstr>PowerPoint Presentation</vt:lpstr>
      <vt:lpstr>PowerPoint Presentation</vt:lpstr>
      <vt:lpstr>PowerPoint Presentation</vt:lpstr>
      <vt:lpstr>Why native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good way to get noticed….</vt:lpstr>
      <vt:lpstr>PowerPoint Presentation</vt:lpstr>
      <vt:lpstr>What we can all do</vt:lpstr>
      <vt:lpstr>PowerPoint Presentation</vt:lpstr>
      <vt:lpstr>PowerPoint Presentation</vt:lpstr>
    </vt:vector>
  </TitlesOfParts>
  <Company>Ellen Arrowsmith</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Approaches to Watershed Stewardship</dc:title>
  <dc:creator>Ellen Arrowsmith</dc:creator>
  <cp:lastModifiedBy>Microsoft Office User</cp:lastModifiedBy>
  <cp:revision>164</cp:revision>
  <cp:lastPrinted>2012-05-01T15:22:35Z</cp:lastPrinted>
  <dcterms:created xsi:type="dcterms:W3CDTF">2010-05-23T01:45:49Z</dcterms:created>
  <dcterms:modified xsi:type="dcterms:W3CDTF">2018-08-17T16:56:45Z</dcterms:modified>
</cp:coreProperties>
</file>