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4"/>
  </p:notesMasterIdLst>
  <p:sldIdLst>
    <p:sldId id="262" r:id="rId2"/>
    <p:sldId id="267" r:id="rId3"/>
    <p:sldId id="260" r:id="rId4"/>
    <p:sldId id="265" r:id="rId5"/>
    <p:sldId id="266" r:id="rId6"/>
    <p:sldId id="261" r:id="rId7"/>
    <p:sldId id="269" r:id="rId8"/>
    <p:sldId id="279" r:id="rId9"/>
    <p:sldId id="273" r:id="rId10"/>
    <p:sldId id="274" r:id="rId11"/>
    <p:sldId id="280" r:id="rId12"/>
    <p:sldId id="281" r:id="rId13"/>
    <p:sldId id="282" r:id="rId14"/>
    <p:sldId id="277" r:id="rId15"/>
    <p:sldId id="278" r:id="rId16"/>
    <p:sldId id="275" r:id="rId17"/>
    <p:sldId id="263" r:id="rId18"/>
    <p:sldId id="264" r:id="rId19"/>
    <p:sldId id="257" r:id="rId20"/>
    <p:sldId id="271" r:id="rId21"/>
    <p:sldId id="272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A1360-2AE3-1A42-9561-6D50382AB923}" type="datetimeFigureOut">
              <a:rPr lang="en-US" smtClean="0"/>
              <a:t>8/17/18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ABF8D-6B52-0A40-9A6B-07A037823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49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E1059-3D5B-4C44-8441-2CC26DCA56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6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August 17, 2018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August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August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August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August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August 17,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August 17,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August 17,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August 17,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August 17,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August 17,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August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669674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en-US" dirty="0"/>
              <a:t>Alger Heights Neighborhood </a:t>
            </a:r>
            <a:r>
              <a:rPr lang="en-US" dirty="0" err="1"/>
              <a:t>Raingarden</a:t>
            </a:r>
            <a:r>
              <a:rPr lang="en-US" dirty="0"/>
              <a:t>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524002"/>
            <a:ext cx="3309803" cy="1719411"/>
          </a:xfrm>
        </p:spPr>
        <p:txBody>
          <a:bodyPr>
            <a:normAutofit/>
          </a:bodyPr>
          <a:lstStyle/>
          <a:p>
            <a:r>
              <a:rPr lang="en-US" dirty="0"/>
              <a:t>Plaster Creek Stewards Summer Workshop</a:t>
            </a:r>
          </a:p>
          <a:p>
            <a:endParaRPr lang="en-US" dirty="0"/>
          </a:p>
          <a:p>
            <a:r>
              <a:rPr lang="en-US" sz="1400" dirty="0"/>
              <a:t>Andrea </a:t>
            </a:r>
            <a:r>
              <a:rPr lang="en-US" sz="1400" dirty="0" err="1"/>
              <a:t>Lubberts</a:t>
            </a:r>
            <a:r>
              <a:rPr lang="en-US" sz="1400" dirty="0"/>
              <a:t>      Mike </a:t>
            </a:r>
            <a:r>
              <a:rPr lang="en-US" sz="1400" dirty="0" err="1"/>
              <a:t>Ryskamp</a:t>
            </a:r>
            <a:endParaRPr lang="en-US" sz="1400" dirty="0"/>
          </a:p>
          <a:p>
            <a:r>
              <a:rPr lang="en-US" sz="1400" dirty="0"/>
              <a:t>Gail Heffner               David Warners</a:t>
            </a:r>
          </a:p>
        </p:txBody>
      </p:sp>
      <p:pic>
        <p:nvPicPr>
          <p:cNvPr id="4" name="Picture 2" descr="C:\Users\Warners\Desktop\Dave'sStuff\YardPicts\2009_0824Agost0900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737" y="896045"/>
            <a:ext cx="4010526" cy="534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39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274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-762000" y="304800"/>
            <a:ext cx="10945858" cy="6019800"/>
          </a:xfrm>
        </p:spPr>
      </p:pic>
    </p:spTree>
    <p:extLst>
      <p:ext uri="{BB962C8B-B14F-4D97-AF65-F5344CB8AC3E}">
        <p14:creationId xmlns:p14="http://schemas.microsoft.com/office/powerpoint/2010/main" val="431644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41365" y="2499895"/>
            <a:ext cx="3313355" cy="3047057"/>
          </a:xfrm>
        </p:spPr>
        <p:txBody>
          <a:bodyPr>
            <a:normAutofit/>
          </a:bodyPr>
          <a:lstStyle/>
          <a:p>
            <a:r>
              <a:rPr lang="en-US" dirty="0"/>
              <a:t>Rain Gardens collecting downspout </a:t>
            </a:r>
            <a:r>
              <a:rPr lang="en-US" dirty="0" err="1"/>
              <a:t>stormwater</a:t>
            </a:r>
            <a:r>
              <a:rPr lang="en-US" dirty="0"/>
              <a:t> - </a:t>
            </a:r>
            <a:r>
              <a:rPr lang="en-US" dirty="0" err="1"/>
              <a:t>GRPLibrary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2008_0422GRPLibrary005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54864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2008_0501GRPLPlantingDay00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6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008_0501GRPLPlantingDay000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2008_0501GRPLPlantingDay00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3" y="84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2008_0925Sept2008006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6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7" name="Picture 5" descr="2008_0422GRPLibrary0048"/>
          <p:cNvPicPr>
            <a:picLocks noChangeAspect="1" noChangeArrowheads="1"/>
          </p:cNvPicPr>
          <p:nvPr/>
        </p:nvPicPr>
        <p:blipFill>
          <a:blip r:embed="rId2" cstate="email">
            <a:lum bright="-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25400"/>
            <a:ext cx="5314950" cy="637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 descr="2008_0925Sept2008006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66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91563" cy="649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52317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0" dirty="0" err="1">
                <a:solidFill>
                  <a:srgbClr val="FFFF00"/>
                </a:solidFill>
                <a:latin typeface="+mn-lt"/>
              </a:rPr>
              <a:t>Raingardens</a:t>
            </a:r>
            <a:r>
              <a:rPr lang="en-US" b="0" dirty="0">
                <a:solidFill>
                  <a:srgbClr val="FFFF00"/>
                </a:solidFill>
                <a:latin typeface="+mn-lt"/>
              </a:rPr>
              <a:t> that process temporarily wet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050" name="Picture 2" descr="C:\Users\mpr2\Desktop\photo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3963988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9624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2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0" y="0"/>
            <a:ext cx="5122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295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89" y="6858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Rain Gardens on steroids - </a:t>
            </a:r>
            <a:r>
              <a:rPr lang="en-US" dirty="0" err="1"/>
              <a:t>Bioswales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43" y="1828800"/>
            <a:ext cx="8259437" cy="45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89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y Pictures\AuSable2010\Grayling\2010_0723July2010004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486" y="1371601"/>
            <a:ext cx="7721600" cy="50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90684" y="628650"/>
            <a:ext cx="7024744" cy="8327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Curb cut rain gardens</a:t>
            </a:r>
          </a:p>
        </p:txBody>
      </p:sp>
    </p:spTree>
    <p:extLst>
      <p:ext uri="{BB962C8B-B14F-4D97-AF65-F5344CB8AC3E}">
        <p14:creationId xmlns:p14="http://schemas.microsoft.com/office/powerpoint/2010/main" val="3546993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My Pictures\AuSable2010\Grayling\2010_0723July201000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7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584" y="1328682"/>
            <a:ext cx="8608186" cy="4844400"/>
          </a:xfrm>
        </p:spPr>
      </p:pic>
    </p:spTree>
    <p:extLst>
      <p:ext uri="{BB962C8B-B14F-4D97-AF65-F5344CB8AC3E}">
        <p14:creationId xmlns:p14="http://schemas.microsoft.com/office/powerpoint/2010/main" val="270507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566" y="860976"/>
            <a:ext cx="19621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065" y="710164"/>
            <a:ext cx="7024744" cy="1143000"/>
          </a:xfrm>
        </p:spPr>
        <p:txBody>
          <a:bodyPr/>
          <a:lstStyle/>
          <a:p>
            <a:r>
              <a:rPr lang="en-US" dirty="0"/>
              <a:t>Project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377" y="2230898"/>
            <a:ext cx="6777317" cy="383836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Focused effort within the Alger Heights neighborhood to promote residential rain gardens. Funded by Michigan Department of Environmental Quality Section 319 (Clean Water Act) Funding.</a:t>
            </a:r>
          </a:p>
          <a:p>
            <a:endParaRPr lang="en-US" dirty="0"/>
          </a:p>
          <a:p>
            <a:r>
              <a:rPr lang="en-US" dirty="0"/>
              <a:t>Models:  Blue Water Baltimore (Maryland), Deer Creek </a:t>
            </a:r>
            <a:r>
              <a:rPr lang="en-US" dirty="0" err="1"/>
              <a:t>Rainscaping</a:t>
            </a:r>
            <a:r>
              <a:rPr lang="en-US" dirty="0"/>
              <a:t> (Missouri), River Smart Homes (Washington DC), Grayling Rain Gardens (Crawford Co., </a:t>
            </a:r>
            <a:r>
              <a:rPr lang="en-US" dirty="0" err="1"/>
              <a:t>Mich</a:t>
            </a:r>
            <a:r>
              <a:rPr lang="en-US" dirty="0"/>
              <a:t>), Allen’s Creek Rain Gardens (Washtenaw Co., </a:t>
            </a:r>
            <a:r>
              <a:rPr lang="en-US" dirty="0" err="1"/>
              <a:t>Mich</a:t>
            </a:r>
            <a:r>
              <a:rPr lang="en-US" dirty="0"/>
              <a:t>)</a:t>
            </a:r>
          </a:p>
          <a:p>
            <a:pPr marL="68580" indent="0">
              <a:buNone/>
            </a:pPr>
            <a:r>
              <a:rPr lang="en-US" dirty="0"/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5108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4" y="706821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of curb-cut </a:t>
            </a:r>
            <a:r>
              <a:rPr lang="en-US" dirty="0" err="1"/>
              <a:t>raingardens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647" y="2002810"/>
            <a:ext cx="5426825" cy="4307085"/>
          </a:xfrm>
        </p:spPr>
        <p:txBody>
          <a:bodyPr>
            <a:normAutofit/>
          </a:bodyPr>
          <a:lstStyle/>
          <a:p>
            <a:r>
              <a:rPr lang="en-US" dirty="0"/>
              <a:t>Intercept </a:t>
            </a:r>
            <a:r>
              <a:rPr lang="en-US" dirty="0" err="1"/>
              <a:t>stormwater</a:t>
            </a:r>
            <a:r>
              <a:rPr lang="en-US" dirty="0"/>
              <a:t> before it goes into storm drain</a:t>
            </a:r>
          </a:p>
          <a:p>
            <a:r>
              <a:rPr lang="en-US" dirty="0"/>
              <a:t>Combine with traffic controlling bump-outs</a:t>
            </a:r>
          </a:p>
          <a:p>
            <a:r>
              <a:rPr lang="en-US" dirty="0"/>
              <a:t>Percolation, evapotranspiration, groundwater storage</a:t>
            </a:r>
          </a:p>
          <a:p>
            <a:r>
              <a:rPr lang="en-US" dirty="0"/>
              <a:t>Reduced lawn maintenance</a:t>
            </a:r>
          </a:p>
          <a:p>
            <a:r>
              <a:rPr lang="en-US" dirty="0"/>
              <a:t>Local biodiversity benefits (islands of biodiversity)</a:t>
            </a:r>
          </a:p>
          <a:p>
            <a:r>
              <a:rPr lang="en-US" dirty="0"/>
              <a:t>Neighborhood beauty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831" y="840506"/>
            <a:ext cx="3492169" cy="520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8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hoklife.com/wp-content/uploads/2010/11/Final_101510-100-448x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846" y="1394962"/>
            <a:ext cx="7005388" cy="525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5421" y="641684"/>
            <a:ext cx="7188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Residential </a:t>
            </a:r>
            <a:r>
              <a:rPr lang="en-US" dirty="0" err="1"/>
              <a:t>Raingardens</a:t>
            </a:r>
            <a:r>
              <a:rPr lang="en-US" dirty="0"/>
              <a:t> may lead to even more creative ways </a:t>
            </a:r>
          </a:p>
          <a:p>
            <a:r>
              <a:rPr lang="en-US" dirty="0"/>
              <a:t>to manage </a:t>
            </a:r>
            <a:r>
              <a:rPr lang="en-US" dirty="0" err="1"/>
              <a:t>stormwater</a:t>
            </a:r>
            <a:r>
              <a:rPr lang="en-US" dirty="0"/>
              <a:t> runoff . . . </a:t>
            </a:r>
          </a:p>
        </p:txBody>
      </p:sp>
    </p:spTree>
    <p:extLst>
      <p:ext uri="{BB962C8B-B14F-4D97-AF65-F5344CB8AC3E}">
        <p14:creationId xmlns:p14="http://schemas.microsoft.com/office/powerpoint/2010/main" val="1841237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289" y="716973"/>
            <a:ext cx="7545722" cy="1143000"/>
          </a:xfrm>
        </p:spPr>
        <p:txBody>
          <a:bodyPr>
            <a:noAutofit/>
          </a:bodyPr>
          <a:lstStyle/>
          <a:p>
            <a:r>
              <a:rPr lang="en-US" sz="3200" dirty="0"/>
              <a:t>Visioning a </a:t>
            </a:r>
            <a:r>
              <a:rPr lang="en-US" sz="3200" dirty="0" err="1"/>
              <a:t>rainscaping</a:t>
            </a:r>
            <a:r>
              <a:rPr lang="en-US" sz="3200" dirty="0"/>
              <a:t> partnership between PCS and City of GR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040623"/>
            <a:ext cx="6777317" cy="3508977"/>
          </a:xfrm>
        </p:spPr>
        <p:txBody>
          <a:bodyPr/>
          <a:lstStyle/>
          <a:p>
            <a:r>
              <a:rPr lang="en-US" dirty="0"/>
              <a:t>Permission/support for PCS to propose (and hopefully implement) project as one component of DEQ 319 grant</a:t>
            </a:r>
          </a:p>
          <a:p>
            <a:r>
              <a:rPr lang="en-US" dirty="0"/>
              <a:t>Technical assistance as match (engineering expertise, etc.)</a:t>
            </a:r>
          </a:p>
          <a:p>
            <a:r>
              <a:rPr lang="en-US" dirty="0"/>
              <a:t>Letter of commitment to accompany grant proposal (proposal due Oct. 18)</a:t>
            </a:r>
          </a:p>
        </p:txBody>
      </p:sp>
    </p:spTree>
    <p:extLst>
      <p:ext uri="{BB962C8B-B14F-4D97-AF65-F5344CB8AC3E}">
        <p14:creationId xmlns:p14="http://schemas.microsoft.com/office/powerpoint/2010/main" val="103793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0">
              <a:schemeClr val="bg2">
                <a:shade val="94000"/>
                <a:satMod val="114000"/>
                <a:lumMod val="96000"/>
              </a:schemeClr>
            </a:gs>
            <a:gs pos="62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23" y="0"/>
            <a:ext cx="7024744" cy="1143000"/>
          </a:xfrm>
        </p:spPr>
        <p:txBody>
          <a:bodyPr/>
          <a:lstStyle/>
          <a:p>
            <a:r>
              <a:rPr lang="en-US" dirty="0"/>
              <a:t>Focus Area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084" y="1886597"/>
            <a:ext cx="8088087" cy="4187632"/>
          </a:xfrm>
        </p:spPr>
      </p:pic>
      <p:sp>
        <p:nvSpPr>
          <p:cNvPr id="10" name="Freeform 9"/>
          <p:cNvSpPr/>
          <p:nvPr/>
        </p:nvSpPr>
        <p:spPr>
          <a:xfrm>
            <a:off x="1230086" y="2100943"/>
            <a:ext cx="6128657" cy="3211286"/>
          </a:xfrm>
          <a:custGeom>
            <a:avLst/>
            <a:gdLst>
              <a:gd name="connsiteX0" fmla="*/ 0 w 6128657"/>
              <a:gd name="connsiteY0" fmla="*/ 3124200 h 3211286"/>
              <a:gd name="connsiteX1" fmla="*/ 32657 w 6128657"/>
              <a:gd name="connsiteY1" fmla="*/ 0 h 3211286"/>
              <a:gd name="connsiteX2" fmla="*/ 5867400 w 6128657"/>
              <a:gd name="connsiteY2" fmla="*/ 87086 h 3211286"/>
              <a:gd name="connsiteX3" fmla="*/ 6128657 w 6128657"/>
              <a:gd name="connsiteY3" fmla="*/ 3211286 h 3211286"/>
              <a:gd name="connsiteX4" fmla="*/ 0 w 6128657"/>
              <a:gd name="connsiteY4" fmla="*/ 3124200 h 321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8657" h="3211286">
                <a:moveTo>
                  <a:pt x="0" y="3124200"/>
                </a:moveTo>
                <a:lnTo>
                  <a:pt x="32657" y="0"/>
                </a:lnTo>
                <a:lnTo>
                  <a:pt x="5867400" y="87086"/>
                </a:lnTo>
                <a:lnTo>
                  <a:pt x="6128657" y="3211286"/>
                </a:lnTo>
                <a:lnTo>
                  <a:pt x="0" y="31242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770913" y="3929449"/>
            <a:ext cx="494860" cy="584363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72741" y="4428605"/>
            <a:ext cx="631372" cy="970709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5282291" y="4392111"/>
            <a:ext cx="255817" cy="24340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266493" y="3189514"/>
            <a:ext cx="240193" cy="21975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1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402631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Goals for Alger Heights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0" y="1652321"/>
            <a:ext cx="6777317" cy="46211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Enhance awareness about </a:t>
            </a:r>
            <a:r>
              <a:rPr lang="en-US" dirty="0" err="1"/>
              <a:t>stormwater</a:t>
            </a:r>
            <a:r>
              <a:rPr lang="en-US" dirty="0"/>
              <a:t> runoff problems in Plaster Creek Watershed within Alger Heights focus area.</a:t>
            </a:r>
          </a:p>
          <a:p>
            <a:r>
              <a:rPr lang="en-US" dirty="0"/>
              <a:t>Provide residents with practical options for decreasing </a:t>
            </a:r>
            <a:r>
              <a:rPr lang="en-US" dirty="0" err="1"/>
              <a:t>stormwater</a:t>
            </a:r>
            <a:r>
              <a:rPr lang="en-US" dirty="0"/>
              <a:t> runoff from their lots (and inspire implementation).</a:t>
            </a:r>
          </a:p>
          <a:p>
            <a:r>
              <a:rPr lang="en-US" dirty="0"/>
              <a:t>Help install 20 rain gardens in the Alger Heights neighborhood (as many curb-cut rain gardens as possible).</a:t>
            </a:r>
          </a:p>
          <a:p>
            <a:r>
              <a:rPr lang="en-US" dirty="0"/>
              <a:t>Track reduction of </a:t>
            </a:r>
            <a:r>
              <a:rPr lang="en-US" dirty="0" err="1"/>
              <a:t>stormwater</a:t>
            </a:r>
            <a:r>
              <a:rPr lang="en-US" dirty="0"/>
              <a:t> runoff from this neighborhood.</a:t>
            </a:r>
          </a:p>
          <a:p>
            <a:r>
              <a:rPr lang="en-US" dirty="0"/>
              <a:t>Act as a pilot project for potential larger </a:t>
            </a:r>
            <a:r>
              <a:rPr lang="en-US" dirty="0" err="1"/>
              <a:t>Rainscaping</a:t>
            </a:r>
            <a:r>
              <a:rPr lang="en-US" dirty="0"/>
              <a:t> effort with WMEAC and Rogue River Watershed Group</a:t>
            </a:r>
          </a:p>
        </p:txBody>
      </p:sp>
    </p:spTree>
    <p:extLst>
      <p:ext uri="{BB962C8B-B14F-4D97-AF65-F5344CB8AC3E}">
        <p14:creationId xmlns:p14="http://schemas.microsoft.com/office/powerpoint/2010/main" val="311587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456164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0" y="1599164"/>
            <a:ext cx="6777317" cy="43502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Alger Heights CRC – center for community education and demonstration site</a:t>
            </a:r>
          </a:p>
          <a:p>
            <a:r>
              <a:rPr lang="en-US" dirty="0"/>
              <a:t>Planning (designs, borings) done collaboratively with State DEQ, City of GR and Plaster Creek Stewards (permitting)</a:t>
            </a:r>
          </a:p>
          <a:p>
            <a:r>
              <a:rPr lang="en-US" dirty="0"/>
              <a:t>Plant material – all native species propagated by Plaster Creek Stewards (encourage low growing, showy species)</a:t>
            </a:r>
          </a:p>
          <a:p>
            <a:r>
              <a:rPr lang="en-US" dirty="0"/>
              <a:t>Homeowner Agreement – help with installation (</a:t>
            </a:r>
            <a:r>
              <a:rPr lang="en-US" dirty="0" err="1"/>
              <a:t>yr</a:t>
            </a:r>
            <a:r>
              <a:rPr lang="en-US" dirty="0"/>
              <a:t> 1); and maintenance (</a:t>
            </a:r>
            <a:r>
              <a:rPr lang="en-US" dirty="0" err="1"/>
              <a:t>yrs</a:t>
            </a:r>
            <a:r>
              <a:rPr lang="en-US" dirty="0"/>
              <a:t> 2, 3); years 4+ homeowner’s responsibility (PCS provides resources for assistance)</a:t>
            </a:r>
          </a:p>
          <a:p>
            <a:r>
              <a:rPr lang="en-US" dirty="0"/>
              <a:t>Review Grand Rapids ‘weed ordinance’ for Right-of-Way plantings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93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065" y="534590"/>
            <a:ext cx="7024744" cy="1143000"/>
          </a:xfrm>
        </p:spPr>
        <p:txBody>
          <a:bodyPr>
            <a:normAutofit/>
          </a:bodyPr>
          <a:lstStyle/>
          <a:p>
            <a:r>
              <a:rPr lang="en-US" sz="3200" dirty="0"/>
              <a:t>Native Plant Propagation at Calvin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228" y="1696992"/>
            <a:ext cx="6215933" cy="46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photos for rg workshop\IMG_01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719" y="1652392"/>
            <a:ext cx="6254441" cy="469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photos for rg workshop\IMG_014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"/>
          <a:stretch/>
        </p:blipFill>
        <p:spPr bwMode="auto">
          <a:xfrm>
            <a:off x="1483028" y="1652391"/>
            <a:ext cx="6574320" cy="492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13" y="1696992"/>
            <a:ext cx="6615625" cy="496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975" y="1235853"/>
            <a:ext cx="4114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28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934" y="113266"/>
            <a:ext cx="7024744" cy="1143000"/>
          </a:xfrm>
        </p:spPr>
        <p:txBody>
          <a:bodyPr>
            <a:normAutofit/>
          </a:bodyPr>
          <a:lstStyle/>
          <a:p>
            <a:r>
              <a:rPr lang="en-US" sz="2800" dirty="0"/>
              <a:t>‘Taxonomy’ of Rain </a:t>
            </a:r>
            <a:br>
              <a:rPr lang="en-US" sz="2800" dirty="0"/>
            </a:br>
            <a:r>
              <a:rPr lang="en-US" sz="2800" dirty="0"/>
              <a:t>Gardens – runoff from hard surfaces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2394" y="1382487"/>
            <a:ext cx="6512984" cy="45722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2393" y="1371335"/>
            <a:ext cx="6512984" cy="4583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392" y="1360980"/>
            <a:ext cx="6890657" cy="45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5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639" y="2633580"/>
            <a:ext cx="7521361" cy="3894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58" y="639909"/>
            <a:ext cx="4572000" cy="497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0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838200"/>
            <a:ext cx="6705600" cy="502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271" y="-2177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670</TotalTime>
  <Words>410</Words>
  <Application>Microsoft Macintosh PowerPoint</Application>
  <PresentationFormat>On-screen Show (4:3)</PresentationFormat>
  <Paragraphs>44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Century Gothic</vt:lpstr>
      <vt:lpstr>Wingdings 2</vt:lpstr>
      <vt:lpstr>Austin</vt:lpstr>
      <vt:lpstr>Alger Heights Neighborhood Raingarden Project</vt:lpstr>
      <vt:lpstr>Project Description</vt:lpstr>
      <vt:lpstr>Focus Area</vt:lpstr>
      <vt:lpstr>Goals for Alger Heights Project</vt:lpstr>
      <vt:lpstr>Approach</vt:lpstr>
      <vt:lpstr>Native Plant Propagation at Calvin College</vt:lpstr>
      <vt:lpstr>‘Taxonomy’ of Rain  Gardens – runoff from hard surfaces</vt:lpstr>
      <vt:lpstr>PowerPoint Presentation</vt:lpstr>
      <vt:lpstr>PowerPoint Presentation</vt:lpstr>
      <vt:lpstr>PowerPoint Presentation</vt:lpstr>
      <vt:lpstr>Rain Gardens collecting downspout stormwater - GRPLibrary</vt:lpstr>
      <vt:lpstr>PowerPoint Presentation</vt:lpstr>
      <vt:lpstr>PowerPoint Presentation</vt:lpstr>
      <vt:lpstr>Raingardens that process temporarily wet areas</vt:lpstr>
      <vt:lpstr>PowerPoint Presentation</vt:lpstr>
      <vt:lpstr>Rain Gardens on steroids - Bioswales</vt:lpstr>
      <vt:lpstr>PowerPoint Presentation</vt:lpstr>
      <vt:lpstr>PowerPoint Presentation</vt:lpstr>
      <vt:lpstr>PowerPoint Presentation</vt:lpstr>
      <vt:lpstr>Benefits of curb-cut raingardens</vt:lpstr>
      <vt:lpstr>Lea</vt:lpstr>
      <vt:lpstr>Visioning a rainscaping partnership between PCS and City of GR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Warners</dc:creator>
  <cp:lastModifiedBy>Microsoft Office User</cp:lastModifiedBy>
  <cp:revision>24</cp:revision>
  <dcterms:created xsi:type="dcterms:W3CDTF">2013-09-24T13:22:21Z</dcterms:created>
  <dcterms:modified xsi:type="dcterms:W3CDTF">2018-08-17T16:53:10Z</dcterms:modified>
</cp:coreProperties>
</file>