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11.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7" r:id="rId1"/>
    <p:sldMasterId id="2147483701" r:id="rId2"/>
    <p:sldMasterId id="2147483713" r:id="rId3"/>
  </p:sldMasterIdLst>
  <p:notesMasterIdLst>
    <p:notesMasterId r:id="rId84"/>
  </p:notesMasterIdLst>
  <p:handoutMasterIdLst>
    <p:handoutMasterId r:id="rId85"/>
  </p:handoutMasterIdLst>
  <p:sldIdLst>
    <p:sldId id="400" r:id="rId4"/>
    <p:sldId id="525" r:id="rId5"/>
    <p:sldId id="519" r:id="rId6"/>
    <p:sldId id="520" r:id="rId7"/>
    <p:sldId id="521" r:id="rId8"/>
    <p:sldId id="451" r:id="rId9"/>
    <p:sldId id="452" r:id="rId10"/>
    <p:sldId id="465" r:id="rId11"/>
    <p:sldId id="527" r:id="rId12"/>
    <p:sldId id="425" r:id="rId13"/>
    <p:sldId id="429" r:id="rId14"/>
    <p:sldId id="430" r:id="rId15"/>
    <p:sldId id="513" r:id="rId16"/>
    <p:sldId id="514" r:id="rId17"/>
    <p:sldId id="515" r:id="rId18"/>
    <p:sldId id="426" r:id="rId19"/>
    <p:sldId id="508" r:id="rId20"/>
    <p:sldId id="509" r:id="rId21"/>
    <p:sldId id="510" r:id="rId22"/>
    <p:sldId id="518" r:id="rId23"/>
    <p:sldId id="475" r:id="rId24"/>
    <p:sldId id="463" r:id="rId25"/>
    <p:sldId id="467" r:id="rId26"/>
    <p:sldId id="469" r:id="rId27"/>
    <p:sldId id="470" r:id="rId28"/>
    <p:sldId id="461" r:id="rId29"/>
    <p:sldId id="471" r:id="rId30"/>
    <p:sldId id="517" r:id="rId31"/>
    <p:sldId id="462" r:id="rId32"/>
    <p:sldId id="511" r:id="rId33"/>
    <p:sldId id="472" r:id="rId34"/>
    <p:sldId id="532" r:id="rId35"/>
    <p:sldId id="454" r:id="rId36"/>
    <p:sldId id="399" r:id="rId37"/>
    <p:sldId id="533" r:id="rId38"/>
    <p:sldId id="498" r:id="rId39"/>
    <p:sldId id="497" r:id="rId40"/>
    <p:sldId id="484" r:id="rId41"/>
    <p:sldId id="505" r:id="rId42"/>
    <p:sldId id="378" r:id="rId43"/>
    <p:sldId id="502" r:id="rId44"/>
    <p:sldId id="529" r:id="rId45"/>
    <p:sldId id="503" r:id="rId46"/>
    <p:sldId id="322" r:id="rId47"/>
    <p:sldId id="507" r:id="rId48"/>
    <p:sldId id="486" r:id="rId49"/>
    <p:sldId id="490" r:id="rId50"/>
    <p:sldId id="528" r:id="rId51"/>
    <p:sldId id="530" r:id="rId52"/>
    <p:sldId id="477" r:id="rId53"/>
    <p:sldId id="496" r:id="rId54"/>
    <p:sldId id="483" r:id="rId55"/>
    <p:sldId id="387" r:id="rId56"/>
    <p:sldId id="526" r:id="rId57"/>
    <p:sldId id="535" r:id="rId58"/>
    <p:sldId id="534" r:id="rId59"/>
    <p:sldId id="427" r:id="rId60"/>
    <p:sldId id="523" r:id="rId61"/>
    <p:sldId id="459" r:id="rId62"/>
    <p:sldId id="404" r:id="rId63"/>
    <p:sldId id="410" r:id="rId64"/>
    <p:sldId id="405" r:id="rId65"/>
    <p:sldId id="407" r:id="rId66"/>
    <p:sldId id="411" r:id="rId67"/>
    <p:sldId id="412" r:id="rId68"/>
    <p:sldId id="413" r:id="rId69"/>
    <p:sldId id="415" r:id="rId70"/>
    <p:sldId id="416" r:id="rId71"/>
    <p:sldId id="420" r:id="rId72"/>
    <p:sldId id="419" r:id="rId73"/>
    <p:sldId id="531" r:id="rId74"/>
    <p:sldId id="414" r:id="rId75"/>
    <p:sldId id="422" r:id="rId76"/>
    <p:sldId id="421" r:id="rId77"/>
    <p:sldId id="423" r:id="rId78"/>
    <p:sldId id="524" r:id="rId79"/>
    <p:sldId id="398" r:id="rId80"/>
    <p:sldId id="402" r:id="rId81"/>
    <p:sldId id="473" r:id="rId82"/>
    <p:sldId id="474" r:id="rId83"/>
  </p:sldIdLst>
  <p:sldSz cx="9144000" cy="6858000" type="screen4x3"/>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48" charset="-128"/>
        <a:cs typeface="+mn-cs"/>
      </a:defRPr>
    </a:lvl5pPr>
    <a:lvl6pPr marL="2286000" algn="l" defTabSz="914400" rtl="0" eaLnBrk="1" latinLnBrk="0" hangingPunct="1">
      <a:defRPr sz="2400" kern="1200">
        <a:solidFill>
          <a:schemeClr val="tx1"/>
        </a:solidFill>
        <a:latin typeface="Arial" charset="0"/>
        <a:ea typeface="ＭＳ Ｐゴシック" pitchFamily="48" charset="-128"/>
        <a:cs typeface="+mn-cs"/>
      </a:defRPr>
    </a:lvl6pPr>
    <a:lvl7pPr marL="2743200" algn="l" defTabSz="914400" rtl="0" eaLnBrk="1" latinLnBrk="0" hangingPunct="1">
      <a:defRPr sz="2400" kern="1200">
        <a:solidFill>
          <a:schemeClr val="tx1"/>
        </a:solidFill>
        <a:latin typeface="Arial" charset="0"/>
        <a:ea typeface="ＭＳ Ｐゴシック" pitchFamily="48" charset="-128"/>
        <a:cs typeface="+mn-cs"/>
      </a:defRPr>
    </a:lvl7pPr>
    <a:lvl8pPr marL="3200400" algn="l" defTabSz="914400" rtl="0" eaLnBrk="1" latinLnBrk="0" hangingPunct="1">
      <a:defRPr sz="2400" kern="1200">
        <a:solidFill>
          <a:schemeClr val="tx1"/>
        </a:solidFill>
        <a:latin typeface="Arial" charset="0"/>
        <a:ea typeface="ＭＳ Ｐゴシック" pitchFamily="48" charset="-128"/>
        <a:cs typeface="+mn-cs"/>
      </a:defRPr>
    </a:lvl8pPr>
    <a:lvl9pPr marL="3657600" algn="l" defTabSz="914400" rtl="0" eaLnBrk="1" latinLnBrk="0" hangingPunct="1">
      <a:defRPr sz="2400" kern="1200">
        <a:solidFill>
          <a:schemeClr val="tx1"/>
        </a:solidFill>
        <a:latin typeface="Arial" charset="0"/>
        <a:ea typeface="ＭＳ Ｐゴシック" pitchFamily="48"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AF2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8" autoAdjust="0"/>
    <p:restoredTop sz="90945"/>
  </p:normalViewPr>
  <p:slideViewPr>
    <p:cSldViewPr>
      <p:cViewPr varScale="1">
        <p:scale>
          <a:sx n="119" d="100"/>
          <a:sy n="119" d="100"/>
        </p:scale>
        <p:origin x="1752"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9" d="100"/>
          <a:sy n="69" d="100"/>
        </p:scale>
        <p:origin x="-2754"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charts/_rels/chart1.xml.rels><?xml version="1.0" encoding="UTF-8" standalone="yes"?>
<Relationships xmlns="http://schemas.openxmlformats.org/package/2006/relationships"><Relationship Id="rId2" Type="http://schemas.openxmlformats.org/officeDocument/2006/relationships/oleObject" Target="file:////LIMERICK\USERS\LOCAL\BIOLOGY\Carbon%20Neutrality\final%20posters\sequestration.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Book2"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LIMERICK\USERS\LOCAL\BIOLOGY\Carbon%20Neutrality\final%20posters\sequestration.xlsx"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Book2"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1"/>
    <c:view3D>
      <c:rotX val="30"/>
      <c:rotY val="0"/>
      <c:rAngAx val="0"/>
    </c:view3D>
    <c:floor>
      <c:thickness val="0"/>
    </c:floor>
    <c:sideWall>
      <c:thickness val="0"/>
    </c:sideWall>
    <c:backWall>
      <c:thickness val="0"/>
    </c:backWall>
    <c:plotArea>
      <c:layout/>
      <c:pie3DChart>
        <c:varyColors val="1"/>
        <c:dLbls>
          <c:showLegendKey val="0"/>
          <c:showVal val="1"/>
          <c:showCatName val="1"/>
          <c:showSerName val="0"/>
          <c:showPercent val="0"/>
          <c:showBubbleSize val="0"/>
          <c:showLeaderLines val="0"/>
        </c:dLbls>
      </c:pie3DChart>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0"/>
    <c:view3D>
      <c:rotX val="30"/>
      <c:rotY val="0"/>
      <c:rAngAx val="0"/>
    </c:view3D>
    <c:floor>
      <c:thickness val="0"/>
    </c:floor>
    <c:sideWall>
      <c:thickness val="0"/>
    </c:sideWall>
    <c:backWall>
      <c:thickness val="0"/>
    </c:backWall>
    <c:plotArea>
      <c:layout/>
      <c:pie3DChart>
        <c:varyColors val="1"/>
        <c:dLbls>
          <c:showLegendKey val="0"/>
          <c:showVal val="1"/>
          <c:showCatName val="1"/>
          <c:showSerName val="0"/>
          <c:showPercent val="0"/>
          <c:showBubbleSize val="0"/>
          <c:showLeaderLines val="0"/>
        </c:dLbls>
      </c:pie3DChart>
      <c:spPr>
        <a:noFill/>
        <a:ln w="25400">
          <a:noFill/>
        </a:ln>
      </c:spPr>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1"/>
    <c:view3D>
      <c:rotX val="30"/>
      <c:rotY val="0"/>
      <c:rAngAx val="0"/>
    </c:view3D>
    <c:floor>
      <c:thickness val="0"/>
    </c:floor>
    <c:sideWall>
      <c:thickness val="0"/>
    </c:sideWall>
    <c:backWall>
      <c:thickness val="0"/>
    </c:backWall>
    <c:plotArea>
      <c:layout/>
      <c:pie3DChart>
        <c:varyColors val="1"/>
        <c:ser>
          <c:idx val="0"/>
          <c:order val="0"/>
          <c:dLbls>
            <c:dLbl>
              <c:idx val="1"/>
              <c:layout>
                <c:manualLayout>
                  <c:x val="-0.15191647096744501"/>
                  <c:y val="-0.30504385964912301"/>
                </c:manualLayout>
              </c:layout>
              <c:tx>
                <c:rich>
                  <a:bodyPr/>
                  <a:lstStyle/>
                  <a:p>
                    <a:pPr>
                      <a:defRPr sz="1600">
                        <a:solidFill>
                          <a:srgbClr val="002060"/>
                        </a:solidFill>
                      </a:defRPr>
                    </a:pPr>
                    <a:r>
                      <a:rPr lang="en-US" sz="1000" dirty="0">
                        <a:solidFill>
                          <a:srgbClr val="002060"/>
                        </a:solidFill>
                      </a:rPr>
                      <a:t>Prairie Grassland, 5.8</a:t>
                    </a:r>
                    <a:endParaRPr lang="en-US" sz="1000" b="1" dirty="0">
                      <a:solidFill>
                        <a:srgbClr val="002060"/>
                      </a:solidFill>
                    </a:endParaRPr>
                  </a:p>
                </c:rich>
              </c:tx>
              <c:spPr/>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374-6C47-9488-D038941E5988}"/>
                </c:ext>
              </c:extLst>
            </c:dLbl>
            <c:dLbl>
              <c:idx val="3"/>
              <c:layout>
                <c:manualLayout>
                  <c:x val="0.15524842289450699"/>
                  <c:y val="6.2919602154993901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374-6C47-9488-D038941E5988}"/>
                </c:ext>
              </c:extLst>
            </c:dLbl>
            <c:dLbl>
              <c:idx val="4"/>
              <c:spPr/>
              <c:txPr>
                <a:bodyPr/>
                <a:lstStyle/>
                <a:p>
                  <a:pPr>
                    <a:defRPr>
                      <a:solidFill>
                        <a:schemeClr val="accent4">
                          <a:lumMod val="10000"/>
                        </a:schemeClr>
                      </a:solidFill>
                    </a:defRPr>
                  </a:pPr>
                  <a:endParaRPr lang="en-US"/>
                </a:p>
              </c:txPr>
              <c:showLegendKey val="0"/>
              <c:showVal val="1"/>
              <c:showCatName val="1"/>
              <c:showSerName val="0"/>
              <c:showPercent val="0"/>
              <c:showBubbleSize val="0"/>
              <c:extLst>
                <c:ext xmlns:c16="http://schemas.microsoft.com/office/drawing/2014/chart" uri="{C3380CC4-5D6E-409C-BE32-E72D297353CC}">
                  <c16:uniqueId val="{00000002-F374-6C47-9488-D038941E5988}"/>
                </c:ext>
              </c:extLst>
            </c:dLbl>
            <c:spPr>
              <a:noFill/>
              <a:ln>
                <a:noFill/>
              </a:ln>
              <a:effectLst/>
            </c:spPr>
            <c:txPr>
              <a:bodyPr/>
              <a:lstStyle/>
              <a:p>
                <a:pPr>
                  <a:defRPr>
                    <a:solidFill>
                      <a:srgbClr val="002060"/>
                    </a:solidFill>
                  </a:defRPr>
                </a:pPr>
                <a:endParaRPr lang="en-US"/>
              </a:p>
            </c:txPr>
            <c:showLegendKey val="0"/>
            <c:showVal val="1"/>
            <c:showCatName val="1"/>
            <c:showSerName val="0"/>
            <c:showPercent val="0"/>
            <c:showBubbleSize val="0"/>
            <c:showLeaderLines val="0"/>
            <c:extLst>
              <c:ext xmlns:c15="http://schemas.microsoft.com/office/drawing/2012/chart" uri="{CE6537A1-D6FC-4f65-9D91-7224C49458BB}"/>
            </c:extLst>
          </c:dLbls>
          <c:cat>
            <c:strRef>
              <c:f>Sheet1!$A$1:$A$5</c:f>
              <c:strCache>
                <c:ptCount val="5"/>
                <c:pt idx="0">
                  <c:v>Maintained Lawn</c:v>
                </c:pt>
                <c:pt idx="1">
                  <c:v>Prairie Grassland</c:v>
                </c:pt>
                <c:pt idx="2">
                  <c:v>Shrub</c:v>
                </c:pt>
                <c:pt idx="3">
                  <c:v>Edge</c:v>
                </c:pt>
                <c:pt idx="4">
                  <c:v>Mature Forest</c:v>
                </c:pt>
              </c:strCache>
            </c:strRef>
          </c:cat>
          <c:val>
            <c:numRef>
              <c:f>Sheet1!$B$1:$B$5</c:f>
              <c:numCache>
                <c:formatCode>General</c:formatCode>
                <c:ptCount val="5"/>
                <c:pt idx="0">
                  <c:v>21.7</c:v>
                </c:pt>
                <c:pt idx="1">
                  <c:v>5.8</c:v>
                </c:pt>
                <c:pt idx="2">
                  <c:v>10.1</c:v>
                </c:pt>
                <c:pt idx="3">
                  <c:v>8.2000000000000011</c:v>
                </c:pt>
                <c:pt idx="4">
                  <c:v>9.4</c:v>
                </c:pt>
              </c:numCache>
            </c:numRef>
          </c:val>
          <c:extLst>
            <c:ext xmlns:c16="http://schemas.microsoft.com/office/drawing/2014/chart" uri="{C3380CC4-5D6E-409C-BE32-E72D297353CC}">
              <c16:uniqueId val="{00000003-F374-6C47-9488-D038941E5988}"/>
            </c:ext>
          </c:extLst>
        </c:ser>
        <c:dLbls>
          <c:showLegendKey val="0"/>
          <c:showVal val="1"/>
          <c:showCatName val="1"/>
          <c:showSerName val="0"/>
          <c:showPercent val="0"/>
          <c:showBubbleSize val="0"/>
          <c:showLeaderLines val="0"/>
        </c:dLbls>
      </c:pie3DChart>
    </c:plotArea>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autoTitleDeleted val="0"/>
    <c:view3D>
      <c:rotX val="30"/>
      <c:rotY val="0"/>
      <c:rAngAx val="0"/>
    </c:view3D>
    <c:floor>
      <c:thickness val="0"/>
    </c:floor>
    <c:sideWall>
      <c:thickness val="0"/>
    </c:sideWall>
    <c:backWall>
      <c:thickness val="0"/>
    </c:backWall>
    <c:plotArea>
      <c:layout/>
      <c:pie3DChart>
        <c:varyColors val="1"/>
        <c:ser>
          <c:idx val="0"/>
          <c:order val="0"/>
          <c:dLbls>
            <c:dLbl>
              <c:idx val="0"/>
              <c:layout>
                <c:manualLayout>
                  <c:x val="-0.281800478065243"/>
                  <c:y val="-0.14688437983713601"/>
                </c:manualLayout>
              </c:layout>
              <c:tx>
                <c:rich>
                  <a:bodyPr/>
                  <a:lstStyle/>
                  <a:p>
                    <a:r>
                      <a:rPr lang="en-US" dirty="0">
                        <a:solidFill>
                          <a:schemeClr val="accent4">
                            <a:lumMod val="10000"/>
                          </a:schemeClr>
                        </a:solidFill>
                      </a:rPr>
                      <a:t>Energy, </a:t>
                    </a:r>
                  </a:p>
                  <a:p>
                    <a:r>
                      <a:rPr lang="en-US" dirty="0">
                        <a:solidFill>
                          <a:schemeClr val="accent4">
                            <a:lumMod val="10000"/>
                          </a:schemeClr>
                        </a:solidFill>
                      </a:rPr>
                      <a:t> 42,352</a:t>
                    </a:r>
                  </a:p>
                </c:rich>
              </c:tx>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773-A443-B5AF-6522E548C8C7}"/>
                </c:ext>
              </c:extLst>
            </c:dLbl>
            <c:dLbl>
              <c:idx val="1"/>
              <c:layout>
                <c:manualLayout>
                  <c:x val="0.19772333145856799"/>
                  <c:y val="5.9391951006124398E-2"/>
                </c:manualLayout>
              </c:layout>
              <c:tx>
                <c:rich>
                  <a:bodyPr/>
                  <a:lstStyle/>
                  <a:p>
                    <a:r>
                      <a:rPr lang="en-US" dirty="0">
                        <a:solidFill>
                          <a:schemeClr val="accent4">
                            <a:lumMod val="10000"/>
                          </a:schemeClr>
                        </a:solidFill>
                      </a:rPr>
                      <a:t>Transport,</a:t>
                    </a:r>
                  </a:p>
                  <a:p>
                    <a:r>
                      <a:rPr lang="en-US" dirty="0">
                        <a:solidFill>
                          <a:schemeClr val="accent4">
                            <a:lumMod val="10000"/>
                          </a:schemeClr>
                        </a:solidFill>
                      </a:rPr>
                      <a:t> 20,900</a:t>
                    </a:r>
                  </a:p>
                </c:rich>
              </c:tx>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773-A443-B5AF-6522E548C8C7}"/>
                </c:ext>
              </c:extLst>
            </c:dLbl>
            <c:dLbl>
              <c:idx val="2"/>
              <c:layout>
                <c:manualLayout>
                  <c:x val="5.0363470191226202E-2"/>
                  <c:y val="0.112108822935595"/>
                </c:manualLayout>
              </c:layout>
              <c:tx>
                <c:rich>
                  <a:bodyPr/>
                  <a:lstStyle/>
                  <a:p>
                    <a:r>
                      <a:rPr lang="en-US" dirty="0">
                        <a:solidFill>
                          <a:schemeClr val="accent4">
                            <a:lumMod val="10000"/>
                          </a:schemeClr>
                        </a:solidFill>
                      </a:rPr>
                      <a:t>Construction, 1,134</a:t>
                    </a:r>
                  </a:p>
                </c:rich>
              </c:tx>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73-A443-B5AF-6522E548C8C7}"/>
                </c:ext>
              </c:extLst>
            </c:dLbl>
            <c:dLbl>
              <c:idx val="3"/>
              <c:layout>
                <c:manualLayout>
                  <c:x val="0.14863024934383201"/>
                  <c:y val="9.0080759135877195E-2"/>
                </c:manualLayout>
              </c:layout>
              <c:tx>
                <c:rich>
                  <a:bodyPr/>
                  <a:lstStyle/>
                  <a:p>
                    <a:r>
                      <a:rPr lang="en-US" dirty="0">
                        <a:solidFill>
                          <a:schemeClr val="accent4">
                            <a:lumMod val="10000"/>
                          </a:schemeClr>
                        </a:solidFill>
                      </a:rPr>
                      <a:t>Water , 1,756</a:t>
                    </a:r>
                  </a:p>
                </c:rich>
              </c:tx>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73-A443-B5AF-6522E548C8C7}"/>
                </c:ext>
              </c:extLst>
            </c:dLbl>
            <c:dLbl>
              <c:idx val="4"/>
              <c:layout>
                <c:manualLayout>
                  <c:x val="-5.3408558305211802E-2"/>
                  <c:y val="-8.36227202368936E-3"/>
                </c:manualLayout>
              </c:layout>
              <c:tx>
                <c:rich>
                  <a:bodyPr/>
                  <a:lstStyle/>
                  <a:p>
                    <a:r>
                      <a:rPr lang="en-US" dirty="0">
                        <a:solidFill>
                          <a:schemeClr val="accent4">
                            <a:lumMod val="10000"/>
                          </a:schemeClr>
                        </a:solidFill>
                      </a:rPr>
                      <a:t>Waste, 258</a:t>
                    </a:r>
                  </a:p>
                </c:rich>
              </c:tx>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773-A443-B5AF-6522E548C8C7}"/>
                </c:ext>
              </c:extLst>
            </c:dLbl>
            <c:spPr>
              <a:noFill/>
              <a:ln>
                <a:noFill/>
              </a:ln>
              <a:effectLst/>
            </c:spPr>
            <c:txPr>
              <a:bodyPr/>
              <a:lstStyle/>
              <a:p>
                <a:pPr>
                  <a:defRPr>
                    <a:solidFill>
                      <a:schemeClr val="accent4">
                        <a:lumMod val="10000"/>
                      </a:schemeClr>
                    </a:solidFill>
                  </a:defRPr>
                </a:pPr>
                <a:endParaRPr lang="en-US"/>
              </a:p>
            </c:txPr>
            <c:showLegendKey val="0"/>
            <c:showVal val="1"/>
            <c:showCatName val="1"/>
            <c:showSerName val="0"/>
            <c:showPercent val="0"/>
            <c:showBubbleSize val="0"/>
            <c:showLeaderLines val="0"/>
            <c:extLst>
              <c:ext xmlns:c15="http://schemas.microsoft.com/office/drawing/2012/chart" uri="{CE6537A1-D6FC-4f65-9D91-7224C49458BB}"/>
            </c:extLst>
          </c:dLbls>
          <c:cat>
            <c:strRef>
              <c:f>Sheet1!$A$1:$A$5</c:f>
              <c:strCache>
                <c:ptCount val="5"/>
                <c:pt idx="0">
                  <c:v>energy </c:v>
                </c:pt>
                <c:pt idx="1">
                  <c:v>transport</c:v>
                </c:pt>
                <c:pt idx="2">
                  <c:v>construction</c:v>
                </c:pt>
                <c:pt idx="3">
                  <c:v>water </c:v>
                </c:pt>
                <c:pt idx="4">
                  <c:v>waste</c:v>
                </c:pt>
              </c:strCache>
            </c:strRef>
          </c:cat>
          <c:val>
            <c:numRef>
              <c:f>Sheet1!$B$1:$B$5</c:f>
              <c:numCache>
                <c:formatCode>#,##0</c:formatCode>
                <c:ptCount val="5"/>
                <c:pt idx="0">
                  <c:v>42352</c:v>
                </c:pt>
                <c:pt idx="1">
                  <c:v>20900</c:v>
                </c:pt>
                <c:pt idx="2">
                  <c:v>1134</c:v>
                </c:pt>
                <c:pt idx="3">
                  <c:v>1756</c:v>
                </c:pt>
                <c:pt idx="4" formatCode="General">
                  <c:v>258</c:v>
                </c:pt>
              </c:numCache>
            </c:numRef>
          </c:val>
          <c:extLst>
            <c:ext xmlns:c16="http://schemas.microsoft.com/office/drawing/2014/chart" uri="{C3380CC4-5D6E-409C-BE32-E72D297353CC}">
              <c16:uniqueId val="{00000005-C773-A443-B5AF-6522E548C8C7}"/>
            </c:ext>
          </c:extLst>
        </c:ser>
        <c:dLbls>
          <c:showLegendKey val="0"/>
          <c:showVal val="1"/>
          <c:showCatName val="1"/>
          <c:showSerName val="0"/>
          <c:showPercent val="0"/>
          <c:showBubbleSize val="0"/>
          <c:showLeaderLines val="0"/>
        </c:dLbls>
      </c:pie3DChart>
    </c:plotArea>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707A72B1-2F1A-496B-B220-76F0C8949207}" type="datetimeFigureOut">
              <a:rPr lang="en-US" smtClean="0"/>
              <a:t>8/17/18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B7F342A9-03F4-4E6A-A63D-16539F5AEF15}" type="slidenum">
              <a:rPr lang="en-US" smtClean="0"/>
              <a:t>‹#›</a:t>
            </a:fld>
            <a:endParaRPr lang="en-US"/>
          </a:p>
        </p:txBody>
      </p:sp>
    </p:spTree>
    <p:extLst>
      <p:ext uri="{BB962C8B-B14F-4D97-AF65-F5344CB8AC3E}">
        <p14:creationId xmlns:p14="http://schemas.microsoft.com/office/powerpoint/2010/main" val="18425968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defRPr sz="1200"/>
            </a:lvl1pPr>
          </a:lstStyle>
          <a:p>
            <a:endParaRPr lang="en-US" dirty="0"/>
          </a:p>
        </p:txBody>
      </p:sp>
      <p:sp>
        <p:nvSpPr>
          <p:cNvPr id="12291" name="Rectangle 3"/>
          <p:cNvSpPr>
            <a:spLocks noGrp="1" noChangeArrowheads="1"/>
          </p:cNvSpPr>
          <p:nvPr>
            <p:ph type="dt" idx="1"/>
          </p:nvPr>
        </p:nvSpPr>
        <p:spPr bwMode="auto">
          <a:xfrm>
            <a:off x="3972560" y="0"/>
            <a:ext cx="3037840" cy="46482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lvl1pPr algn="r">
              <a:defRPr sz="1200"/>
            </a:lvl1pPr>
          </a:lstStyle>
          <a:p>
            <a:endParaRPr lang="en-US" dirty="0"/>
          </a:p>
        </p:txBody>
      </p:sp>
      <p:sp>
        <p:nvSpPr>
          <p:cNvPr id="1229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12293" name="Rectangle 5"/>
          <p:cNvSpPr>
            <a:spLocks noGrp="1" noChangeArrowheads="1"/>
          </p:cNvSpPr>
          <p:nvPr>
            <p:ph type="body" sz="quarter" idx="3"/>
          </p:nvPr>
        </p:nvSpPr>
        <p:spPr bwMode="auto">
          <a:xfrm>
            <a:off x="934720" y="4415790"/>
            <a:ext cx="5140960" cy="4183380"/>
          </a:xfrm>
          <a:prstGeom prst="rect">
            <a:avLst/>
          </a:prstGeom>
          <a:noFill/>
          <a:ln w="9525">
            <a:noFill/>
            <a:miter lim="800000"/>
            <a:headEnd/>
            <a:tailEnd/>
          </a:ln>
        </p:spPr>
        <p:txBody>
          <a:bodyPr vert="horz" wrap="square" lIns="93177" tIns="46589" rIns="93177" bIns="465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4" name="Rectangle 6"/>
          <p:cNvSpPr>
            <a:spLocks noGrp="1" noChangeArrowheads="1"/>
          </p:cNvSpPr>
          <p:nvPr>
            <p:ph type="ftr" sz="quarter" idx="4"/>
          </p:nvPr>
        </p:nvSpPr>
        <p:spPr bwMode="auto">
          <a:xfrm>
            <a:off x="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defRPr sz="1200"/>
            </a:lvl1pPr>
          </a:lstStyle>
          <a:p>
            <a:endParaRPr lang="en-US" dirty="0"/>
          </a:p>
        </p:txBody>
      </p:sp>
      <p:sp>
        <p:nvSpPr>
          <p:cNvPr id="12295" name="Rectangle 7"/>
          <p:cNvSpPr>
            <a:spLocks noGrp="1" noChangeArrowheads="1"/>
          </p:cNvSpPr>
          <p:nvPr>
            <p:ph type="sldNum" sz="quarter" idx="5"/>
          </p:nvPr>
        </p:nvSpPr>
        <p:spPr bwMode="auto">
          <a:xfrm>
            <a:off x="3972560" y="8831580"/>
            <a:ext cx="3037840" cy="464820"/>
          </a:xfrm>
          <a:prstGeom prst="rect">
            <a:avLst/>
          </a:prstGeom>
          <a:noFill/>
          <a:ln w="9525">
            <a:noFill/>
            <a:miter lim="800000"/>
            <a:headEnd/>
            <a:tailEnd/>
          </a:ln>
        </p:spPr>
        <p:txBody>
          <a:bodyPr vert="horz" wrap="square" lIns="93177" tIns="46589" rIns="93177" bIns="46589" numCol="1" anchor="b" anchorCtr="0" compatLnSpc="1">
            <a:prstTxWarp prst="textNoShape">
              <a:avLst/>
            </a:prstTxWarp>
          </a:bodyPr>
          <a:lstStyle>
            <a:lvl1pPr algn="r">
              <a:defRPr sz="1200"/>
            </a:lvl1pPr>
          </a:lstStyle>
          <a:p>
            <a:fld id="{4AEFE486-0491-48C2-B799-829D6D758A46}" type="slidenum">
              <a:rPr lang="en-US"/>
              <a:pPr/>
              <a:t>‹#›</a:t>
            </a:fld>
            <a:endParaRPr lang="en-US" dirty="0"/>
          </a:p>
        </p:txBody>
      </p:sp>
    </p:spTree>
    <p:extLst>
      <p:ext uri="{BB962C8B-B14F-4D97-AF65-F5344CB8AC3E}">
        <p14:creationId xmlns:p14="http://schemas.microsoft.com/office/powerpoint/2010/main" val="395610124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pitchFamily="48"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pitchFamily="48"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pitchFamily="48"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pitchFamily="48"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pitchFamily="4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Events/Experiences in life that really</a:t>
            </a:r>
            <a:r>
              <a:rPr lang="en-US" baseline="0" dirty="0"/>
              <a:t> catch our attention . . . </a:t>
            </a:r>
            <a:r>
              <a:rPr lang="en-US" dirty="0"/>
              <a:t>give us pause, and cause us to think about things differently </a:t>
            </a:r>
            <a:r>
              <a:rPr lang="en-US" dirty="0" err="1"/>
              <a:t>mayube</a:t>
            </a:r>
            <a:r>
              <a:rPr lang="en-US" dirty="0"/>
              <a:t> even challenge the way we have been thinking and living.</a:t>
            </a:r>
          </a:p>
          <a:p>
            <a:r>
              <a:rPr lang="en-US" dirty="0"/>
              <a:t>PC has done that to us – rain now, pass by Woodland Mall </a:t>
            </a:r>
            <a:r>
              <a:rPr lang="en-US" dirty="0" err="1"/>
              <a:t>Pkg</a:t>
            </a:r>
            <a:r>
              <a:rPr lang="en-US" dirty="0"/>
              <a:t> lot, singing songs in church:  The whole earth is filled with his glory . . With all creation I sing, praise to the king of kings . . .All thy works shall praise thy name in earth and sky and sea . . .  </a:t>
            </a:r>
          </a:p>
          <a:p>
            <a:r>
              <a:rPr lang="en-US" dirty="0"/>
              <a:t>Verses:  Psalm 46 There is a river whose streams make glad the city of God . . . What we have here is a river whose streams make sad the city of Grand Rapids.</a:t>
            </a:r>
          </a:p>
          <a:p>
            <a:r>
              <a:rPr lang="en-US" dirty="0"/>
              <a:t>Streams are God’s provision for life this one isn’t. . . Streams are intended to delight . . . This one will break your heart</a:t>
            </a:r>
          </a:p>
          <a:p>
            <a:r>
              <a:rPr lang="en-US" dirty="0"/>
              <a:t>This is where the concept of reconciliation ecology fits well – we feel that part of our task is to bring people in the watershed to the realization that we have done wrong</a:t>
            </a:r>
            <a:r>
              <a:rPr lang="en-US" baseline="0" dirty="0"/>
              <a:t> to this stream . . . Our relationship of abuse and neglect needs to be reconciled and out of such a reconciliation our hope is that restoration can take place.</a:t>
            </a:r>
            <a:endParaRPr lang="en-US" dirty="0"/>
          </a:p>
          <a:p>
            <a:r>
              <a:rPr lang="en-US" dirty="0"/>
              <a:t>So, then what we have here is an opportunity, as Gail mentioned earlier</a:t>
            </a:r>
            <a:r>
              <a:rPr lang="en-US" baseline="0" dirty="0"/>
              <a:t>, to practice reconciliation, to practice creation care.  . . . Practice resurrection</a:t>
            </a:r>
            <a:endParaRPr lang="en-US" dirty="0"/>
          </a:p>
          <a:p>
            <a:endParaRPr lang="en-US" dirty="0"/>
          </a:p>
        </p:txBody>
      </p:sp>
      <p:sp>
        <p:nvSpPr>
          <p:cNvPr id="4" name="Slide Number Placeholder 3"/>
          <p:cNvSpPr>
            <a:spLocks noGrp="1"/>
          </p:cNvSpPr>
          <p:nvPr>
            <p:ph type="sldNum" sz="quarter" idx="10"/>
          </p:nvPr>
        </p:nvSpPr>
        <p:spPr/>
        <p:txBody>
          <a:bodyPr/>
          <a:lstStyle/>
          <a:p>
            <a:fld id="{4AEFE486-0491-48C2-B799-829D6D758A46}" type="slidenum">
              <a:rPr lang="en-US" smtClean="0"/>
              <a:pPr/>
              <a:t>8</a:t>
            </a:fld>
            <a:endParaRPr lang="en-US" dirty="0"/>
          </a:p>
        </p:txBody>
      </p:sp>
    </p:spTree>
    <p:extLst>
      <p:ext uri="{BB962C8B-B14F-4D97-AF65-F5344CB8AC3E}">
        <p14:creationId xmlns:p14="http://schemas.microsoft.com/office/powerpoint/2010/main" val="767389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atin typeface="Times New Roman" pitchFamily="-97" charset="0"/>
              <a:ea typeface="ＭＳ Ｐゴシック" pitchFamily="-97" charset="-128"/>
            </a:endParaRP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57066" indent="-291179">
              <a:defRPr>
                <a:solidFill>
                  <a:schemeClr val="tx1"/>
                </a:solidFill>
                <a:latin typeface="Arial" charset="0"/>
              </a:defRPr>
            </a:lvl2pPr>
            <a:lvl3pPr marL="1164717" indent="-232943">
              <a:defRPr>
                <a:solidFill>
                  <a:schemeClr val="tx1"/>
                </a:solidFill>
                <a:latin typeface="Arial" charset="0"/>
              </a:defRPr>
            </a:lvl3pPr>
            <a:lvl4pPr marL="1630604" indent="-232943">
              <a:defRPr>
                <a:solidFill>
                  <a:schemeClr val="tx1"/>
                </a:solidFill>
                <a:latin typeface="Arial" charset="0"/>
              </a:defRPr>
            </a:lvl4pPr>
            <a:lvl5pPr marL="2096491" indent="-232943">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fld id="{ECFF1C3B-5EB5-4D0D-8AD7-15A66DDACC42}" type="slidenum">
              <a:rPr lang="en-US">
                <a:solidFill>
                  <a:prstClr val="black"/>
                </a:solidFill>
              </a:rPr>
              <a:pPr/>
              <a:t>57</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atin typeface="Times New Roman" pitchFamily="-97" charset="0"/>
              <a:ea typeface="ＭＳ Ｐゴシック" pitchFamily="-97" charset="-128"/>
            </a:endParaRPr>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57066" indent="-291179">
              <a:defRPr>
                <a:solidFill>
                  <a:schemeClr val="tx1"/>
                </a:solidFill>
                <a:latin typeface="Arial" charset="0"/>
              </a:defRPr>
            </a:lvl2pPr>
            <a:lvl3pPr marL="1164717" indent="-232943">
              <a:defRPr>
                <a:solidFill>
                  <a:schemeClr val="tx1"/>
                </a:solidFill>
                <a:latin typeface="Arial" charset="0"/>
              </a:defRPr>
            </a:lvl3pPr>
            <a:lvl4pPr marL="1630604" indent="-232943">
              <a:defRPr>
                <a:solidFill>
                  <a:schemeClr val="tx1"/>
                </a:solidFill>
                <a:latin typeface="Arial" charset="0"/>
              </a:defRPr>
            </a:lvl4pPr>
            <a:lvl5pPr marL="2096491" indent="-232943">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fld id="{ECFF1C3B-5EB5-4D0D-8AD7-15A66DDACC42}" type="slidenum">
              <a:rPr lang="en-US">
                <a:solidFill>
                  <a:prstClr val="black"/>
                </a:solidFill>
              </a:rPr>
              <a:pPr/>
              <a:t>58</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imes New Roman" pitchFamily="-97" charset="0"/>
                <a:ea typeface="ＭＳ Ｐゴシック" pitchFamily="-97" charset="-128"/>
              </a:defRPr>
            </a:lvl1pPr>
            <a:lvl2pPr marL="757066" indent="-291179">
              <a:defRPr>
                <a:solidFill>
                  <a:schemeClr val="tx1"/>
                </a:solidFill>
                <a:latin typeface="Times New Roman" pitchFamily="-97" charset="0"/>
                <a:ea typeface="ＭＳ Ｐゴシック" pitchFamily="-97" charset="-128"/>
              </a:defRPr>
            </a:lvl2pPr>
            <a:lvl3pPr marL="1164717" indent="-232943">
              <a:defRPr>
                <a:solidFill>
                  <a:schemeClr val="tx1"/>
                </a:solidFill>
                <a:latin typeface="Times New Roman" pitchFamily="-97" charset="0"/>
                <a:ea typeface="ＭＳ Ｐゴシック" pitchFamily="-97" charset="-128"/>
              </a:defRPr>
            </a:lvl3pPr>
            <a:lvl4pPr marL="1630604" indent="-232943">
              <a:defRPr>
                <a:solidFill>
                  <a:schemeClr val="tx1"/>
                </a:solidFill>
                <a:latin typeface="Times New Roman" pitchFamily="-97" charset="0"/>
                <a:ea typeface="ＭＳ Ｐゴシック" pitchFamily="-97" charset="-128"/>
              </a:defRPr>
            </a:lvl4pPr>
            <a:lvl5pPr marL="2096491" indent="-232943">
              <a:defRPr>
                <a:solidFill>
                  <a:schemeClr val="tx1"/>
                </a:solidFill>
                <a:latin typeface="Times New Roman" pitchFamily="-97" charset="0"/>
                <a:ea typeface="ＭＳ Ｐゴシック" pitchFamily="-97" charset="-128"/>
              </a:defRPr>
            </a:lvl5pPr>
            <a:lvl6pPr marL="2562377" indent="-232943" eaLnBrk="0" fontAlgn="base" hangingPunct="0">
              <a:spcBef>
                <a:spcPct val="0"/>
              </a:spcBef>
              <a:spcAft>
                <a:spcPct val="0"/>
              </a:spcAft>
              <a:defRPr>
                <a:solidFill>
                  <a:schemeClr val="tx1"/>
                </a:solidFill>
                <a:latin typeface="Times New Roman" pitchFamily="-97" charset="0"/>
                <a:ea typeface="ＭＳ Ｐゴシック" pitchFamily="-97" charset="-128"/>
              </a:defRPr>
            </a:lvl6pPr>
            <a:lvl7pPr marL="3028264" indent="-232943" eaLnBrk="0" fontAlgn="base" hangingPunct="0">
              <a:spcBef>
                <a:spcPct val="0"/>
              </a:spcBef>
              <a:spcAft>
                <a:spcPct val="0"/>
              </a:spcAft>
              <a:defRPr>
                <a:solidFill>
                  <a:schemeClr val="tx1"/>
                </a:solidFill>
                <a:latin typeface="Times New Roman" pitchFamily="-97" charset="0"/>
                <a:ea typeface="ＭＳ Ｐゴシック" pitchFamily="-97" charset="-128"/>
              </a:defRPr>
            </a:lvl7pPr>
            <a:lvl8pPr marL="3494151" indent="-232943" eaLnBrk="0" fontAlgn="base" hangingPunct="0">
              <a:spcBef>
                <a:spcPct val="0"/>
              </a:spcBef>
              <a:spcAft>
                <a:spcPct val="0"/>
              </a:spcAft>
              <a:defRPr>
                <a:solidFill>
                  <a:schemeClr val="tx1"/>
                </a:solidFill>
                <a:latin typeface="Times New Roman" pitchFamily="-97" charset="0"/>
                <a:ea typeface="ＭＳ Ｐゴシック" pitchFamily="-97" charset="-128"/>
              </a:defRPr>
            </a:lvl8pPr>
            <a:lvl9pPr marL="3960038" indent="-232943" eaLnBrk="0" fontAlgn="base" hangingPunct="0">
              <a:spcBef>
                <a:spcPct val="0"/>
              </a:spcBef>
              <a:spcAft>
                <a:spcPct val="0"/>
              </a:spcAft>
              <a:defRPr>
                <a:solidFill>
                  <a:schemeClr val="tx1"/>
                </a:solidFill>
                <a:latin typeface="Times New Roman" pitchFamily="-97" charset="0"/>
                <a:ea typeface="ＭＳ Ｐゴシック" pitchFamily="-97" charset="-128"/>
              </a:defRPr>
            </a:lvl9pPr>
          </a:lstStyle>
          <a:p>
            <a:fld id="{EF7E65B5-59F0-4910-97A9-BF505AFAE3F1}" type="slidenum">
              <a:rPr lang="en-US">
                <a:latin typeface="Times" pitchFamily="-97" charset="0"/>
              </a:rPr>
              <a:pPr/>
              <a:t>60</a:t>
            </a:fld>
            <a:endParaRPr lang="en-US">
              <a:latin typeface="Times" pitchFamily="-97"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AEFE486-0491-48C2-B799-829D6D758A46}" type="slidenum">
              <a:rPr lang="en-US" smtClean="0"/>
              <a:pPr/>
              <a:t>21</a:t>
            </a:fld>
            <a:endParaRPr lang="en-US" dirty="0"/>
          </a:p>
        </p:txBody>
      </p:sp>
    </p:spTree>
    <p:extLst>
      <p:ext uri="{BB962C8B-B14F-4D97-AF65-F5344CB8AC3E}">
        <p14:creationId xmlns:p14="http://schemas.microsoft.com/office/powerpoint/2010/main" val="2353686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23</a:t>
            </a:fld>
            <a:endParaRPr lang="en-US"/>
          </a:p>
        </p:txBody>
      </p:sp>
    </p:spTree>
    <p:extLst>
      <p:ext uri="{BB962C8B-B14F-4D97-AF65-F5344CB8AC3E}">
        <p14:creationId xmlns:p14="http://schemas.microsoft.com/office/powerpoint/2010/main" val="1498800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24</a:t>
            </a:fld>
            <a:endParaRPr lang="en-US"/>
          </a:p>
        </p:txBody>
      </p:sp>
    </p:spTree>
    <p:extLst>
      <p:ext uri="{BB962C8B-B14F-4D97-AF65-F5344CB8AC3E}">
        <p14:creationId xmlns:p14="http://schemas.microsoft.com/office/powerpoint/2010/main" val="1498800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25</a:t>
            </a:fld>
            <a:endParaRPr lang="en-US"/>
          </a:p>
        </p:txBody>
      </p:sp>
    </p:spTree>
    <p:extLst>
      <p:ext uri="{BB962C8B-B14F-4D97-AF65-F5344CB8AC3E}">
        <p14:creationId xmlns:p14="http://schemas.microsoft.com/office/powerpoint/2010/main" val="1498800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27</a:t>
            </a:fld>
            <a:endParaRPr lang="en-US"/>
          </a:p>
        </p:txBody>
      </p:sp>
    </p:spTree>
    <p:extLst>
      <p:ext uri="{BB962C8B-B14F-4D97-AF65-F5344CB8AC3E}">
        <p14:creationId xmlns:p14="http://schemas.microsoft.com/office/powerpoint/2010/main" val="1498800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31</a:t>
            </a:fld>
            <a:endParaRPr lang="en-US"/>
          </a:p>
        </p:txBody>
      </p:sp>
    </p:spTree>
    <p:extLst>
      <p:ext uri="{BB962C8B-B14F-4D97-AF65-F5344CB8AC3E}">
        <p14:creationId xmlns:p14="http://schemas.microsoft.com/office/powerpoint/2010/main" val="1498800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E1059-3D5B-4C44-8441-2CC26DCA564F}" type="slidenum">
              <a:rPr lang="en-US" smtClean="0"/>
              <a:pPr/>
              <a:t>44</a:t>
            </a:fld>
            <a:endParaRPr lang="en-US"/>
          </a:p>
        </p:txBody>
      </p:sp>
    </p:spTree>
    <p:extLst>
      <p:ext uri="{BB962C8B-B14F-4D97-AF65-F5344CB8AC3E}">
        <p14:creationId xmlns:p14="http://schemas.microsoft.com/office/powerpoint/2010/main" val="4042285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EFE486-0491-48C2-B799-829D6D758A46}" type="slidenum">
              <a:rPr lang="en-US" smtClean="0"/>
              <a:pPr/>
              <a:t>50</a:t>
            </a:fld>
            <a:endParaRPr lang="en-US" dirty="0"/>
          </a:p>
        </p:txBody>
      </p:sp>
    </p:spTree>
    <p:extLst>
      <p:ext uri="{BB962C8B-B14F-4D97-AF65-F5344CB8AC3E}">
        <p14:creationId xmlns:p14="http://schemas.microsoft.com/office/powerpoint/2010/main" val="341893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9088" y="1752600"/>
            <a:ext cx="8824912" cy="5129213"/>
            <a:chOff x="201" y="1104"/>
            <a:chExt cx="5559" cy="3231"/>
          </a:xfrm>
        </p:grpSpPr>
        <p:sp>
          <p:nvSpPr>
            <p:cNvPr id="5" name="Freeform 3"/>
            <p:cNvSpPr>
              <a:spLocks/>
            </p:cNvSpPr>
            <p:nvPr/>
          </p:nvSpPr>
          <p:spPr bwMode="ltGray">
            <a:xfrm>
              <a:off x="210" y="1104"/>
              <a:ext cx="5550" cy="3216"/>
            </a:xfrm>
            <a:custGeom>
              <a:avLst/>
              <a:gdLst/>
              <a:ahLst/>
              <a:cxnLst>
                <a:cxn ang="0">
                  <a:pos x="335" y="0"/>
                </a:cxn>
                <a:cxn ang="0">
                  <a:pos x="333" y="1290"/>
                </a:cxn>
                <a:cxn ang="0">
                  <a:pos x="0" y="1290"/>
                </a:cxn>
                <a:cxn ang="0">
                  <a:pos x="6" y="3210"/>
                </a:cxn>
                <a:cxn ang="0">
                  <a:pos x="5550" y="3216"/>
                </a:cxn>
                <a:cxn ang="0">
                  <a:pos x="5550" y="0"/>
                </a:cxn>
                <a:cxn ang="0">
                  <a:pos x="335" y="0"/>
                </a:cxn>
                <a:cxn ang="0">
                  <a:pos x="335" y="0"/>
                </a:cxn>
              </a:cxnLst>
              <a:rect l="0" t="0" r="r" b="b"/>
              <a:pathLst>
                <a:path w="5550" h="3216">
                  <a:moveTo>
                    <a:pt x="335" y="0"/>
                  </a:moveTo>
                  <a:lnTo>
                    <a:pt x="333" y="1290"/>
                  </a:lnTo>
                  <a:lnTo>
                    <a:pt x="0" y="1290"/>
                  </a:lnTo>
                  <a:lnTo>
                    <a:pt x="6" y="3210"/>
                  </a:lnTo>
                  <a:lnTo>
                    <a:pt x="5550" y="3216"/>
                  </a:lnTo>
                  <a:lnTo>
                    <a:pt x="5550" y="0"/>
                  </a:lnTo>
                  <a:lnTo>
                    <a:pt x="335" y="0"/>
                  </a:lnTo>
                  <a:lnTo>
                    <a:pt x="335" y="0"/>
                  </a:lnTo>
                  <a:close/>
                </a:path>
              </a:pathLst>
            </a:custGeom>
            <a:solidFill>
              <a:schemeClr val="bg2">
                <a:alpha val="39999"/>
              </a:schemeClr>
            </a:solidFill>
            <a:ln w="9525">
              <a:noFill/>
              <a:round/>
              <a:headEnd/>
              <a:tailEnd/>
            </a:ln>
          </p:spPr>
          <p:txBody>
            <a:bodyPr/>
            <a:lstStyle/>
            <a:p>
              <a:pPr>
                <a:defRPr/>
              </a:pPr>
              <a:endParaRPr lang="en-US" sz="1800">
                <a:solidFill>
                  <a:srgbClr val="FFFFFF"/>
                </a:solidFill>
                <a:ea typeface="+mn-ea"/>
              </a:endParaRPr>
            </a:p>
          </p:txBody>
        </p:sp>
        <p:sp>
          <p:nvSpPr>
            <p:cNvPr id="6" name="Freeform 4"/>
            <p:cNvSpPr>
              <a:spLocks/>
            </p:cNvSpPr>
            <p:nvPr/>
          </p:nvSpPr>
          <p:spPr bwMode="ltGray">
            <a:xfrm>
              <a:off x="528" y="2400"/>
              <a:ext cx="5232" cy="1920"/>
            </a:xfrm>
            <a:custGeom>
              <a:avLst/>
              <a:gdLst/>
              <a:ahLst/>
              <a:cxnLst>
                <a:cxn ang="0">
                  <a:pos x="0" y="0"/>
                </a:cxn>
                <a:cxn ang="0">
                  <a:pos x="0" y="2182"/>
                </a:cxn>
                <a:cxn ang="0">
                  <a:pos x="4897" y="2182"/>
                </a:cxn>
                <a:cxn ang="0">
                  <a:pos x="4897" y="0"/>
                </a:cxn>
                <a:cxn ang="0">
                  <a:pos x="0" y="0"/>
                </a:cxn>
                <a:cxn ang="0">
                  <a:pos x="0" y="0"/>
                </a:cxn>
              </a:cxnLst>
              <a:rect l="0" t="0" r="r" b="b"/>
              <a:pathLst>
                <a:path w="4897" h="2182">
                  <a:moveTo>
                    <a:pt x="0" y="0"/>
                  </a:moveTo>
                  <a:lnTo>
                    <a:pt x="0" y="2182"/>
                  </a:lnTo>
                  <a:lnTo>
                    <a:pt x="4897" y="2182"/>
                  </a:lnTo>
                  <a:lnTo>
                    <a:pt x="4897" y="0"/>
                  </a:lnTo>
                  <a:lnTo>
                    <a:pt x="0" y="0"/>
                  </a:lnTo>
                  <a:lnTo>
                    <a:pt x="0" y="0"/>
                  </a:lnTo>
                  <a:close/>
                </a:path>
              </a:pathLst>
            </a:custGeom>
            <a:solidFill>
              <a:schemeClr val="bg2">
                <a:alpha val="30000"/>
              </a:schemeClr>
            </a:solidFill>
            <a:ln w="9525">
              <a:noFill/>
              <a:round/>
              <a:headEnd/>
              <a:tailEnd/>
            </a:ln>
          </p:spPr>
          <p:txBody>
            <a:bodyPr/>
            <a:lstStyle/>
            <a:p>
              <a:pPr>
                <a:defRPr/>
              </a:pPr>
              <a:endParaRPr lang="en-US" sz="1800">
                <a:solidFill>
                  <a:srgbClr val="FFFFFF"/>
                </a:solidFill>
                <a:ea typeface="+mn-ea"/>
              </a:endParaRPr>
            </a:p>
          </p:txBody>
        </p:sp>
        <p:sp>
          <p:nvSpPr>
            <p:cNvPr id="7" name="Freeform 5"/>
            <p:cNvSpPr>
              <a:spLocks/>
            </p:cNvSpPr>
            <p:nvPr/>
          </p:nvSpPr>
          <p:spPr bwMode="ltGray">
            <a:xfrm>
              <a:off x="201" y="2377"/>
              <a:ext cx="3455"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ea typeface="+mn-ea"/>
              </a:endParaRPr>
            </a:p>
          </p:txBody>
        </p:sp>
        <p:sp>
          <p:nvSpPr>
            <p:cNvPr id="8" name="Freeform 6"/>
            <p:cNvSpPr>
              <a:spLocks/>
            </p:cNvSpPr>
            <p:nvPr/>
          </p:nvSpPr>
          <p:spPr bwMode="ltGray">
            <a:xfrm>
              <a:off x="528" y="1104"/>
              <a:ext cx="4894"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ea typeface="+mn-ea"/>
              </a:endParaRPr>
            </a:p>
          </p:txBody>
        </p:sp>
        <p:sp>
          <p:nvSpPr>
            <p:cNvPr id="9" name="Freeform 7"/>
            <p:cNvSpPr>
              <a:spLocks/>
            </p:cNvSpPr>
            <p:nvPr/>
          </p:nvSpPr>
          <p:spPr bwMode="ltGray">
            <a:xfrm>
              <a:off x="201" y="2377"/>
              <a:ext cx="30" cy="1958"/>
            </a:xfrm>
            <a:custGeom>
              <a:avLst/>
              <a:gdLst/>
              <a:ahLst/>
              <a:cxnLst>
                <a:cxn ang="0">
                  <a:pos x="0" y="0"/>
                </a:cxn>
                <a:cxn ang="0">
                  <a:pos x="0" y="1416"/>
                </a:cxn>
                <a:cxn ang="0">
                  <a:pos x="29" y="1416"/>
                </a:cxn>
                <a:cxn ang="0">
                  <a:pos x="30" y="27"/>
                </a:cxn>
                <a:cxn ang="0">
                  <a:pos x="0" y="0"/>
                </a:cxn>
                <a:cxn ang="0">
                  <a:pos x="0" y="0"/>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ea typeface="+mn-ea"/>
              </a:endParaRPr>
            </a:p>
          </p:txBody>
        </p:sp>
        <p:sp>
          <p:nvSpPr>
            <p:cNvPr id="10" name="Freeform 8"/>
            <p:cNvSpPr>
              <a:spLocks/>
            </p:cNvSpPr>
            <p:nvPr/>
          </p:nvSpPr>
          <p:spPr bwMode="ltGray">
            <a:xfrm>
              <a:off x="528" y="1104"/>
              <a:ext cx="29" cy="3225"/>
            </a:xfrm>
            <a:custGeom>
              <a:avLst/>
              <a:gdLst/>
              <a:ahLst/>
              <a:cxnLst>
                <a:cxn ang="0">
                  <a:pos x="0" y="0"/>
                </a:cxn>
                <a:cxn ang="0">
                  <a:pos x="0" y="2161"/>
                </a:cxn>
                <a:cxn ang="0">
                  <a:pos x="29" y="2161"/>
                </a:cxn>
                <a:cxn ang="0">
                  <a:pos x="27" y="27"/>
                </a:cxn>
                <a:cxn ang="0">
                  <a:pos x="0" y="0"/>
                </a:cxn>
                <a:cxn ang="0">
                  <a:pos x="0" y="0"/>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ea typeface="+mn-ea"/>
              </a:endParaRPr>
            </a:p>
          </p:txBody>
        </p:sp>
      </p:grpSp>
      <p:sp>
        <p:nvSpPr>
          <p:cNvPr id="19465" name="Rectangle 9"/>
          <p:cNvSpPr>
            <a:spLocks noGrp="1" noChangeArrowheads="1"/>
          </p:cNvSpPr>
          <p:nvPr>
            <p:ph type="ctrTitle" sz="quarter"/>
          </p:nvPr>
        </p:nvSpPr>
        <p:spPr>
          <a:xfrm>
            <a:off x="990600" y="1905000"/>
            <a:ext cx="7772400" cy="1736725"/>
          </a:xfrm>
        </p:spPr>
        <p:txBody>
          <a:bodyPr anchor="t"/>
          <a:lstStyle>
            <a:lvl1pPr>
              <a:defRPr sz="5400"/>
            </a:lvl1pPr>
          </a:lstStyle>
          <a:p>
            <a:r>
              <a:rPr lang="en-US"/>
              <a:t>Click to edit Master title style</a:t>
            </a:r>
          </a:p>
        </p:txBody>
      </p:sp>
      <p:sp>
        <p:nvSpPr>
          <p:cNvPr id="19466" name="Rectangle 10"/>
          <p:cNvSpPr>
            <a:spLocks noGrp="1" noChangeArrowheads="1"/>
          </p:cNvSpPr>
          <p:nvPr>
            <p:ph type="subTitle" sz="quarter" idx="1"/>
          </p:nvPr>
        </p:nvSpPr>
        <p:spPr>
          <a:xfrm>
            <a:off x="990600" y="3962400"/>
            <a:ext cx="6781800" cy="1752600"/>
          </a:xfrm>
        </p:spPr>
        <p:txBody>
          <a:bodyPr/>
          <a:lstStyle>
            <a:lvl1pPr marL="0" indent="0">
              <a:buFont typeface="Wingdings" pitchFamily="2" charset="2"/>
              <a:buNone/>
              <a:defRPr/>
            </a:lvl1pPr>
          </a:lstStyle>
          <a:p>
            <a:r>
              <a:rPr lang="en-US"/>
              <a:t>Click to edit Master subtitle style</a:t>
            </a:r>
          </a:p>
        </p:txBody>
      </p:sp>
      <p:sp>
        <p:nvSpPr>
          <p:cNvPr id="11" name="Rectangle 11"/>
          <p:cNvSpPr>
            <a:spLocks noGrp="1" noChangeArrowheads="1"/>
          </p:cNvSpPr>
          <p:nvPr>
            <p:ph type="dt" sz="quarter" idx="10"/>
          </p:nvPr>
        </p:nvSpPr>
        <p:spPr>
          <a:xfrm>
            <a:off x="990600" y="6245225"/>
            <a:ext cx="1901825" cy="476250"/>
          </a:xfrm>
        </p:spPr>
        <p:txBody>
          <a:bodyPr/>
          <a:lstStyle>
            <a:lvl1pPr>
              <a:defRPr smtClean="0"/>
            </a:lvl1pPr>
          </a:lstStyle>
          <a:p>
            <a:pPr>
              <a:defRPr/>
            </a:pPr>
            <a:endParaRPr lang="en-US">
              <a:solidFill>
                <a:srgbClr val="FFFFFF"/>
              </a:solidFill>
            </a:endParaRPr>
          </a:p>
        </p:txBody>
      </p:sp>
      <p:sp>
        <p:nvSpPr>
          <p:cNvPr id="12" name="Rectangle 12"/>
          <p:cNvSpPr>
            <a:spLocks noGrp="1" noChangeArrowheads="1"/>
          </p:cNvSpPr>
          <p:nvPr>
            <p:ph type="ftr" sz="quarter" idx="11"/>
          </p:nvPr>
        </p:nvSpPr>
        <p:spPr>
          <a:xfrm>
            <a:off x="3468688" y="6245225"/>
            <a:ext cx="2895600" cy="476250"/>
          </a:xfrm>
        </p:spPr>
        <p:txBody>
          <a:bodyPr/>
          <a:lstStyle>
            <a:lvl1pPr>
              <a:defRPr smtClean="0"/>
            </a:lvl1pPr>
          </a:lstStyle>
          <a:p>
            <a:pPr>
              <a:defRPr/>
            </a:pPr>
            <a:endParaRPr lang="en-US">
              <a:solidFill>
                <a:srgbClr val="FFFFFF"/>
              </a:solidFill>
            </a:endParaRPr>
          </a:p>
        </p:txBody>
      </p:sp>
      <p:sp>
        <p:nvSpPr>
          <p:cNvPr id="13" name="Rectangle 13"/>
          <p:cNvSpPr>
            <a:spLocks noGrp="1" noChangeArrowheads="1"/>
          </p:cNvSpPr>
          <p:nvPr>
            <p:ph type="sldNum" sz="quarter" idx="12"/>
          </p:nvPr>
        </p:nvSpPr>
        <p:spPr/>
        <p:txBody>
          <a:bodyPr/>
          <a:lstStyle>
            <a:lvl1pPr>
              <a:defRPr smtClean="0"/>
            </a:lvl1pPr>
          </a:lstStyle>
          <a:p>
            <a:pPr>
              <a:defRPr/>
            </a:pPr>
            <a:fld id="{E0D2A04E-1C54-4E1B-99BC-B1900C9F52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03181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E20BA810-F9CC-47B3-9F7C-51895E9747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00376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8463" y="244475"/>
            <a:ext cx="2097087"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44475"/>
            <a:ext cx="61388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65769224-B14A-4623-8DEE-618327B9A14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93623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4C5F9F28-F711-48DF-A3DF-533CC061142A}" type="datetime4">
              <a:rPr lang="en-US" smtClean="0"/>
              <a:t>August 17, 2018</a:t>
            </a:fld>
            <a:endParaRPr lang="en-US" dirty="0"/>
          </a:p>
        </p:txBody>
      </p:sp>
      <p:sp>
        <p:nvSpPr>
          <p:cNvPr id="16" name="Slide Number Placeholder 15"/>
          <p:cNvSpPr>
            <a:spLocks noGrp="1"/>
          </p:cNvSpPr>
          <p:nvPr>
            <p:ph type="sldNum" sz="quarter" idx="11"/>
          </p:nvPr>
        </p:nvSpPr>
        <p:spPr/>
        <p:txBody>
          <a:bodyPr/>
          <a:lstStyle/>
          <a:p>
            <a:fld id="{8B37D5FE-740C-46F5-801A-FA5477D9711F}" type="slidenum">
              <a:rPr lang="en-US" smtClean="0"/>
              <a:pPr/>
              <a:t>‹#›</a:t>
            </a:fld>
            <a:endParaRPr lang="en-US" dirty="0"/>
          </a:p>
        </p:txBody>
      </p:sp>
      <p:sp>
        <p:nvSpPr>
          <p:cNvPr id="17" name="Footer Placeholder 16"/>
          <p:cNvSpPr>
            <a:spLocks noGrp="1"/>
          </p:cNvSpPr>
          <p:nvPr>
            <p:ph type="ftr" sz="quarter" idx="12"/>
          </p:nvPr>
        </p:nvSpPr>
        <p:spPr/>
        <p:txBody>
          <a:body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AD3426E3-06BA-49A1-BDB3-B68FABF9CC6F}" type="datetime4">
              <a:rPr lang="en-US" smtClean="0"/>
              <a:t>August 17, 2018</a:t>
            </a:fld>
            <a:endParaRPr lang="en-US"/>
          </a:p>
        </p:txBody>
      </p:sp>
      <p:sp>
        <p:nvSpPr>
          <p:cNvPr id="15" name="Slide Number Placeholder 14"/>
          <p:cNvSpPr>
            <a:spLocks noGrp="1"/>
          </p:cNvSpPr>
          <p:nvPr>
            <p:ph type="sldNum" sz="quarter" idx="15"/>
          </p:nvPr>
        </p:nvSpPr>
        <p:spPr/>
        <p:txBody>
          <a:bodyPr/>
          <a:lstStyle>
            <a:lvl1pPr algn="ctr">
              <a:defRPr/>
            </a:lvl1pPr>
          </a:lstStyle>
          <a:p>
            <a:fld id="{8B37D5FE-740C-46F5-801A-FA5477D9711F}" type="slidenum">
              <a:rPr lang="en-US" smtClean="0"/>
              <a:pPr/>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5BC7BB3-0D86-4E32-898E-A61E3D181173}" type="datetime4">
              <a:rPr lang="en-US" smtClean="0"/>
              <a:t>August 17,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CF9D5E1-F297-4C69-8CB6-B2909BEAAB97}" type="datetime4">
              <a:rPr lang="en-US" smtClean="0"/>
              <a:t>August 17, 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37D5FE-740C-46F5-801A-FA5477D9711F}" type="slidenum">
              <a:rPr lang="en-US" smtClean="0"/>
              <a:pPr/>
              <a:t>‹#›</a:t>
            </a:fld>
            <a:endParaRPr 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8B37D5FE-740C-46F5-801A-FA5477D9711F}" type="slidenum">
              <a:rPr lang="en-US" smtClean="0"/>
              <a:pPr/>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21A186F5-EA2A-4EC4-B07E-ABC4D9F37213}" type="datetime4">
              <a:rPr lang="en-US" smtClean="0"/>
              <a:t>August 17, 2018</a:t>
            </a:fld>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307793D-C0D3-4B75-A84A-29192FDBD9D8}" type="datetime4">
              <a:rPr lang="en-US" smtClean="0"/>
              <a:t>August 17, 2018</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B37D5FE-740C-46F5-801A-FA5477D9711F}" type="slidenum">
              <a:rPr lang="en-US" smtClean="0"/>
              <a:pPr/>
              <a:t>‹#›</a:t>
            </a:fld>
            <a:endParaRPr lang="en-US"/>
          </a:p>
        </p:txBody>
      </p:sp>
      <p:sp>
        <p:nvSpPr>
          <p:cNvPr id="2" name="Title 1"/>
          <p:cNvSpPr>
            <a:spLocks noGrp="1"/>
          </p:cNvSpPr>
          <p:nvPr>
            <p:ph type="title"/>
          </p:nvPr>
        </p:nvSpPr>
        <p:spPr/>
        <p:txBody>
          <a:bodyPr/>
          <a:lstStyle/>
          <a:p>
            <a:r>
              <a:rPr kumimoji="0" lang="en-US"/>
              <a:t>Click to edit Master title style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F1E7F7-4C98-4299-B1A8-8AFDBCA2CA47}" type="datetime4">
              <a:rPr lang="en-US" smtClean="0"/>
              <a:t>August 17, 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1C222F47-9AF4-4B4A-B000-B0DE1585BAD3}" type="datetime4">
              <a:rPr lang="en-US" smtClean="0"/>
              <a:t>August 17, 2018</a:t>
            </a:fld>
            <a:endParaRPr lang="en-US"/>
          </a:p>
        </p:txBody>
      </p:sp>
      <p:sp>
        <p:nvSpPr>
          <p:cNvPr id="9" name="Slide Number Placeholder 8"/>
          <p:cNvSpPr>
            <a:spLocks noGrp="1"/>
          </p:cNvSpPr>
          <p:nvPr>
            <p:ph type="sldNum" sz="quarter" idx="15"/>
          </p:nvPr>
        </p:nvSpPr>
        <p:spPr/>
        <p:txBody>
          <a:bodyPr/>
          <a:lstStyle/>
          <a:p>
            <a:fld id="{8B37D5FE-740C-46F5-801A-FA5477D9711F}" type="slidenum">
              <a:rPr lang="en-US" smtClean="0"/>
              <a:pPr/>
              <a:t>‹#›</a:t>
            </a:fld>
            <a:endParaRPr lang="en-US"/>
          </a:p>
        </p:txBody>
      </p:sp>
      <p:sp>
        <p:nvSpPr>
          <p:cNvPr id="10" name="Footer Placeholder 9"/>
          <p:cNvSpPr>
            <a:spLocks noGrp="1"/>
          </p:cNvSpPr>
          <p:nvPr>
            <p:ph type="ftr" sz="quarter" idx="16"/>
          </p:nvPr>
        </p:nvSpPr>
        <p:spPr/>
        <p:txBody>
          <a:bodyPr/>
          <a:lstStyle/>
          <a:p>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9C372018-32B3-48C6-AB4A-0E037D334F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858125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Drag picture to placeholder or click icon to add</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ACD9E97E-01D7-4EFA-8007-E1471990557F}" type="datetime4">
              <a:rPr lang="en-US" smtClean="0"/>
              <a:t>August 17, 2018</a:t>
            </a:fld>
            <a:endParaRPr lang="en-US"/>
          </a:p>
        </p:txBody>
      </p:sp>
      <p:sp>
        <p:nvSpPr>
          <p:cNvPr id="9" name="Slide Number Placeholder 8"/>
          <p:cNvSpPr>
            <a:spLocks noGrp="1"/>
          </p:cNvSpPr>
          <p:nvPr>
            <p:ph type="sldNum" sz="quarter" idx="11"/>
          </p:nvPr>
        </p:nvSpPr>
        <p:spPr/>
        <p:txBody>
          <a:bodyPr/>
          <a:lstStyle/>
          <a:p>
            <a:fld id="{8B37D5FE-740C-46F5-801A-FA5477D9711F}" type="slidenum">
              <a:rPr lang="en-US" smtClean="0"/>
              <a:pPr/>
              <a:t>‹#›</a:t>
            </a:fld>
            <a:endParaRPr lang="en-US"/>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1FBD924-79F5-40D9-A36E-5CF068F3C9B6}" type="datetime4">
              <a:rPr lang="en-US" smtClean="0"/>
              <a:t>August 17,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C1D6FD7-B319-4B03-BA2D-4641610A6C02}" type="datetime4">
              <a:rPr lang="en-US" smtClean="0"/>
              <a:t>August 17, 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37D5FE-740C-46F5-801A-FA5477D9711F}"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pPr>
              <a:defRPr/>
            </a:pPr>
            <a:endParaRPr lang="en-US">
              <a:solidFill>
                <a:srgbClr val="FFFFFF"/>
              </a:solidFill>
            </a:endParaRPr>
          </a:p>
        </p:txBody>
      </p:sp>
      <p:sp>
        <p:nvSpPr>
          <p:cNvPr id="16" name="Slide Number Placeholder 15"/>
          <p:cNvSpPr>
            <a:spLocks noGrp="1"/>
          </p:cNvSpPr>
          <p:nvPr>
            <p:ph type="sldNum" sz="quarter" idx="11"/>
          </p:nvPr>
        </p:nvSpPr>
        <p:spPr/>
        <p:txBody>
          <a:bodyPr/>
          <a:lstStyle/>
          <a:p>
            <a:pPr>
              <a:defRPr/>
            </a:pPr>
            <a:fld id="{E0D2A04E-1C54-4E1B-99BC-B1900C9F52C1}" type="slidenum">
              <a:rPr lang="en-US" smtClean="0">
                <a:solidFill>
                  <a:srgbClr val="FFFFFF"/>
                </a:solidFill>
              </a:rPr>
              <a:pPr>
                <a:defRPr/>
              </a:pPr>
              <a:t>‹#›</a:t>
            </a:fld>
            <a:endParaRPr lang="en-US">
              <a:solidFill>
                <a:srgbClr val="FFFFFF"/>
              </a:solidFill>
            </a:endParaRPr>
          </a:p>
        </p:txBody>
      </p:sp>
      <p:sp>
        <p:nvSpPr>
          <p:cNvPr id="17" name="Footer Placeholder 16"/>
          <p:cNvSpPr>
            <a:spLocks noGrp="1"/>
          </p:cNvSpPr>
          <p:nvPr>
            <p:ph type="ftr" sz="quarter" idx="12"/>
          </p:nvPr>
        </p:nvSpPr>
        <p:spPr/>
        <p:txBody>
          <a:bodyPr/>
          <a:lstStyle/>
          <a:p>
            <a:pPr>
              <a:defRPr/>
            </a:pPr>
            <a:endParaRPr lang="en-US">
              <a:solidFill>
                <a:srgbClr val="FFFFFF"/>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solidFill>
                <a:srgbClr val="FFFFFF"/>
              </a:solidFill>
            </a:endParaRPr>
          </a:p>
        </p:txBody>
      </p:sp>
      <p:sp>
        <p:nvSpPr>
          <p:cNvPr id="15" name="Slide Number Placeholder 14"/>
          <p:cNvSpPr>
            <a:spLocks noGrp="1"/>
          </p:cNvSpPr>
          <p:nvPr>
            <p:ph type="sldNum" sz="quarter" idx="15"/>
          </p:nvPr>
        </p:nvSpPr>
        <p:spPr/>
        <p:txBody>
          <a:bodyPr/>
          <a:lstStyle>
            <a:lvl1pPr algn="ctr">
              <a:defRPr/>
            </a:lvl1pPr>
          </a:lstStyle>
          <a:p>
            <a:pPr>
              <a:defRPr/>
            </a:pPr>
            <a:fld id="{9C372018-32B3-48C6-AB4A-0E037D334F6D}" type="slidenum">
              <a:rPr lang="en-US" smtClean="0">
                <a:solidFill>
                  <a:srgbClr val="FFFFFF"/>
                </a:solidFill>
              </a:rPr>
              <a:pPr>
                <a:defRPr/>
              </a:pPr>
              <a:t>‹#›</a:t>
            </a:fld>
            <a:endParaRPr lang="en-US">
              <a:solidFill>
                <a:srgbClr val="FFFFFF"/>
              </a:solidFill>
            </a:endParaRPr>
          </a:p>
        </p:txBody>
      </p:sp>
      <p:sp>
        <p:nvSpPr>
          <p:cNvPr id="16" name="Footer Placeholder 15"/>
          <p:cNvSpPr>
            <a:spLocks noGrp="1"/>
          </p:cNvSpPr>
          <p:nvPr>
            <p:ph type="ftr" sz="quarter" idx="16"/>
          </p:nvPr>
        </p:nvSpPr>
        <p:spPr/>
        <p:txBody>
          <a:bodyPr/>
          <a:lstStyle/>
          <a:p>
            <a:pPr>
              <a:defRPr/>
            </a:pPr>
            <a:endParaRPr lang="en-US">
              <a:solidFill>
                <a:srgbClr val="FFFFFF"/>
              </a:solidFill>
            </a:endParaRPr>
          </a:p>
        </p:txBody>
      </p:sp>
      <p:sp>
        <p:nvSpPr>
          <p:cNvPr id="17" name="Title 16"/>
          <p:cNvSpPr>
            <a:spLocks noGrp="1"/>
          </p:cNvSpPr>
          <p:nvPr>
            <p:ph type="title"/>
          </p:nvPr>
        </p:nvSpPr>
        <p:spPr/>
        <p:txBody>
          <a:bodyPr rtlCol="0" anchor="b" anchorCtr="0"/>
          <a:lstStyle/>
          <a:p>
            <a:r>
              <a:rPr kumimoji="0" lang="en-US"/>
              <a:t>Click to edit Master title style</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9C36192C-74FF-431C-A9D5-E489E97398D3}" type="slidenum">
              <a:rPr lang="en-US" smtClean="0">
                <a:solidFill>
                  <a:srgbClr val="FFFFFF"/>
                </a:solidFill>
              </a:rPr>
              <a:pPr>
                <a:defRPr/>
              </a:pPr>
              <a:t>‹#›</a:t>
            </a:fld>
            <a:endParaRPr lang="en-US">
              <a:solidFill>
                <a:srgbClr val="FFFFFF"/>
              </a:solidFill>
            </a:endParaRP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solidFill>
                <a:srgbClr val="FFFFFF"/>
              </a:solidFill>
            </a:endParaRPr>
          </a:p>
        </p:txBody>
      </p:sp>
      <p:sp>
        <p:nvSpPr>
          <p:cNvPr id="6" name="Footer Placeholder 5"/>
          <p:cNvSpPr>
            <a:spLocks noGrp="1"/>
          </p:cNvSpPr>
          <p:nvPr>
            <p:ph type="ftr" sz="quarter" idx="11"/>
          </p:nvPr>
        </p:nvSpPr>
        <p:spPr/>
        <p:txBody>
          <a:bodyPr/>
          <a:lstStyle/>
          <a:p>
            <a:pPr>
              <a:defRPr/>
            </a:pPr>
            <a:endParaRPr lang="en-US">
              <a:solidFill>
                <a:srgbClr val="FFFFFF"/>
              </a:solidFill>
            </a:endParaRPr>
          </a:p>
        </p:txBody>
      </p:sp>
      <p:sp>
        <p:nvSpPr>
          <p:cNvPr id="7" name="Slide Number Placeholder 6"/>
          <p:cNvSpPr>
            <a:spLocks noGrp="1"/>
          </p:cNvSpPr>
          <p:nvPr>
            <p:ph type="sldNum" sz="quarter" idx="12"/>
          </p:nvPr>
        </p:nvSpPr>
        <p:spPr/>
        <p:txBody>
          <a:bodyPr/>
          <a:lstStyle/>
          <a:p>
            <a:pPr>
              <a:defRPr/>
            </a:pPr>
            <a:fld id="{A88AE515-4F2D-41C3-B710-3419458B2750}" type="slidenum">
              <a:rPr lang="en-US" smtClean="0">
                <a:solidFill>
                  <a:srgbClr val="FFFFFF"/>
                </a:solidFill>
              </a:rPr>
              <a:pPr>
                <a:defRPr/>
              </a:pPr>
              <a:t>‹#›</a:t>
            </a:fld>
            <a:endParaRPr lang="en-US">
              <a:solidFill>
                <a:srgbClr val="FFFFFF"/>
              </a:solidFill>
            </a:endParaRPr>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E42BD01F-B452-45B0-A73D-1912183B6366}" type="slidenum">
              <a:rPr lang="en-US" smtClean="0">
                <a:solidFill>
                  <a:srgbClr val="FFFFFF"/>
                </a:solidFill>
              </a:rPr>
              <a:pPr>
                <a:defRPr/>
              </a:pPr>
              <a:t>‹#›</a:t>
            </a:fld>
            <a:endParaRPr lang="en-US">
              <a:solidFill>
                <a:srgbClr val="FFFFFF"/>
              </a:solidFill>
            </a:endParaRPr>
          </a:p>
        </p:txBody>
      </p:sp>
      <p:sp>
        <p:nvSpPr>
          <p:cNvPr id="8" name="Footer Placeholder 7"/>
          <p:cNvSpPr>
            <a:spLocks noGrp="1"/>
          </p:cNvSpPr>
          <p:nvPr>
            <p:ph type="ftr" sz="quarter" idx="11"/>
          </p:nvPr>
        </p:nvSpPr>
        <p:spPr/>
        <p:txBody>
          <a:bodyPr/>
          <a:lstStyle/>
          <a:p>
            <a:pPr>
              <a:defRPr/>
            </a:pPr>
            <a:endParaRPr lang="en-US">
              <a:solidFill>
                <a:srgbClr val="FFFFFF"/>
              </a:solidFill>
            </a:endParaRPr>
          </a:p>
        </p:txBody>
      </p:sp>
      <p:sp>
        <p:nvSpPr>
          <p:cNvPr id="7" name="Date Placeholder 6"/>
          <p:cNvSpPr>
            <a:spLocks noGrp="1"/>
          </p:cNvSpPr>
          <p:nvPr>
            <p:ph type="dt" sz="half" idx="10"/>
          </p:nvPr>
        </p:nvSpPr>
        <p:spPr/>
        <p:txBody>
          <a:bodyPr/>
          <a:lstStyle/>
          <a:p>
            <a:pPr>
              <a:defRPr/>
            </a:pPr>
            <a:endParaRPr lang="en-US">
              <a:solidFill>
                <a:srgbClr val="FFFFFF"/>
              </a:solidFill>
            </a:endParaRP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solidFill>
                <a:srgbClr val="FFFFFF"/>
              </a:solidFill>
            </a:endParaRPr>
          </a:p>
        </p:txBody>
      </p:sp>
      <p:sp>
        <p:nvSpPr>
          <p:cNvPr id="4" name="Footer Placeholder 3"/>
          <p:cNvSpPr>
            <a:spLocks noGrp="1"/>
          </p:cNvSpPr>
          <p:nvPr>
            <p:ph type="ftr" sz="quarter" idx="11"/>
          </p:nvPr>
        </p:nvSpPr>
        <p:spPr/>
        <p:txBody>
          <a:bodyPr/>
          <a:lstStyle/>
          <a:p>
            <a:pPr>
              <a:defRPr/>
            </a:pPr>
            <a:endParaRPr lang="en-US">
              <a:solidFill>
                <a:srgbClr val="FFFFFF"/>
              </a:solidFill>
            </a:endParaRPr>
          </a:p>
        </p:txBody>
      </p:sp>
      <p:sp>
        <p:nvSpPr>
          <p:cNvPr id="5" name="Slide Number Placeholder 4"/>
          <p:cNvSpPr>
            <a:spLocks noGrp="1"/>
          </p:cNvSpPr>
          <p:nvPr>
            <p:ph type="sldNum" sz="quarter" idx="12"/>
          </p:nvPr>
        </p:nvSpPr>
        <p:spPr/>
        <p:txBody>
          <a:bodyPr/>
          <a:lstStyle/>
          <a:p>
            <a:pPr>
              <a:defRPr/>
            </a:pPr>
            <a:fld id="{9BF104B6-D069-4273-93B7-0CDA77F9058B}" type="slidenum">
              <a:rPr lang="en-US" smtClean="0">
                <a:solidFill>
                  <a:srgbClr val="FFFFFF"/>
                </a:solidFill>
              </a:rPr>
              <a:pPr>
                <a:defRPr/>
              </a:pPr>
              <a:t>‹#›</a:t>
            </a:fld>
            <a:endParaRPr lang="en-US">
              <a:solidFill>
                <a:srgbClr val="FFFFFF"/>
              </a:solidFill>
            </a:endParaRPr>
          </a:p>
        </p:txBody>
      </p:sp>
      <p:sp>
        <p:nvSpPr>
          <p:cNvPr id="2" name="Title 1"/>
          <p:cNvSpPr>
            <a:spLocks noGrp="1"/>
          </p:cNvSpPr>
          <p:nvPr>
            <p:ph type="title"/>
          </p:nvPr>
        </p:nvSpPr>
        <p:spPr/>
        <p:txBody>
          <a:bodyPr/>
          <a:lstStyle/>
          <a:p>
            <a:r>
              <a:rPr kumimoji="0" lang="en-US"/>
              <a:t>Click to edit Master title style</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FFFFFF"/>
              </a:solidFill>
            </a:endParaRPr>
          </a:p>
        </p:txBody>
      </p:sp>
      <p:sp>
        <p:nvSpPr>
          <p:cNvPr id="3" name="Footer Placeholder 2"/>
          <p:cNvSpPr>
            <a:spLocks noGrp="1"/>
          </p:cNvSpPr>
          <p:nvPr>
            <p:ph type="ftr" sz="quarter" idx="11"/>
          </p:nvPr>
        </p:nvSpPr>
        <p:spPr/>
        <p:txBody>
          <a:bodyPr/>
          <a:lstStyle/>
          <a:p>
            <a:pPr>
              <a:defRPr/>
            </a:pPr>
            <a:endParaRPr lang="en-US">
              <a:solidFill>
                <a:srgbClr val="FFFFFF"/>
              </a:solidFill>
            </a:endParaRPr>
          </a:p>
        </p:txBody>
      </p:sp>
      <p:sp>
        <p:nvSpPr>
          <p:cNvPr id="4" name="Slide Number Placeholder 3"/>
          <p:cNvSpPr>
            <a:spLocks noGrp="1"/>
          </p:cNvSpPr>
          <p:nvPr>
            <p:ph type="sldNum" sz="quarter" idx="12"/>
          </p:nvPr>
        </p:nvSpPr>
        <p:spPr/>
        <p:txBody>
          <a:bodyPr/>
          <a:lstStyle/>
          <a:p>
            <a:pPr>
              <a:defRPr/>
            </a:pPr>
            <a:fld id="{5DF17E46-1129-46A1-BD1F-E187594F4EFC}" type="slidenum">
              <a:rPr lang="en-US" smtClean="0">
                <a:solidFill>
                  <a:srgbClr val="FFFFFF"/>
                </a:solidFill>
              </a:rPr>
              <a:pPr>
                <a:defRPr/>
              </a:pPr>
              <a:t>‹#›</a:t>
            </a:fld>
            <a:endParaRPr lang="en-US">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2"/>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sldNum" sz="quarter" idx="12"/>
          </p:nvPr>
        </p:nvSpPr>
        <p:spPr>
          <a:ln/>
        </p:spPr>
        <p:txBody>
          <a:bodyPr/>
          <a:lstStyle>
            <a:lvl1pPr>
              <a:defRPr/>
            </a:lvl1pPr>
          </a:lstStyle>
          <a:p>
            <a:pPr>
              <a:defRPr/>
            </a:pPr>
            <a:fld id="{9C36192C-74FF-431C-A9D5-E489E97398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112028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solidFill>
                <a:srgbClr val="FFFFFF"/>
              </a:solidFill>
            </a:endParaRPr>
          </a:p>
        </p:txBody>
      </p:sp>
      <p:sp>
        <p:nvSpPr>
          <p:cNvPr id="9" name="Slide Number Placeholder 8"/>
          <p:cNvSpPr>
            <a:spLocks noGrp="1"/>
          </p:cNvSpPr>
          <p:nvPr>
            <p:ph type="sldNum" sz="quarter" idx="15"/>
          </p:nvPr>
        </p:nvSpPr>
        <p:spPr/>
        <p:txBody>
          <a:bodyPr/>
          <a:lstStyle/>
          <a:p>
            <a:pPr>
              <a:defRPr/>
            </a:pPr>
            <a:fld id="{487BA63E-CB49-416F-BD55-449EFD67A62D}" type="slidenum">
              <a:rPr lang="en-US" smtClean="0">
                <a:solidFill>
                  <a:srgbClr val="FFFFFF"/>
                </a:solidFill>
              </a:rPr>
              <a:pPr>
                <a:defRPr/>
              </a:pPr>
              <a:t>‹#›</a:t>
            </a:fld>
            <a:endParaRPr lang="en-US">
              <a:solidFill>
                <a:srgbClr val="FFFFFF"/>
              </a:solidFill>
            </a:endParaRPr>
          </a:p>
        </p:txBody>
      </p:sp>
      <p:sp>
        <p:nvSpPr>
          <p:cNvPr id="10" name="Footer Placeholder 9"/>
          <p:cNvSpPr>
            <a:spLocks noGrp="1"/>
          </p:cNvSpPr>
          <p:nvPr>
            <p:ph type="ftr" sz="quarter" idx="16"/>
          </p:nvPr>
        </p:nvSpPr>
        <p:spPr/>
        <p:txBody>
          <a:bodyPr/>
          <a:lstStyle/>
          <a:p>
            <a:pPr>
              <a:defRPr/>
            </a:pPr>
            <a:endParaRPr lang="en-US">
              <a:solidFill>
                <a:srgbClr val="FFFFFF"/>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solidFill>
                <a:srgbClr val="FFFFFF"/>
              </a:solidFill>
            </a:endParaRPr>
          </a:p>
        </p:txBody>
      </p:sp>
      <p:sp>
        <p:nvSpPr>
          <p:cNvPr id="9" name="Slide Number Placeholder 8"/>
          <p:cNvSpPr>
            <a:spLocks noGrp="1"/>
          </p:cNvSpPr>
          <p:nvPr>
            <p:ph type="sldNum" sz="quarter" idx="11"/>
          </p:nvPr>
        </p:nvSpPr>
        <p:spPr/>
        <p:txBody>
          <a:bodyPr/>
          <a:lstStyle/>
          <a:p>
            <a:pPr>
              <a:defRPr/>
            </a:pPr>
            <a:fld id="{A4951ED3-E1C0-495E-AA48-C9E9D76FE91B}" type="slidenum">
              <a:rPr lang="en-US" smtClean="0">
                <a:solidFill>
                  <a:srgbClr val="FFFFFF"/>
                </a:solidFill>
              </a:rPr>
              <a:pPr>
                <a:defRPr/>
              </a:pPr>
              <a:t>‹#›</a:t>
            </a:fld>
            <a:endParaRPr lang="en-US">
              <a:solidFill>
                <a:srgbClr val="FFFFFF"/>
              </a:solidFill>
            </a:endParaRPr>
          </a:p>
        </p:txBody>
      </p:sp>
      <p:sp>
        <p:nvSpPr>
          <p:cNvPr id="10" name="Footer Placeholder 9"/>
          <p:cNvSpPr>
            <a:spLocks noGrp="1"/>
          </p:cNvSpPr>
          <p:nvPr>
            <p:ph type="ftr" sz="quarter" idx="12"/>
          </p:nvPr>
        </p:nvSpPr>
        <p:spPr/>
        <p:txBody>
          <a:bodyPr/>
          <a:lstStyle/>
          <a:p>
            <a:pPr>
              <a:defRPr/>
            </a:pPr>
            <a:endParaRPr lang="en-US">
              <a:solidFill>
                <a:srgbClr val="FFFFFF"/>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E20BA810-F9CC-47B3-9F7C-51895E974773}" type="slidenum">
              <a:rPr lang="en-US" smtClean="0">
                <a:solidFill>
                  <a:srgbClr val="FFFFFF"/>
                </a:solidFill>
              </a:rPr>
              <a:pPr>
                <a:defRPr/>
              </a:pPr>
              <a:t>‹#›</a:t>
            </a:fld>
            <a:endParaRPr lang="en-US">
              <a:solidFill>
                <a:srgbClr val="FFFFFF"/>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solidFill>
                <a:srgbClr val="FFFFFF"/>
              </a:solidFill>
            </a:endParaRPr>
          </a:p>
        </p:txBody>
      </p:sp>
      <p:sp>
        <p:nvSpPr>
          <p:cNvPr id="5" name="Footer Placeholder 4"/>
          <p:cNvSpPr>
            <a:spLocks noGrp="1"/>
          </p:cNvSpPr>
          <p:nvPr>
            <p:ph type="ftr" sz="quarter" idx="11"/>
          </p:nvPr>
        </p:nvSpPr>
        <p:spPr/>
        <p:txBody>
          <a:bodyPr/>
          <a:lstStyle/>
          <a:p>
            <a:pPr>
              <a:defRPr/>
            </a:pPr>
            <a:endParaRPr lang="en-US">
              <a:solidFill>
                <a:srgbClr val="FFFFFF"/>
              </a:solidFill>
            </a:endParaRPr>
          </a:p>
        </p:txBody>
      </p:sp>
      <p:sp>
        <p:nvSpPr>
          <p:cNvPr id="6" name="Slide Number Placeholder 5"/>
          <p:cNvSpPr>
            <a:spLocks noGrp="1"/>
          </p:cNvSpPr>
          <p:nvPr>
            <p:ph type="sldNum" sz="quarter" idx="12"/>
          </p:nvPr>
        </p:nvSpPr>
        <p:spPr/>
        <p:txBody>
          <a:bodyPr/>
          <a:lstStyle/>
          <a:p>
            <a:pPr>
              <a:defRPr/>
            </a:pPr>
            <a:fld id="{65769224-B14A-4623-8DEE-618327B9A141}" type="slidenum">
              <a:rPr lang="en-US" smtClean="0">
                <a:solidFill>
                  <a:srgbClr val="FFFFFF"/>
                </a:solidFill>
              </a:rPr>
              <a:pPr>
                <a:defRPr/>
              </a:pPr>
              <a:t>‹#›</a:t>
            </a:fld>
            <a:endParaRPr lang="en-US">
              <a:solidFill>
                <a:srgbClr val="FFFFFF"/>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05000"/>
            <a:ext cx="3927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8075" y="1905000"/>
            <a:ext cx="39274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A88AE515-4F2D-41C3-B710-3419458B27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3774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2"/>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3"/>
          <p:cNvSpPr>
            <a:spLocks noGrp="1" noChangeArrowheads="1"/>
          </p:cNvSpPr>
          <p:nvPr>
            <p:ph type="sldNum" sz="quarter" idx="12"/>
          </p:nvPr>
        </p:nvSpPr>
        <p:spPr>
          <a:ln/>
        </p:spPr>
        <p:txBody>
          <a:bodyPr/>
          <a:lstStyle>
            <a:lvl1pPr>
              <a:defRPr/>
            </a:lvl1pPr>
          </a:lstStyle>
          <a:p>
            <a:pPr>
              <a:defRPr/>
            </a:pPr>
            <a:fld id="{E42BD01F-B452-45B0-A73D-1912183B636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345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2"/>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sldNum" sz="quarter" idx="12"/>
          </p:nvPr>
        </p:nvSpPr>
        <p:spPr>
          <a:ln/>
        </p:spPr>
        <p:txBody>
          <a:bodyPr/>
          <a:lstStyle>
            <a:lvl1pPr>
              <a:defRPr/>
            </a:lvl1pPr>
          </a:lstStyle>
          <a:p>
            <a:pPr>
              <a:defRPr/>
            </a:pPr>
            <a:fld id="{9BF104B6-D069-4273-93B7-0CDA77F905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7612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2"/>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sldNum" sz="quarter" idx="12"/>
          </p:nvPr>
        </p:nvSpPr>
        <p:spPr>
          <a:ln/>
        </p:spPr>
        <p:txBody>
          <a:bodyPr/>
          <a:lstStyle>
            <a:lvl1pPr>
              <a:defRPr/>
            </a:lvl1pPr>
          </a:lstStyle>
          <a:p>
            <a:pPr>
              <a:defRPr/>
            </a:pPr>
            <a:fld id="{5DF17E46-1129-46A1-BD1F-E187594F4E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9239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487BA63E-CB49-416F-BD55-449EFD67A62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5669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2"/>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3"/>
          <p:cNvSpPr>
            <a:spLocks noGrp="1" noChangeArrowheads="1"/>
          </p:cNvSpPr>
          <p:nvPr>
            <p:ph type="sldNum" sz="quarter" idx="12"/>
          </p:nvPr>
        </p:nvSpPr>
        <p:spPr>
          <a:ln/>
        </p:spPr>
        <p:txBody>
          <a:bodyPr/>
          <a:lstStyle>
            <a:lvl1pPr>
              <a:defRPr/>
            </a:lvl1pPr>
          </a:lstStyle>
          <a:p>
            <a:pPr>
              <a:defRPr/>
            </a:pPr>
            <a:fld id="{A4951ED3-E1C0-495E-AA48-C9E9D76FE91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6396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19088" y="1828800"/>
            <a:ext cx="8824912" cy="5029200"/>
            <a:chOff x="201" y="1152"/>
            <a:chExt cx="5559" cy="3168"/>
          </a:xfrm>
        </p:grpSpPr>
        <p:sp>
          <p:nvSpPr>
            <p:cNvPr id="18435" name="Freeform 3"/>
            <p:cNvSpPr>
              <a:spLocks/>
            </p:cNvSpPr>
            <p:nvPr/>
          </p:nvSpPr>
          <p:spPr bwMode="ltGray">
            <a:xfrm>
              <a:off x="528" y="2909"/>
              <a:ext cx="5232" cy="1411"/>
            </a:xfrm>
            <a:custGeom>
              <a:avLst/>
              <a:gdLst/>
              <a:ahLst/>
              <a:cxnLst>
                <a:cxn ang="0">
                  <a:pos x="0" y="0"/>
                </a:cxn>
                <a:cxn ang="0">
                  <a:pos x="0" y="2182"/>
                </a:cxn>
                <a:cxn ang="0">
                  <a:pos x="4897" y="2182"/>
                </a:cxn>
                <a:cxn ang="0">
                  <a:pos x="4897" y="0"/>
                </a:cxn>
                <a:cxn ang="0">
                  <a:pos x="0" y="0"/>
                </a:cxn>
                <a:cxn ang="0">
                  <a:pos x="0" y="0"/>
                </a:cxn>
              </a:cxnLst>
              <a:rect l="0" t="0" r="r" b="b"/>
              <a:pathLst>
                <a:path w="4897" h="2182">
                  <a:moveTo>
                    <a:pt x="0" y="0"/>
                  </a:moveTo>
                  <a:lnTo>
                    <a:pt x="0" y="2182"/>
                  </a:lnTo>
                  <a:lnTo>
                    <a:pt x="4897" y="2182"/>
                  </a:lnTo>
                  <a:lnTo>
                    <a:pt x="4897" y="0"/>
                  </a:lnTo>
                  <a:lnTo>
                    <a:pt x="0" y="0"/>
                  </a:lnTo>
                  <a:lnTo>
                    <a:pt x="0" y="0"/>
                  </a:lnTo>
                  <a:close/>
                </a:path>
              </a:pathLst>
            </a:custGeom>
            <a:solidFill>
              <a:schemeClr val="bg2">
                <a:alpha val="30000"/>
              </a:schemeClr>
            </a:solidFill>
            <a:ln w="9525">
              <a:noFill/>
              <a:round/>
              <a:headEnd/>
              <a:tailEnd/>
            </a:ln>
          </p:spPr>
          <p:txBody>
            <a:bodyPr/>
            <a:lstStyle/>
            <a:p>
              <a:pPr>
                <a:defRPr/>
              </a:pPr>
              <a:endParaRPr lang="en-US" sz="1800">
                <a:solidFill>
                  <a:srgbClr val="FFFFFF"/>
                </a:solidFill>
                <a:ea typeface="+mn-ea"/>
              </a:endParaRPr>
            </a:p>
          </p:txBody>
        </p:sp>
        <p:sp>
          <p:nvSpPr>
            <p:cNvPr id="18436" name="Freeform 4"/>
            <p:cNvSpPr>
              <a:spLocks/>
            </p:cNvSpPr>
            <p:nvPr/>
          </p:nvSpPr>
          <p:spPr bwMode="ltGray">
            <a:xfrm>
              <a:off x="210" y="1152"/>
              <a:ext cx="5550" cy="3168"/>
            </a:xfrm>
            <a:custGeom>
              <a:avLst/>
              <a:gdLst/>
              <a:ahLst/>
              <a:cxnLst>
                <a:cxn ang="0">
                  <a:pos x="330" y="1764"/>
                </a:cxn>
                <a:cxn ang="0">
                  <a:pos x="0" y="1764"/>
                </a:cxn>
                <a:cxn ang="0">
                  <a:pos x="0" y="3168"/>
                </a:cxn>
                <a:cxn ang="0">
                  <a:pos x="5550" y="3168"/>
                </a:cxn>
                <a:cxn ang="0">
                  <a:pos x="5550" y="0"/>
                </a:cxn>
                <a:cxn ang="0">
                  <a:pos x="330" y="0"/>
                </a:cxn>
                <a:cxn ang="0">
                  <a:pos x="330" y="1764"/>
                </a:cxn>
              </a:cxnLst>
              <a:rect l="0" t="0" r="r" b="b"/>
              <a:pathLst>
                <a:path w="5550" h="3168">
                  <a:moveTo>
                    <a:pt x="330" y="1764"/>
                  </a:moveTo>
                  <a:lnTo>
                    <a:pt x="0" y="1764"/>
                  </a:lnTo>
                  <a:lnTo>
                    <a:pt x="0" y="3168"/>
                  </a:lnTo>
                  <a:lnTo>
                    <a:pt x="5550" y="3168"/>
                  </a:lnTo>
                  <a:lnTo>
                    <a:pt x="5550" y="0"/>
                  </a:lnTo>
                  <a:lnTo>
                    <a:pt x="330" y="0"/>
                  </a:lnTo>
                  <a:lnTo>
                    <a:pt x="330" y="1764"/>
                  </a:lnTo>
                  <a:close/>
                </a:path>
              </a:pathLst>
            </a:custGeom>
            <a:solidFill>
              <a:schemeClr val="bg2">
                <a:alpha val="30000"/>
              </a:schemeClr>
            </a:solidFill>
            <a:ln w="9525">
              <a:noFill/>
              <a:round/>
              <a:headEnd/>
              <a:tailEnd/>
            </a:ln>
          </p:spPr>
          <p:txBody>
            <a:bodyPr/>
            <a:lstStyle/>
            <a:p>
              <a:pPr>
                <a:defRPr/>
              </a:pPr>
              <a:endParaRPr lang="en-US" sz="1800">
                <a:solidFill>
                  <a:srgbClr val="FFFFFF"/>
                </a:solidFill>
                <a:ea typeface="+mn-ea"/>
              </a:endParaRPr>
            </a:p>
          </p:txBody>
        </p:sp>
        <p:sp>
          <p:nvSpPr>
            <p:cNvPr id="18437" name="Freeform 5"/>
            <p:cNvSpPr>
              <a:spLocks/>
            </p:cNvSpPr>
            <p:nvPr/>
          </p:nvSpPr>
          <p:spPr bwMode="ltGray">
            <a:xfrm>
              <a:off x="528" y="2932"/>
              <a:ext cx="5232" cy="1388"/>
            </a:xfrm>
            <a:custGeom>
              <a:avLst/>
              <a:gdLst/>
              <a:ahLst/>
              <a:cxnLst>
                <a:cxn ang="0">
                  <a:pos x="0" y="0"/>
                </a:cxn>
                <a:cxn ang="0">
                  <a:pos x="0" y="2182"/>
                </a:cxn>
                <a:cxn ang="0">
                  <a:pos x="4897" y="2182"/>
                </a:cxn>
                <a:cxn ang="0">
                  <a:pos x="4897" y="0"/>
                </a:cxn>
                <a:cxn ang="0">
                  <a:pos x="0" y="0"/>
                </a:cxn>
                <a:cxn ang="0">
                  <a:pos x="0" y="0"/>
                </a:cxn>
              </a:cxnLst>
              <a:rect l="0" t="0" r="r" b="b"/>
              <a:pathLst>
                <a:path w="4897" h="2182">
                  <a:moveTo>
                    <a:pt x="0" y="0"/>
                  </a:moveTo>
                  <a:lnTo>
                    <a:pt x="0" y="2182"/>
                  </a:lnTo>
                  <a:lnTo>
                    <a:pt x="4897" y="2182"/>
                  </a:lnTo>
                  <a:lnTo>
                    <a:pt x="4897" y="0"/>
                  </a:lnTo>
                  <a:lnTo>
                    <a:pt x="0" y="0"/>
                  </a:lnTo>
                  <a:lnTo>
                    <a:pt x="0" y="0"/>
                  </a:lnTo>
                  <a:close/>
                </a:path>
              </a:pathLst>
            </a:custGeom>
            <a:solidFill>
              <a:schemeClr val="accent2">
                <a:alpha val="0"/>
              </a:schemeClr>
            </a:solidFill>
            <a:ln w="9525">
              <a:noFill/>
              <a:round/>
              <a:headEnd/>
              <a:tailEnd/>
            </a:ln>
          </p:spPr>
          <p:txBody>
            <a:bodyPr/>
            <a:lstStyle/>
            <a:p>
              <a:pPr>
                <a:defRPr/>
              </a:pPr>
              <a:endParaRPr lang="en-US" sz="1800">
                <a:solidFill>
                  <a:srgbClr val="FFFFFF"/>
                </a:solidFill>
                <a:ea typeface="+mn-ea"/>
              </a:endParaRPr>
            </a:p>
          </p:txBody>
        </p:sp>
        <p:sp>
          <p:nvSpPr>
            <p:cNvPr id="18438" name="Freeform 6"/>
            <p:cNvSpPr>
              <a:spLocks/>
            </p:cNvSpPr>
            <p:nvPr/>
          </p:nvSpPr>
          <p:spPr bwMode="ltGray">
            <a:xfrm>
              <a:off x="528" y="1152"/>
              <a:ext cx="4607"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ea typeface="+mn-ea"/>
              </a:endParaRPr>
            </a:p>
          </p:txBody>
        </p:sp>
        <p:sp>
          <p:nvSpPr>
            <p:cNvPr id="18439" name="Freeform 7"/>
            <p:cNvSpPr>
              <a:spLocks/>
            </p:cNvSpPr>
            <p:nvPr/>
          </p:nvSpPr>
          <p:spPr bwMode="ltGray">
            <a:xfrm>
              <a:off x="528" y="1152"/>
              <a:ext cx="29" cy="1785"/>
            </a:xfrm>
            <a:custGeom>
              <a:avLst/>
              <a:gdLst/>
              <a:ahLst/>
              <a:cxnLst>
                <a:cxn ang="0">
                  <a:pos x="0" y="0"/>
                </a:cxn>
                <a:cxn ang="0">
                  <a:pos x="0" y="2161"/>
                </a:cxn>
                <a:cxn ang="0">
                  <a:pos x="29" y="2161"/>
                </a:cxn>
                <a:cxn ang="0">
                  <a:pos x="27" y="27"/>
                </a:cxn>
                <a:cxn ang="0">
                  <a:pos x="0" y="0"/>
                </a:cxn>
                <a:cxn ang="0">
                  <a:pos x="0" y="0"/>
                </a:cxn>
              </a:cxnLst>
              <a:rect l="0" t="0" r="r" b="b"/>
              <a:pathLst>
                <a:path w="29" h="2161">
                  <a:moveTo>
                    <a:pt x="0" y="0"/>
                  </a:moveTo>
                  <a:lnTo>
                    <a:pt x="0" y="2161"/>
                  </a:lnTo>
                  <a:lnTo>
                    <a:pt x="29" y="2161"/>
                  </a:lnTo>
                  <a:lnTo>
                    <a:pt x="27" y="27"/>
                  </a:lnTo>
                  <a:lnTo>
                    <a:pt x="0" y="0"/>
                  </a:lnTo>
                  <a:lnTo>
                    <a:pt x="0" y="0"/>
                  </a:lnTo>
                  <a:close/>
                </a:path>
              </a:pathLst>
            </a:custGeom>
            <a:gradFill rotWithShape="1">
              <a:gsLst>
                <a:gs pos="0">
                  <a:schemeClr val="bg2">
                    <a:gamma/>
                    <a:tint val="87843"/>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ea typeface="+mn-ea"/>
              </a:endParaRPr>
            </a:p>
          </p:txBody>
        </p:sp>
        <p:sp>
          <p:nvSpPr>
            <p:cNvPr id="18440" name="Freeform 8"/>
            <p:cNvSpPr>
              <a:spLocks/>
            </p:cNvSpPr>
            <p:nvPr/>
          </p:nvSpPr>
          <p:spPr bwMode="ltGray">
            <a:xfrm>
              <a:off x="527" y="2904"/>
              <a:ext cx="29" cy="1416"/>
            </a:xfrm>
            <a:custGeom>
              <a:avLst/>
              <a:gdLst/>
              <a:ahLst/>
              <a:cxnLst>
                <a:cxn ang="0">
                  <a:pos x="0" y="1416"/>
                </a:cxn>
                <a:cxn ang="0">
                  <a:pos x="29" y="1416"/>
                </a:cxn>
                <a:cxn ang="0">
                  <a:pos x="28" y="24"/>
                </a:cxn>
                <a:cxn ang="0">
                  <a:pos x="0" y="0"/>
                </a:cxn>
                <a:cxn ang="0">
                  <a:pos x="0" y="1416"/>
                </a:cxn>
              </a:cxnLst>
              <a:rect l="0" t="0" r="r" b="b"/>
              <a:pathLst>
                <a:path w="29" h="1416">
                  <a:moveTo>
                    <a:pt x="0" y="1416"/>
                  </a:moveTo>
                  <a:lnTo>
                    <a:pt x="29" y="1416"/>
                  </a:lnTo>
                  <a:lnTo>
                    <a:pt x="28" y="24"/>
                  </a:lnTo>
                  <a:lnTo>
                    <a:pt x="0" y="0"/>
                  </a:lnTo>
                  <a:lnTo>
                    <a:pt x="0" y="1416"/>
                  </a:lnTo>
                  <a:close/>
                </a:path>
              </a:pathLst>
            </a:custGeom>
            <a:gradFill rotWithShape="1">
              <a:gsLst>
                <a:gs pos="0">
                  <a:schemeClr val="bg2">
                    <a:gamma/>
                    <a:tint val="87843"/>
                    <a:invGamma/>
                  </a:schemeClr>
                </a:gs>
                <a:gs pos="100000">
                  <a:schemeClr val="bg2">
                    <a:alpha val="0"/>
                  </a:schemeClr>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ea typeface="+mn-ea"/>
              </a:endParaRPr>
            </a:p>
          </p:txBody>
        </p:sp>
        <p:sp>
          <p:nvSpPr>
            <p:cNvPr id="18441" name="Freeform 9"/>
            <p:cNvSpPr>
              <a:spLocks/>
            </p:cNvSpPr>
            <p:nvPr/>
          </p:nvSpPr>
          <p:spPr bwMode="ltGray">
            <a:xfrm>
              <a:off x="201" y="2904"/>
              <a:ext cx="2879" cy="29"/>
            </a:xfrm>
            <a:custGeom>
              <a:avLst/>
              <a:gdLst/>
              <a:ahLst/>
              <a:cxnLst>
                <a:cxn ang="0">
                  <a:pos x="0" y="0"/>
                </a:cxn>
                <a:cxn ang="0">
                  <a:pos x="0" y="149"/>
                </a:cxn>
                <a:cxn ang="0">
                  <a:pos x="5387" y="149"/>
                </a:cxn>
                <a:cxn ang="0">
                  <a:pos x="5387" y="0"/>
                </a:cxn>
                <a:cxn ang="0">
                  <a:pos x="0" y="0"/>
                </a:cxn>
                <a:cxn ang="0">
                  <a:pos x="0" y="0"/>
                </a:cxn>
              </a:cxnLst>
              <a:rect l="0" t="0" r="r" b="b"/>
              <a:pathLst>
                <a:path w="5387" h="149">
                  <a:moveTo>
                    <a:pt x="0" y="0"/>
                  </a:moveTo>
                  <a:lnTo>
                    <a:pt x="0" y="149"/>
                  </a:lnTo>
                  <a:lnTo>
                    <a:pt x="5387" y="149"/>
                  </a:lnTo>
                  <a:lnTo>
                    <a:pt x="5387" y="0"/>
                  </a:lnTo>
                  <a:lnTo>
                    <a:pt x="0" y="0"/>
                  </a:lnTo>
                  <a:lnTo>
                    <a:pt x="0" y="0"/>
                  </a:lnTo>
                  <a:close/>
                </a:path>
              </a:pathLst>
            </a:custGeom>
            <a:gradFill rotWithShape="1">
              <a:gsLst>
                <a:gs pos="0">
                  <a:schemeClr val="bg2">
                    <a:alpha val="0"/>
                  </a:schemeClr>
                </a:gs>
                <a:gs pos="100000">
                  <a:schemeClr val="bg2">
                    <a:gamma/>
                    <a:shade val="81961"/>
                    <a:invGamma/>
                  </a:schemeClr>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ea typeface="+mn-ea"/>
              </a:endParaRPr>
            </a:p>
          </p:txBody>
        </p:sp>
        <p:sp>
          <p:nvSpPr>
            <p:cNvPr id="18442" name="Freeform 10"/>
            <p:cNvSpPr>
              <a:spLocks/>
            </p:cNvSpPr>
            <p:nvPr/>
          </p:nvSpPr>
          <p:spPr bwMode="ltGray">
            <a:xfrm>
              <a:off x="201" y="2904"/>
              <a:ext cx="30" cy="1416"/>
            </a:xfrm>
            <a:custGeom>
              <a:avLst/>
              <a:gdLst/>
              <a:ahLst/>
              <a:cxnLst>
                <a:cxn ang="0">
                  <a:pos x="0" y="0"/>
                </a:cxn>
                <a:cxn ang="0">
                  <a:pos x="0" y="1416"/>
                </a:cxn>
                <a:cxn ang="0">
                  <a:pos x="29" y="1416"/>
                </a:cxn>
                <a:cxn ang="0">
                  <a:pos x="30" y="27"/>
                </a:cxn>
                <a:cxn ang="0">
                  <a:pos x="0" y="0"/>
                </a:cxn>
                <a:cxn ang="0">
                  <a:pos x="0" y="0"/>
                </a:cxn>
              </a:cxnLst>
              <a:rect l="0" t="0" r="r" b="b"/>
              <a:pathLst>
                <a:path w="30" h="1416">
                  <a:moveTo>
                    <a:pt x="0" y="0"/>
                  </a:moveTo>
                  <a:lnTo>
                    <a:pt x="0" y="1416"/>
                  </a:lnTo>
                  <a:lnTo>
                    <a:pt x="29" y="1416"/>
                  </a:lnTo>
                  <a:lnTo>
                    <a:pt x="30" y="27"/>
                  </a:lnTo>
                  <a:lnTo>
                    <a:pt x="0" y="0"/>
                  </a:lnTo>
                  <a:lnTo>
                    <a:pt x="0" y="0"/>
                  </a:lnTo>
                  <a:close/>
                </a:path>
              </a:pathLst>
            </a:custGeom>
            <a:gradFill rotWithShape="1">
              <a:gsLst>
                <a:gs pos="0">
                  <a:schemeClr val="bg2">
                    <a:gamma/>
                    <a:tint val="87843"/>
                    <a:invGamma/>
                  </a:schemeClr>
                </a:gs>
                <a:gs pos="100000">
                  <a:schemeClr val="bg2">
                    <a:alpha val="10001"/>
                  </a:schemeClr>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ea typeface="+mn-ea"/>
              </a:endParaRPr>
            </a:p>
          </p:txBody>
        </p:sp>
      </p:grpSp>
      <p:sp>
        <p:nvSpPr>
          <p:cNvPr id="18443" name="Rectangle 11"/>
          <p:cNvSpPr>
            <a:spLocks noGrp="1" noChangeArrowheads="1"/>
          </p:cNvSpPr>
          <p:nvPr>
            <p:ph type="dt" sz="half" idx="2"/>
          </p:nvPr>
        </p:nvSpPr>
        <p:spPr bwMode="auto">
          <a:xfrm>
            <a:off x="838200" y="6245225"/>
            <a:ext cx="19018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effectLst>
                  <a:outerShdw blurRad="38100" dist="38100" dir="2700000" algn="tl">
                    <a:srgbClr val="000000"/>
                  </a:outerShdw>
                </a:effectLst>
              </a:defRPr>
            </a:lvl1pPr>
          </a:lstStyle>
          <a:p>
            <a:pPr>
              <a:defRPr/>
            </a:pPr>
            <a:endParaRPr lang="en-US">
              <a:solidFill>
                <a:srgbClr val="FFFFFF"/>
              </a:solidFill>
              <a:ea typeface="+mn-ea"/>
            </a:endParaRPr>
          </a:p>
        </p:txBody>
      </p:sp>
      <p:sp>
        <p:nvSpPr>
          <p:cNvPr id="18444" name="Rectangle 12"/>
          <p:cNvSpPr>
            <a:spLocks noGrp="1" noChangeArrowheads="1"/>
          </p:cNvSpPr>
          <p:nvPr>
            <p:ph type="ftr" sz="quarter" idx="3"/>
          </p:nvPr>
        </p:nvSpPr>
        <p:spPr bwMode="auto">
          <a:xfrm>
            <a:off x="34290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effectLst>
                  <a:outerShdw blurRad="38100" dist="38100" dir="2700000" algn="tl">
                    <a:srgbClr val="000000"/>
                  </a:outerShdw>
                </a:effectLst>
              </a:defRPr>
            </a:lvl1pPr>
          </a:lstStyle>
          <a:p>
            <a:pPr>
              <a:defRPr/>
            </a:pPr>
            <a:endParaRPr lang="en-US">
              <a:solidFill>
                <a:srgbClr val="FFFFFF"/>
              </a:solidFill>
              <a:ea typeface="+mn-ea"/>
            </a:endParaRPr>
          </a:p>
        </p:txBody>
      </p:sp>
      <p:sp>
        <p:nvSpPr>
          <p:cNvPr id="18445" name="Rectangle 13"/>
          <p:cNvSpPr>
            <a:spLocks noGrp="1" noChangeArrowheads="1"/>
          </p:cNvSpPr>
          <p:nvPr>
            <p:ph type="sldNum" sz="quarter" idx="4"/>
          </p:nvPr>
        </p:nvSpPr>
        <p:spPr bwMode="auto">
          <a:xfrm>
            <a:off x="6937375" y="6245225"/>
            <a:ext cx="190182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effectLst>
                  <a:outerShdw blurRad="38100" dist="38100" dir="2700000" algn="tl">
                    <a:srgbClr val="000000"/>
                  </a:outerShdw>
                </a:effectLst>
              </a:defRPr>
            </a:lvl1pPr>
          </a:lstStyle>
          <a:p>
            <a:pPr>
              <a:defRPr/>
            </a:pPr>
            <a:fld id="{E5AC1FF4-F752-4CC1-B2CE-BB21CA516D1A}" type="slidenum">
              <a:rPr lang="en-US">
                <a:solidFill>
                  <a:srgbClr val="FFFFFF"/>
                </a:solidFill>
                <a:ea typeface="+mn-ea"/>
              </a:rPr>
              <a:pPr>
                <a:defRPr/>
              </a:pPr>
              <a:t>‹#›</a:t>
            </a:fld>
            <a:endParaRPr lang="en-US">
              <a:solidFill>
                <a:srgbClr val="FFFFFF"/>
              </a:solidFill>
              <a:ea typeface="+mn-ea"/>
            </a:endParaRPr>
          </a:p>
        </p:txBody>
      </p:sp>
      <p:sp>
        <p:nvSpPr>
          <p:cNvPr id="18446" name="Rectangle 14"/>
          <p:cNvSpPr>
            <a:spLocks noGrp="1" noRot="1" noChangeArrowheads="1"/>
          </p:cNvSpPr>
          <p:nvPr>
            <p:ph type="title"/>
          </p:nvPr>
        </p:nvSpPr>
        <p:spPr bwMode="auto">
          <a:xfrm>
            <a:off x="457200" y="244475"/>
            <a:ext cx="8385175" cy="14319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47" name="Rectangle 15"/>
          <p:cNvSpPr>
            <a:spLocks noGrp="1" noRot="1" noChangeArrowheads="1"/>
          </p:cNvSpPr>
          <p:nvPr>
            <p:ph type="body" idx="1"/>
          </p:nvPr>
        </p:nvSpPr>
        <p:spPr bwMode="auto">
          <a:xfrm>
            <a:off x="838200" y="1905000"/>
            <a:ext cx="8007350" cy="419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9264034"/>
      </p:ext>
    </p:extLst>
  </p:cSld>
  <p:clrMap bg1="dk2" tx1="lt1" bg2="dk1"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Arial Black" pitchFamily="34" charset="0"/>
        </a:defRPr>
      </a:lvl9pPr>
    </p:titleStyle>
    <p:bodyStyle>
      <a:lvl1pPr marL="342900" indent="-342900" algn="l" rtl="0" eaLnBrk="0" fontAlgn="base" hangingPunct="0">
        <a:spcBef>
          <a:spcPct val="20000"/>
        </a:spcBef>
        <a:spcAft>
          <a:spcPct val="0"/>
        </a:spcAft>
        <a:buClr>
          <a:schemeClr val="hlink"/>
        </a:buClr>
        <a:buFont typeface="Wingdings" pitchFamily="-97"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Font typeface="Wingdings" pitchFamily="-97" charset="2"/>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97"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Font typeface="Wingdings" pitchFamily="-97" charset="2"/>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97"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4A792FDF-2B6E-4C77-B4D5-DEFD7A585187}" type="datetime4">
              <a:rPr lang="en-US" smtClean="0"/>
              <a:t>August 17, 2018</a:t>
            </a:fld>
            <a:endParaRPr 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dirty="0"/>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8B37D5FE-740C-46F5-801A-FA5477D9711F}" type="slidenum">
              <a:rPr lang="en-US" smtClean="0"/>
              <a:pPr/>
              <a:t>‹#›</a:t>
            </a:fld>
            <a:endParaRPr lang="en-US"/>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sldNum="0" hdr="0" ftr="0" dt="0"/>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FFFFF"/>
              </a:solidFill>
              <a:ea typeface="+mn-ea"/>
            </a:endParaRP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FFFFF"/>
              </a:solidFill>
              <a:ea typeface="+mn-ea"/>
            </a:endParaRP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E5AC1FF4-F752-4CC1-B2CE-BB21CA516D1A}" type="slidenum">
              <a:rPr lang="en-US" smtClean="0">
                <a:solidFill>
                  <a:srgbClr val="FFFFFF"/>
                </a:solidFill>
                <a:ea typeface="+mn-ea"/>
              </a:rPr>
              <a:pPr>
                <a:defRPr/>
              </a:pPr>
              <a:t>‹#›</a:t>
            </a:fld>
            <a:endParaRPr lang="en-US">
              <a:solidFill>
                <a:srgbClr val="FFFFFF"/>
              </a:solidFill>
              <a:ea typeface="+mn-ea"/>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jpe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7.xml"/><Relationship Id="rId5" Type="http://schemas.openxmlformats.org/officeDocument/2006/relationships/image" Target="../media/image28.jpe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emf"/><Relationship Id="rId1" Type="http://schemas.openxmlformats.org/officeDocument/2006/relationships/slideLayout" Target="../slideLayouts/slideLayout18.xml"/><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18.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3.xml"/><Relationship Id="rId4" Type="http://schemas.openxmlformats.org/officeDocument/2006/relationships/image" Target="../media/image45.jpeg"/></Relationships>
</file>

<file path=ppt/slides/_rels/slide4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54.jpeg"/><Relationship Id="rId4" Type="http://schemas.openxmlformats.org/officeDocument/2006/relationships/image" Target="../media/image53.jpeg"/></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3.xml"/><Relationship Id="rId5" Type="http://schemas.openxmlformats.org/officeDocument/2006/relationships/image" Target="../media/image58.jpeg"/><Relationship Id="rId4" Type="http://schemas.openxmlformats.org/officeDocument/2006/relationships/image" Target="../media/image57.jpeg"/></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8.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5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9.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8" Type="http://schemas.openxmlformats.org/officeDocument/2006/relationships/hyperlink" Target="http://rspb.royalsocietypublishing.org/search?author1=Paige+S.+Warren&amp;sortspec=date&amp;submit=Submit" TargetMode="External"/><Relationship Id="rId13" Type="http://schemas.openxmlformats.org/officeDocument/2006/relationships/hyperlink" Target="http://rspb.royalsocietypublishing.org/search?author1=Rebecca+Dolan&amp;sortspec=date&amp;submit=Submit" TargetMode="External"/><Relationship Id="rId18" Type="http://schemas.openxmlformats.org/officeDocument/2006/relationships/hyperlink" Target="http://rspb.royalsocietypublishing.org/search?author1=Ian+MacGregor-Fors&amp;sortspec=date&amp;submit=Submit" TargetMode="External"/><Relationship Id="rId26" Type="http://schemas.openxmlformats.org/officeDocument/2006/relationships/hyperlink" Target="http://rspb.royalsocietypublishing.org/search?fulltext=anthropogenic+activities&amp;sortspec=date&amp;submit=Submit&amp;andorexactfulltext=phrase" TargetMode="External"/><Relationship Id="rId3" Type="http://schemas.openxmlformats.org/officeDocument/2006/relationships/hyperlink" Target="http://rspb.royalsocietypublishing.org/search?author1=Frank+A.+La+Sorte&amp;sortspec=date&amp;submit=Submit" TargetMode="External"/><Relationship Id="rId21" Type="http://schemas.openxmlformats.org/officeDocument/2006/relationships/hyperlink" Target="http://rspb.royalsocietypublishing.org/search?author1=Petr+Py%C5%A1ek&amp;sortspec=date&amp;submit=Submit" TargetMode="External"/><Relationship Id="rId7" Type="http://schemas.openxmlformats.org/officeDocument/2006/relationships/hyperlink" Target="http://rspb.royalsocietypublishing.org/search?author1=Christopher+A.+Lepczyk&amp;sortspec=date&amp;submit=Submit" TargetMode="External"/><Relationship Id="rId12" Type="http://schemas.openxmlformats.org/officeDocument/2006/relationships/hyperlink" Target="http://rspb.royalsocietypublishing.org/search?author1=Cynnamon+Dobbs&amp;sortspec=date&amp;submit=Submit" TargetMode="External"/><Relationship Id="rId17" Type="http://schemas.openxmlformats.org/officeDocument/2006/relationships/hyperlink" Target="http://rspb.royalsocietypublishing.org/search?author1=Ingolf+K%C3%BChn&amp;sortspec=date&amp;submit=Submit" TargetMode="External"/><Relationship Id="rId25" Type="http://schemas.openxmlformats.org/officeDocument/2006/relationships/hyperlink" Target="http://rspb.royalsocietypublishing.org/search?author1=Marten+Winter&amp;sortspec=date&amp;submit=Submit" TargetMode="External"/><Relationship Id="rId2" Type="http://schemas.openxmlformats.org/officeDocument/2006/relationships/hyperlink" Target="http://rspb.royalsocietypublishing.org/search?author1=Myla+F.+J.+Aronson&amp;sortspec=date&amp;submit=Submit" TargetMode="External"/><Relationship Id="rId16" Type="http://schemas.openxmlformats.org/officeDocument/2006/relationships/hyperlink" Target="http://rspb.royalsocietypublishing.org/search?author1=Jip+Louwe+Kooijmans&amp;sortspec=date&amp;submit=Submit" TargetMode="External"/><Relationship Id="rId20" Type="http://schemas.openxmlformats.org/officeDocument/2006/relationships/hyperlink" Target="http://rspb.royalsocietypublishing.org/search?author1=Ulla+M%C3%B6rtberg&amp;sortspec=date&amp;submit=Submit" TargetMode="External"/><Relationship Id="rId29" Type="http://schemas.openxmlformats.org/officeDocument/2006/relationships/hyperlink" Target="http://rspb.royalsocietypublishing.org/search?fulltext=density+of+species&amp;sortspec=date&amp;submit=Submit&amp;andorexactfulltext=phrase" TargetMode="External"/><Relationship Id="rId1" Type="http://schemas.openxmlformats.org/officeDocument/2006/relationships/slideLayout" Target="../slideLayouts/slideLayout17.xml"/><Relationship Id="rId6" Type="http://schemas.openxmlformats.org/officeDocument/2006/relationships/hyperlink" Target="http://rspb.royalsocietypublishing.org/search?author1=Mark+A.+Goddard&amp;sortspec=date&amp;submit=Submit" TargetMode="External"/><Relationship Id="rId11" Type="http://schemas.openxmlformats.org/officeDocument/2006/relationships/hyperlink" Target="http://rspb.royalsocietypublishing.org/search?author1=Bruce+Clarkson&amp;sortspec=date&amp;submit=Submit" TargetMode="External"/><Relationship Id="rId24" Type="http://schemas.openxmlformats.org/officeDocument/2006/relationships/hyperlink" Target="http://rspb.royalsocietypublishing.org/search?author1=Peter+Werner&amp;sortspec=date&amp;submit=Submit" TargetMode="External"/><Relationship Id="rId5" Type="http://schemas.openxmlformats.org/officeDocument/2006/relationships/hyperlink" Target="http://rspb.royalsocietypublishing.org/search?author1=Madhusudan+Katti&amp;sortspec=date&amp;submit=Submit" TargetMode="External"/><Relationship Id="rId15" Type="http://schemas.openxmlformats.org/officeDocument/2006/relationships/hyperlink" Target="http://rspb.royalsocietypublishing.org/search?author1=Stefan+Klotz&amp;sortspec=date&amp;submit=Submit" TargetMode="External"/><Relationship Id="rId23" Type="http://schemas.openxmlformats.org/officeDocument/2006/relationships/hyperlink" Target="http://rspb.royalsocietypublishing.org/search?author1=Jessica+Sushinsky&amp;sortspec=date&amp;submit=Submit" TargetMode="External"/><Relationship Id="rId28" Type="http://schemas.openxmlformats.org/officeDocument/2006/relationships/hyperlink" Target="http://rspb.royalsocietypublishing.org/search?fulltext=native+species&amp;sortspec=date&amp;submit=Submit&amp;andorexactfulltext=phrase" TargetMode="External"/><Relationship Id="rId10" Type="http://schemas.openxmlformats.org/officeDocument/2006/relationships/hyperlink" Target="http://rspb.royalsocietypublishing.org/search?author1=Sarel+Cilliers&amp;sortspec=date&amp;submit=Submit" TargetMode="External"/><Relationship Id="rId19" Type="http://schemas.openxmlformats.org/officeDocument/2006/relationships/hyperlink" Target="http://rspb.royalsocietypublishing.org/search?author1=Mark+McDonnell&amp;sortspec=date&amp;submit=Submit" TargetMode="External"/><Relationship Id="rId4" Type="http://schemas.openxmlformats.org/officeDocument/2006/relationships/hyperlink" Target="http://rspb.royalsocietypublishing.org/search?author1=Charles+H.+Nilon&amp;sortspec=date&amp;submit=Submit" TargetMode="External"/><Relationship Id="rId9" Type="http://schemas.openxmlformats.org/officeDocument/2006/relationships/hyperlink" Target="http://rspb.royalsocietypublishing.org/search?author1=Nicholas+S.+G.+Williams&amp;sortspec=date&amp;submit=Submit" TargetMode="External"/><Relationship Id="rId14" Type="http://schemas.openxmlformats.org/officeDocument/2006/relationships/hyperlink" Target="http://rspb.royalsocietypublishing.org/search?author1=Marcus+Hedblom&amp;sortspec=date&amp;submit=Submit" TargetMode="External"/><Relationship Id="rId22" Type="http://schemas.openxmlformats.org/officeDocument/2006/relationships/hyperlink" Target="http://rspb.royalsocietypublishing.org/search?author1=Stefan+Siebert&amp;sortspec=date&amp;submit=Submit" TargetMode="External"/><Relationship Id="rId27" Type="http://schemas.openxmlformats.org/officeDocument/2006/relationships/hyperlink" Target="http://rspb.royalsocietypublishing.org/search?fulltext=global+biodiversity&amp;sortspec=date&amp;submit=Submit&amp;andorexactfulltext=phrase" TargetMode="External"/><Relationship Id="rId30" Type="http://schemas.openxmlformats.org/officeDocument/2006/relationships/hyperlink" Target="http://rspb.royalsocietypublishing.org/search?fulltext=urbanization&amp;sortspec=date&amp;submit=Submit&amp;andorexactfulltext=phras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457200" y="2133600"/>
            <a:ext cx="8229600" cy="4525963"/>
          </a:xfrm>
          <a:prstGeom prst="rect">
            <a:avLst/>
          </a:prstGeom>
        </p:spPr>
      </p:pic>
      <p:sp>
        <p:nvSpPr>
          <p:cNvPr id="3" name="Subtitle 2"/>
          <p:cNvSpPr>
            <a:spLocks noGrp="1"/>
          </p:cNvSpPr>
          <p:nvPr>
            <p:ph type="subTitle" idx="1"/>
          </p:nvPr>
        </p:nvSpPr>
        <p:spPr>
          <a:xfrm>
            <a:off x="457200" y="1371600"/>
            <a:ext cx="8305800" cy="647700"/>
          </a:xfrm>
        </p:spPr>
        <p:txBody>
          <a:bodyPr/>
          <a:lstStyle/>
          <a:p>
            <a:r>
              <a:rPr lang="en-US" dirty="0"/>
              <a:t>A new and helpful paradigm in the evolving lexicon of creation care</a:t>
            </a:r>
          </a:p>
        </p:txBody>
      </p:sp>
      <p:sp>
        <p:nvSpPr>
          <p:cNvPr id="2" name="Title 1"/>
          <p:cNvSpPr>
            <a:spLocks noGrp="1"/>
          </p:cNvSpPr>
          <p:nvPr>
            <p:ph type="ctrTitle"/>
          </p:nvPr>
        </p:nvSpPr>
        <p:spPr>
          <a:xfrm>
            <a:off x="457200" y="0"/>
            <a:ext cx="8305800" cy="1243149"/>
          </a:xfrm>
        </p:spPr>
        <p:txBody>
          <a:bodyPr/>
          <a:lstStyle/>
          <a:p>
            <a:r>
              <a:rPr lang="en-US" b="1" dirty="0">
                <a:solidFill>
                  <a:srgbClr val="FFFF00"/>
                </a:solidFill>
              </a:rPr>
              <a:t>Reconciliation Ecology</a:t>
            </a:r>
          </a:p>
        </p:txBody>
      </p:sp>
    </p:spTree>
    <p:extLst>
      <p:ext uri="{BB962C8B-B14F-4D97-AF65-F5344CB8AC3E}">
        <p14:creationId xmlns:p14="http://schemas.microsoft.com/office/powerpoint/2010/main" val="33606045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03200" y="0"/>
            <a:ext cx="9651999" cy="7239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itle 1"/>
          <p:cNvSpPr>
            <a:spLocks noGrp="1"/>
          </p:cNvSpPr>
          <p:nvPr>
            <p:ph type="title"/>
          </p:nvPr>
        </p:nvSpPr>
        <p:spPr>
          <a:xfrm>
            <a:off x="685800" y="228600"/>
            <a:ext cx="8229600" cy="990600"/>
          </a:xfrm>
        </p:spPr>
        <p:txBody>
          <a:bodyPr/>
          <a:lstStyle/>
          <a:p>
            <a:endParaRPr lang="en-US" dirty="0">
              <a:solidFill>
                <a:schemeClr val="tx1"/>
              </a:solidFill>
            </a:endParaRPr>
          </a:p>
        </p:txBody>
      </p:sp>
      <p:pic>
        <p:nvPicPr>
          <p:cNvPr id="4" name="Content Placeholder 3" descr="NoOxygen.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440" y="381000"/>
            <a:ext cx="3703320" cy="2057400"/>
          </a:xfrm>
          <a:prstGeom prst="rect">
            <a:avLst/>
          </a:prstGeom>
        </p:spPr>
      </p:pic>
    </p:spTree>
    <p:extLst>
      <p:ext uri="{BB962C8B-B14F-4D97-AF65-F5344CB8AC3E}">
        <p14:creationId xmlns:p14="http://schemas.microsoft.com/office/powerpoint/2010/main" val="1040473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 y="1447800"/>
            <a:ext cx="79248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Content Placeholder 4"/>
          <p:cNvPicPr>
            <a:picLocks noGrp="1"/>
          </p:cNvPicPr>
          <p:nvPr>
            <p:ph idx="1"/>
          </p:nvPr>
        </p:nvPicPr>
        <p:blipFill>
          <a:blip r:embed="rId3">
            <a:extLst>
              <a:ext uri="{28A0092B-C50C-407E-A947-70E740481C1C}">
                <a14:useLocalDpi xmlns:a14="http://schemas.microsoft.com/office/drawing/2010/main"/>
              </a:ext>
            </a:extLst>
          </a:blip>
          <a:srcRect/>
          <a:stretch>
            <a:fillRect/>
          </a:stretch>
        </p:blipFill>
        <p:spPr>
          <a:xfrm>
            <a:off x="533400" y="1447800"/>
            <a:ext cx="8077200" cy="5410200"/>
          </a:xfrm>
        </p:spPr>
      </p:pic>
      <p:sp>
        <p:nvSpPr>
          <p:cNvPr id="2" name="Title 1"/>
          <p:cNvSpPr>
            <a:spLocks noGrp="1"/>
          </p:cNvSpPr>
          <p:nvPr>
            <p:ph type="title"/>
          </p:nvPr>
        </p:nvSpPr>
        <p:spPr>
          <a:xfrm>
            <a:off x="522514" y="396875"/>
            <a:ext cx="8385175" cy="1050925"/>
          </a:xfrm>
        </p:spPr>
        <p:txBody>
          <a:bodyPr/>
          <a:lstStyle/>
          <a:p>
            <a:pPr eaLnBrk="1" hangingPunct="1">
              <a:defRPr/>
            </a:pPr>
            <a:r>
              <a:rPr lang="en-US" sz="2800" b="0" dirty="0"/>
              <a:t>Mountaintop Removal Mining in the </a:t>
            </a:r>
            <a:br>
              <a:rPr lang="en-US" sz="2800" b="0" dirty="0"/>
            </a:br>
            <a:r>
              <a:rPr lang="en-US" sz="2800" b="0" dirty="0" err="1"/>
              <a:t>McRoberts</a:t>
            </a:r>
            <a:r>
              <a:rPr lang="en-US" sz="2800" b="0" dirty="0"/>
              <a:t>, Kentucky Area 1983 and 2004</a:t>
            </a:r>
          </a:p>
        </p:txBody>
      </p:sp>
    </p:spTree>
    <p:extLst>
      <p:ext uri="{BB962C8B-B14F-4D97-AF65-F5344CB8AC3E}">
        <p14:creationId xmlns:p14="http://schemas.microsoft.com/office/powerpoint/2010/main" val="3686999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Content Placeholder 3"/>
          <p:cNvPicPr>
            <a:picLocks noGrp="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p:txBody>
          <a:bodyPr/>
          <a:lstStyle/>
          <a:p>
            <a:pPr eaLnBrk="1" hangingPunct="1">
              <a:defRPr/>
            </a:pPr>
            <a:endParaRPr lang="en-US"/>
          </a:p>
        </p:txBody>
      </p:sp>
    </p:spTree>
    <p:extLst>
      <p:ext uri="{BB962C8B-B14F-4D97-AF65-F5344CB8AC3E}">
        <p14:creationId xmlns:p14="http://schemas.microsoft.com/office/powerpoint/2010/main" val="2779061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838200"/>
          </a:xfrm>
        </p:spPr>
        <p:txBody>
          <a:bodyPr/>
          <a:lstStyle/>
          <a:p>
            <a:r>
              <a:rPr lang="en-US" dirty="0"/>
              <a:t>Global Climate Change  </a:t>
            </a:r>
          </a:p>
        </p:txBody>
      </p:sp>
      <p:pic>
        <p:nvPicPr>
          <p:cNvPr id="2050" name="Picture 2" descr="http://www.epa.gov/climatechange/images/science/GHGConc2000-larg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1295400"/>
            <a:ext cx="7620000" cy="54292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757799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www.iicat.org/wp-content/uploads/2011/10/US-Dept.-of-Energy-CO2-Graph-2008-globalco2-620x45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838201"/>
            <a:ext cx="7772400" cy="568751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03825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914400"/>
          </a:xfrm>
        </p:spPr>
        <p:txBody>
          <a:bodyPr>
            <a:normAutofit fontScale="90000"/>
          </a:bodyPr>
          <a:lstStyle/>
          <a:p>
            <a:r>
              <a:rPr lang="en-US" b="1" dirty="0">
                <a:latin typeface="Lucida Fax" panose="02060602050505020204" pitchFamily="18" charset="0"/>
              </a:rPr>
              <a:t>IPCC 2013  – Global temperature</a:t>
            </a:r>
          </a:p>
        </p:txBody>
      </p:sp>
      <p:pic>
        <p:nvPicPr>
          <p:cNvPr id="4098" name="Picture 2" descr="http://www.climatecentral.org/images/sized/images/sized/remote/assets-climatecentral-org-images-uploads-news-9_27_13_andrew_ipccdecadalaverage-489x293.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372" y="1524000"/>
            <a:ext cx="8345753" cy="50006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51890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www.sott.net/image/image/s4/95063/full/species_extinction.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3"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90586" y="457200"/>
            <a:ext cx="7867614" cy="59949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987560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0"/>
            <a:ext cx="8229600" cy="4648200"/>
          </a:xfrm>
        </p:spPr>
        <p:txBody>
          <a:bodyPr>
            <a:normAutofit fontScale="90000"/>
          </a:bodyPr>
          <a:lstStyle/>
          <a:p>
            <a:br>
              <a:rPr lang="en-US" dirty="0">
                <a:effectLst/>
              </a:rPr>
            </a:br>
            <a:r>
              <a:rPr lang="en-US" sz="3600" b="1" dirty="0">
                <a:effectLst/>
              </a:rPr>
              <a:t>"If there is danger in the human trajectory, it is not so much in the survival of our own species as in the fulfillment of the ultimate irony of organic evolution: that in the instant of achieving self-understanding through the mind of man, life has doomed its most beautiful creations."</a:t>
            </a:r>
            <a:r>
              <a:rPr lang="en-US" sz="3600" dirty="0">
                <a:effectLst/>
              </a:rPr>
              <a:t>  </a:t>
            </a:r>
            <a:br>
              <a:rPr lang="en-US" sz="3600" dirty="0">
                <a:effectLst/>
              </a:rPr>
            </a:br>
            <a:br>
              <a:rPr lang="en-US" sz="3600" dirty="0">
                <a:effectLst/>
              </a:rPr>
            </a:br>
            <a:r>
              <a:rPr lang="en-US" sz="3600" dirty="0">
                <a:effectLst/>
              </a:rPr>
              <a:t>					</a:t>
            </a:r>
            <a:r>
              <a:rPr lang="en-US" sz="3600" b="1" dirty="0">
                <a:solidFill>
                  <a:srgbClr val="FFFF00"/>
                </a:solidFill>
                <a:effectLst/>
              </a:rPr>
              <a:t>E. O. Wilson</a:t>
            </a:r>
            <a:br>
              <a:rPr lang="en-US" b="1" dirty="0">
                <a:solidFill>
                  <a:srgbClr val="FFFF00"/>
                </a:solidFill>
                <a:effectLst/>
              </a:rPr>
            </a:br>
            <a:endParaRPr lang="en-US" b="1" dirty="0">
              <a:solidFill>
                <a:srgbClr val="FFFF00"/>
              </a:solidFill>
            </a:endParaRPr>
          </a:p>
        </p:txBody>
      </p:sp>
    </p:spTree>
    <p:extLst>
      <p:ext uri="{BB962C8B-B14F-4D97-AF65-F5344CB8AC3E}">
        <p14:creationId xmlns:p14="http://schemas.microsoft.com/office/powerpoint/2010/main" val="3605303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91046"/>
            <a:ext cx="8229600" cy="5562600"/>
          </a:xfrm>
        </p:spPr>
        <p:txBody>
          <a:bodyPr>
            <a:normAutofit fontScale="77500" lnSpcReduction="20000"/>
          </a:bodyPr>
          <a:lstStyle/>
          <a:p>
            <a:r>
              <a:rPr lang="en-US" dirty="0"/>
              <a:t>While you and I might not be thrilled to admit it, the extinction of the human race would be the very best possible outcome for the rest of the community of life on our fragile world.</a:t>
            </a:r>
          </a:p>
          <a:p>
            <a:endParaRPr lang="en-US" dirty="0"/>
          </a:p>
          <a:p>
            <a:r>
              <a:rPr lang="en-US" dirty="0"/>
              <a:t>And that could happen. But not before we kill off much of our fellow beings. We don't have to, of course. We still have time. We can still awaken to our true responsibility to serve the Earth and not exploit it to death. We are just an infant species. We are not yet mature but this is our chance to grow. We could face our predatory truth together and begin to take great care. We could. It is one of the choices before us.</a:t>
            </a:r>
          </a:p>
          <a:p>
            <a:endParaRPr lang="en-US" dirty="0"/>
          </a:p>
          <a:p>
            <a:r>
              <a:rPr lang="en-US" dirty="0"/>
              <a:t>But regardless, the age of consequences is upon us. The wild ride has begun. I just wish we could open our eyes. And hearts. And minds. And see, feel and know what we are doing and how it is affecting everything around us. </a:t>
            </a:r>
          </a:p>
          <a:p>
            <a:endParaRPr lang="en-US" dirty="0"/>
          </a:p>
          <a:p>
            <a:r>
              <a:rPr lang="en-US" dirty="0"/>
              <a:t>Our time here is so brief. It would be a shame if our only legacy were ignorance, arrogance and death. We have so much more to offer. What are we waiting for?</a:t>
            </a:r>
          </a:p>
          <a:p>
            <a:endParaRPr lang="en-US" dirty="0"/>
          </a:p>
        </p:txBody>
      </p:sp>
      <p:sp>
        <p:nvSpPr>
          <p:cNvPr id="3" name="Title 2"/>
          <p:cNvSpPr>
            <a:spLocks noGrp="1"/>
          </p:cNvSpPr>
          <p:nvPr>
            <p:ph type="title"/>
          </p:nvPr>
        </p:nvSpPr>
        <p:spPr>
          <a:xfrm>
            <a:off x="304800" y="228600"/>
            <a:ext cx="9067800" cy="838200"/>
          </a:xfrm>
        </p:spPr>
        <p:txBody>
          <a:bodyPr>
            <a:noAutofit/>
          </a:bodyPr>
          <a:lstStyle/>
          <a:p>
            <a:r>
              <a:rPr lang="en-US" sz="3800" b="1" dirty="0">
                <a:solidFill>
                  <a:srgbClr val="FFFF00"/>
                </a:solidFill>
              </a:rPr>
              <a:t>Elizabeth </a:t>
            </a:r>
            <a:r>
              <a:rPr lang="en-US" sz="3800" b="1" dirty="0" err="1">
                <a:solidFill>
                  <a:srgbClr val="FFFF00"/>
                </a:solidFill>
              </a:rPr>
              <a:t>Kolbert</a:t>
            </a:r>
            <a:r>
              <a:rPr lang="en-US" sz="3800" b="1" dirty="0">
                <a:solidFill>
                  <a:srgbClr val="FFFF00"/>
                </a:solidFill>
              </a:rPr>
              <a:t>, </a:t>
            </a:r>
            <a:r>
              <a:rPr lang="en-US" sz="3800" b="1" u="sng" dirty="0">
                <a:solidFill>
                  <a:srgbClr val="FFFF00"/>
                </a:solidFill>
              </a:rPr>
              <a:t>The Sixth Extinction</a:t>
            </a:r>
          </a:p>
        </p:txBody>
      </p:sp>
    </p:spTree>
    <p:extLst>
      <p:ext uri="{BB962C8B-B14F-4D97-AF65-F5344CB8AC3E}">
        <p14:creationId xmlns:p14="http://schemas.microsoft.com/office/powerpoint/2010/main" val="317444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572000"/>
          </a:xfrm>
        </p:spPr>
        <p:txBody>
          <a:bodyPr>
            <a:normAutofit/>
          </a:bodyPr>
          <a:lstStyle/>
          <a:p>
            <a:r>
              <a:rPr lang="en-US" dirty="0"/>
              <a:t>Environmental challenges we face today have not inspired a response worthy of their significance.</a:t>
            </a:r>
          </a:p>
          <a:p>
            <a:pPr marL="365760" lvl="1" indent="0">
              <a:buNone/>
            </a:pPr>
            <a:r>
              <a:rPr lang="en-US" dirty="0"/>
              <a:t>	</a:t>
            </a:r>
            <a:r>
              <a:rPr lang="en-US" dirty="0">
                <a:solidFill>
                  <a:schemeClr val="tx1"/>
                </a:solidFill>
              </a:rPr>
              <a:t>(despite adequate and beautiful theology)</a:t>
            </a:r>
          </a:p>
          <a:p>
            <a:endParaRPr lang="en-US" dirty="0"/>
          </a:p>
          <a:p>
            <a:r>
              <a:rPr lang="en-US" dirty="0"/>
              <a:t>We need to better understand/appreciate that we exist in an </a:t>
            </a:r>
            <a:r>
              <a:rPr lang="en-US" i="1" dirty="0">
                <a:solidFill>
                  <a:srgbClr val="FFFF00"/>
                </a:solidFill>
              </a:rPr>
              <a:t>essential</a:t>
            </a:r>
            <a:r>
              <a:rPr lang="en-US" dirty="0"/>
              <a:t> relationship with creation.</a:t>
            </a:r>
          </a:p>
          <a:p>
            <a:pPr marL="0" indent="0">
              <a:buNone/>
            </a:pPr>
            <a:r>
              <a:rPr lang="en-US" dirty="0"/>
              <a:t>	</a:t>
            </a:r>
          </a:p>
          <a:p>
            <a:r>
              <a:rPr lang="en-US" dirty="0"/>
              <a:t>Emerging concept of Reconciliation Ecology can help, and it holds particular promise for communities of faith.</a:t>
            </a:r>
          </a:p>
        </p:txBody>
      </p:sp>
      <p:sp>
        <p:nvSpPr>
          <p:cNvPr id="3" name="Title 2"/>
          <p:cNvSpPr>
            <a:spLocks noGrp="1"/>
          </p:cNvSpPr>
          <p:nvPr>
            <p:ph type="title"/>
          </p:nvPr>
        </p:nvSpPr>
        <p:spPr/>
        <p:txBody>
          <a:bodyPr/>
          <a:lstStyle/>
          <a:p>
            <a:r>
              <a:rPr lang="en-US" b="1" dirty="0">
                <a:solidFill>
                  <a:srgbClr val="FFFF00"/>
                </a:solidFill>
              </a:rPr>
              <a:t>Where are we?</a:t>
            </a:r>
          </a:p>
        </p:txBody>
      </p:sp>
    </p:spTree>
    <p:extLst>
      <p:ext uri="{BB962C8B-B14F-4D97-AF65-F5344CB8AC3E}">
        <p14:creationId xmlns:p14="http://schemas.microsoft.com/office/powerpoint/2010/main" val="417824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676400"/>
            <a:ext cx="8458200" cy="4572000"/>
          </a:xfrm>
        </p:spPr>
        <p:txBody>
          <a:bodyPr/>
          <a:lstStyle/>
          <a:p>
            <a:r>
              <a:rPr lang="en-US" dirty="0"/>
              <a:t>Brief Overview of Theological Basis for Creation Care</a:t>
            </a:r>
          </a:p>
          <a:p>
            <a:r>
              <a:rPr lang="en-US" dirty="0"/>
              <a:t>Some Bad News . . . </a:t>
            </a:r>
          </a:p>
          <a:p>
            <a:r>
              <a:rPr lang="en-US" dirty="0"/>
              <a:t>Hinge point: Good Theology + Bad News = ?</a:t>
            </a:r>
          </a:p>
          <a:p>
            <a:r>
              <a:rPr lang="en-US" dirty="0"/>
              <a:t>Moving Forward - Reconciliation Ecology</a:t>
            </a:r>
          </a:p>
          <a:p>
            <a:pPr lvl="1"/>
            <a:r>
              <a:rPr lang="en-US" dirty="0"/>
              <a:t>Secular understanding</a:t>
            </a:r>
          </a:p>
          <a:p>
            <a:pPr lvl="1"/>
            <a:r>
              <a:rPr lang="en-US" dirty="0"/>
              <a:t>Faith-informed understanding</a:t>
            </a:r>
          </a:p>
          <a:p>
            <a:pPr lvl="0">
              <a:buClr>
                <a:srgbClr val="F3A447"/>
              </a:buClr>
            </a:pPr>
            <a:r>
              <a:rPr lang="en-US" dirty="0">
                <a:solidFill>
                  <a:prstClr val="white"/>
                </a:solidFill>
              </a:rPr>
              <a:t>Plaster Creek Stewards as Reconciliation Ecology Case Study</a:t>
            </a:r>
          </a:p>
        </p:txBody>
      </p:sp>
      <p:sp>
        <p:nvSpPr>
          <p:cNvPr id="3" name="Title 2"/>
          <p:cNvSpPr>
            <a:spLocks noGrp="1"/>
          </p:cNvSpPr>
          <p:nvPr>
            <p:ph type="title"/>
          </p:nvPr>
        </p:nvSpPr>
        <p:spPr/>
        <p:txBody>
          <a:bodyPr/>
          <a:lstStyle/>
          <a:p>
            <a:r>
              <a:rPr lang="en-US" b="1" dirty="0">
                <a:solidFill>
                  <a:srgbClr val="FFFF00"/>
                </a:solidFill>
              </a:rPr>
              <a:t>Presentation Outline</a:t>
            </a:r>
          </a:p>
        </p:txBody>
      </p:sp>
    </p:spTree>
    <p:extLst>
      <p:ext uri="{BB962C8B-B14F-4D97-AF65-F5344CB8AC3E}">
        <p14:creationId xmlns:p14="http://schemas.microsoft.com/office/powerpoint/2010/main" val="2204160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3962400"/>
            <a:ext cx="4953000" cy="2595383"/>
          </a:xfrm>
        </p:spPr>
        <p:txBody>
          <a:bodyPr/>
          <a:lstStyle/>
          <a:p>
            <a:r>
              <a:rPr lang="en-US" sz="2800" b="1" dirty="0">
                <a:latin typeface="Cambria" panose="02040503050406030204" pitchFamily="18" charset="0"/>
              </a:rPr>
              <a:t>“Need to reconcile human uses of the planet with those of other species”</a:t>
            </a:r>
            <a:br>
              <a:rPr lang="en-US" sz="2400" b="1" dirty="0">
                <a:latin typeface="Cambria" panose="02040503050406030204" pitchFamily="18" charset="0"/>
              </a:rPr>
            </a:br>
            <a:br>
              <a:rPr lang="en-US" sz="2400" b="1" dirty="0">
                <a:latin typeface="Cambria" panose="02040503050406030204" pitchFamily="18" charset="0"/>
              </a:rPr>
            </a:br>
            <a:r>
              <a:rPr lang="en-US" sz="2800" b="1" dirty="0">
                <a:latin typeface="Cambria" panose="02040503050406030204" pitchFamily="18" charset="0"/>
              </a:rPr>
              <a:t>5%  land surface = protected</a:t>
            </a:r>
            <a:br>
              <a:rPr lang="en-US" sz="2800" b="1" dirty="0">
                <a:latin typeface="Cambria" panose="02040503050406030204" pitchFamily="18" charset="0"/>
              </a:rPr>
            </a:br>
            <a:r>
              <a:rPr lang="en-US" sz="2800" b="1" dirty="0">
                <a:latin typeface="Cambria" panose="02040503050406030204" pitchFamily="18" charset="0"/>
              </a:rPr>
              <a:t>95%  = human dominated</a:t>
            </a:r>
            <a:br>
              <a:rPr lang="en-US" sz="2400" dirty="0"/>
            </a:br>
            <a:endParaRPr lang="en-US" sz="2400" dirty="0"/>
          </a:p>
        </p:txBody>
      </p:sp>
      <p:sp>
        <p:nvSpPr>
          <p:cNvPr id="3" name="Text Placeholder 2"/>
          <p:cNvSpPr>
            <a:spLocks noGrp="1"/>
          </p:cNvSpPr>
          <p:nvPr>
            <p:ph type="body" idx="1"/>
          </p:nvPr>
        </p:nvSpPr>
        <p:spPr>
          <a:xfrm>
            <a:off x="152400" y="152400"/>
            <a:ext cx="7924800" cy="984736"/>
          </a:xfrm>
        </p:spPr>
        <p:txBody>
          <a:bodyPr>
            <a:normAutofit/>
          </a:bodyPr>
          <a:lstStyle/>
          <a:p>
            <a:r>
              <a:rPr lang="en-US" sz="4000" dirty="0"/>
              <a:t>What is Reconciliation Ecology?</a:t>
            </a:r>
          </a:p>
        </p:txBody>
      </p:sp>
      <p:pic>
        <p:nvPicPr>
          <p:cNvPr id="1026" name="Picture 2" descr="http://www.nhbs.com/images/jackets_resizer_large/14/14105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914400"/>
            <a:ext cx="3752850" cy="5643383"/>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s://encrypted-tbn2.gstatic.com/images?q=tbn:ANd9GcSxvDVk3u-sXR1Dag75zdVweSpno9dpbF5cEALc-9yVmRcn5mF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1202440"/>
            <a:ext cx="1809750" cy="25336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28667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447800"/>
            <a:ext cx="7924800" cy="1283970"/>
          </a:xfrm>
        </p:spPr>
        <p:txBody>
          <a:bodyPr>
            <a:normAutofit fontScale="90000"/>
          </a:bodyPr>
          <a:lstStyle/>
          <a:p>
            <a:r>
              <a:rPr lang="en-US" dirty="0"/>
              <a:t>Progression of Ecological Paradigms </a:t>
            </a:r>
          </a:p>
        </p:txBody>
      </p:sp>
      <p:sp>
        <p:nvSpPr>
          <p:cNvPr id="3" name="Content Placeholder 2"/>
          <p:cNvSpPr>
            <a:spLocks noGrp="1"/>
          </p:cNvSpPr>
          <p:nvPr>
            <p:ph idx="1"/>
          </p:nvPr>
        </p:nvSpPr>
        <p:spPr>
          <a:xfrm>
            <a:off x="914400" y="2819400"/>
            <a:ext cx="7162800" cy="3508977"/>
          </a:xfrm>
        </p:spPr>
        <p:txBody>
          <a:bodyPr>
            <a:normAutofit fontScale="92500" lnSpcReduction="10000"/>
          </a:bodyPr>
          <a:lstStyle/>
          <a:p>
            <a:r>
              <a:rPr lang="en-US" sz="2400" u="sng" kern="1200" dirty="0">
                <a:latin typeface="Arial" charset="0"/>
                <a:ea typeface="ＭＳ Ｐゴシック" pitchFamily="48" charset="-128"/>
              </a:rPr>
              <a:t>Preservation</a:t>
            </a:r>
            <a:r>
              <a:rPr lang="en-US" sz="2400" kern="1200" dirty="0">
                <a:latin typeface="Arial" charset="0"/>
                <a:ea typeface="ＭＳ Ｐゴシック" pitchFamily="48" charset="-128"/>
              </a:rPr>
              <a:t>: </a:t>
            </a:r>
            <a:r>
              <a:rPr lang="en-US" sz="2400" kern="1200" dirty="0">
                <a:solidFill>
                  <a:srgbClr val="FFFF00"/>
                </a:solidFill>
                <a:latin typeface="Arial" charset="0"/>
                <a:ea typeface="ＭＳ Ｐゴシック" pitchFamily="48" charset="-128"/>
              </a:rPr>
              <a:t>Setting aside </a:t>
            </a:r>
            <a:r>
              <a:rPr lang="en-US" sz="2400" kern="1200" dirty="0">
                <a:latin typeface="Arial" charset="0"/>
                <a:ea typeface="ＭＳ Ｐゴシック" pitchFamily="48" charset="-128"/>
              </a:rPr>
              <a:t>natural areas</a:t>
            </a:r>
          </a:p>
          <a:p>
            <a:r>
              <a:rPr lang="en-US" sz="2400" u="sng" dirty="0">
                <a:latin typeface="Arial" charset="0"/>
                <a:ea typeface="ＭＳ Ｐゴシック" pitchFamily="48" charset="-128"/>
              </a:rPr>
              <a:t>Conservation Biology</a:t>
            </a:r>
            <a:r>
              <a:rPr lang="en-US" sz="2400" dirty="0">
                <a:latin typeface="Arial" charset="0"/>
                <a:ea typeface="ＭＳ Ｐゴシック" pitchFamily="48" charset="-128"/>
              </a:rPr>
              <a:t>: </a:t>
            </a:r>
            <a:r>
              <a:rPr lang="en-US" sz="2400" dirty="0">
                <a:solidFill>
                  <a:srgbClr val="FFFF00"/>
                </a:solidFill>
                <a:latin typeface="Arial" charset="0"/>
                <a:ea typeface="ＭＳ Ｐゴシック" pitchFamily="48" charset="-128"/>
              </a:rPr>
              <a:t>Managing</a:t>
            </a:r>
            <a:r>
              <a:rPr lang="en-US" sz="2400" dirty="0">
                <a:latin typeface="Arial" charset="0"/>
                <a:ea typeface="ＭＳ Ｐゴシック" pitchFamily="48" charset="-128"/>
              </a:rPr>
              <a:t> the preserved areas</a:t>
            </a:r>
          </a:p>
          <a:p>
            <a:r>
              <a:rPr lang="en-US" sz="2400" u="sng" kern="1200" dirty="0">
                <a:latin typeface="Arial" charset="0"/>
                <a:ea typeface="ＭＳ Ｐゴシック" pitchFamily="48" charset="-128"/>
              </a:rPr>
              <a:t>Restoration Ecology</a:t>
            </a:r>
            <a:r>
              <a:rPr lang="en-US" sz="2400" kern="1200" dirty="0">
                <a:latin typeface="Arial" charset="0"/>
                <a:ea typeface="ＭＳ Ｐゴシック" pitchFamily="48" charset="-128"/>
              </a:rPr>
              <a:t>: </a:t>
            </a:r>
            <a:r>
              <a:rPr lang="en-US" sz="2400" kern="1200" dirty="0">
                <a:solidFill>
                  <a:srgbClr val="FFFF00"/>
                </a:solidFill>
                <a:latin typeface="Arial" charset="0"/>
                <a:ea typeface="ＭＳ Ｐゴシック" pitchFamily="48" charset="-128"/>
              </a:rPr>
              <a:t>Improving</a:t>
            </a:r>
            <a:r>
              <a:rPr lang="en-US" sz="2400" kern="1200" dirty="0">
                <a:latin typeface="Arial" charset="0"/>
                <a:ea typeface="ＭＳ Ｐゴシック" pitchFamily="48" charset="-128"/>
              </a:rPr>
              <a:t> degraded areas</a:t>
            </a:r>
            <a:endParaRPr lang="en-US" sz="2400" u="sng" dirty="0">
              <a:latin typeface="Arial" charset="0"/>
              <a:ea typeface="ＭＳ Ｐゴシック" pitchFamily="48" charset="-128"/>
            </a:endParaRPr>
          </a:p>
          <a:p>
            <a:r>
              <a:rPr lang="en-US" sz="2400" u="sng" kern="1200" dirty="0">
                <a:latin typeface="Arial" charset="0"/>
                <a:ea typeface="ＭＳ Ｐゴシック" pitchFamily="48" charset="-128"/>
              </a:rPr>
              <a:t>Reconciliation Ecology</a:t>
            </a:r>
            <a:r>
              <a:rPr lang="en-US" sz="2400" kern="1200" dirty="0">
                <a:latin typeface="Arial" charset="0"/>
                <a:ea typeface="ＭＳ Ｐゴシック" pitchFamily="48" charset="-128"/>
              </a:rPr>
              <a:t>: </a:t>
            </a:r>
            <a:r>
              <a:rPr lang="en-US" sz="2400" dirty="0">
                <a:solidFill>
                  <a:srgbClr val="FFFF00"/>
                </a:solidFill>
                <a:latin typeface="Arial" charset="0"/>
                <a:ea typeface="ＭＳ Ｐゴシック" pitchFamily="48" charset="-128"/>
              </a:rPr>
              <a:t>Sharing</a:t>
            </a:r>
            <a:r>
              <a:rPr lang="en-US" sz="2400" dirty="0">
                <a:latin typeface="Arial" charset="0"/>
                <a:ea typeface="ＭＳ Ｐゴシック" pitchFamily="48" charset="-128"/>
              </a:rPr>
              <a:t> our habitats deliberately with other species.  </a:t>
            </a:r>
            <a:r>
              <a:rPr lang="en-US" sz="2400" dirty="0">
                <a:latin typeface="Arial" pitchFamily="34" charset="0"/>
                <a:cs typeface="Arial" pitchFamily="34" charset="0"/>
              </a:rPr>
              <a:t>Re-inventing the human presence to better accommodate, affirm, and fit into the landscape of biodiversity which surrounds us. The science of restoring, creating and maintaining habitats, and conserving biodiversity in the places where people live, work, or play (</a:t>
            </a:r>
            <a:r>
              <a:rPr lang="en-US" sz="2400" dirty="0" err="1">
                <a:latin typeface="Arial" pitchFamily="34" charset="0"/>
                <a:cs typeface="Arial" pitchFamily="34" charset="0"/>
              </a:rPr>
              <a:t>Rosenzweig</a:t>
            </a:r>
            <a:r>
              <a:rPr lang="en-US" sz="2400" dirty="0">
                <a:latin typeface="Arial" pitchFamily="34" charset="0"/>
                <a:cs typeface="Arial" pitchFamily="34" charset="0"/>
              </a:rPr>
              <a:t> 2003)</a:t>
            </a:r>
          </a:p>
          <a:p>
            <a:endParaRPr lang="en-US" dirty="0"/>
          </a:p>
        </p:txBody>
      </p:sp>
      <p:pic>
        <p:nvPicPr>
          <p:cNvPr id="4" name="Picture 2" descr="C:\Users\gheffner\Pictures\banner.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62000" y="152400"/>
            <a:ext cx="8382000" cy="1950720"/>
          </a:xfrm>
          <a:prstGeom prst="rect">
            <a:avLst/>
          </a:prstGeom>
          <a:noFill/>
        </p:spPr>
      </p:pic>
    </p:spTree>
    <p:extLst>
      <p:ext uri="{BB962C8B-B14F-4D97-AF65-F5344CB8AC3E}">
        <p14:creationId xmlns:p14="http://schemas.microsoft.com/office/powerpoint/2010/main" val="385472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1676400"/>
            <a:ext cx="8763000" cy="4031873"/>
          </a:xfrm>
          <a:prstGeom prst="rect">
            <a:avLst/>
          </a:prstGeom>
        </p:spPr>
        <p:txBody>
          <a:bodyPr wrap="square">
            <a:spAutoFit/>
          </a:bodyPr>
          <a:lstStyle/>
          <a:p>
            <a:r>
              <a:rPr lang="en-US" sz="3200" dirty="0"/>
              <a:t>Reconciliation = </a:t>
            </a:r>
          </a:p>
          <a:p>
            <a:r>
              <a:rPr lang="en-US" sz="3200" dirty="0"/>
              <a:t>	- bringing back together (again);</a:t>
            </a:r>
          </a:p>
          <a:p>
            <a:r>
              <a:rPr lang="en-US" sz="3200" dirty="0"/>
              <a:t>	- getting two things to correspond</a:t>
            </a:r>
          </a:p>
          <a:p>
            <a:r>
              <a:rPr lang="en-US" sz="3200" dirty="0"/>
              <a:t>		 				(again)</a:t>
            </a:r>
          </a:p>
          <a:p>
            <a:endParaRPr lang="en-US" sz="3200" dirty="0"/>
          </a:p>
          <a:p>
            <a:r>
              <a:rPr lang="en-US" sz="3200" dirty="0"/>
              <a:t>					Opposite =</a:t>
            </a:r>
          </a:p>
          <a:p>
            <a:r>
              <a:rPr lang="en-US" sz="3200" dirty="0"/>
              <a:t>					     Irreconcilable</a:t>
            </a:r>
            <a:br>
              <a:rPr lang="en-US" sz="3200" dirty="0"/>
            </a:br>
            <a:endParaRPr lang="en-US" sz="3200" dirty="0"/>
          </a:p>
        </p:txBody>
      </p:sp>
      <p:sp>
        <p:nvSpPr>
          <p:cNvPr id="3" name="Title 2"/>
          <p:cNvSpPr>
            <a:spLocks noGrp="1"/>
          </p:cNvSpPr>
          <p:nvPr>
            <p:ph type="title"/>
          </p:nvPr>
        </p:nvSpPr>
        <p:spPr>
          <a:xfrm>
            <a:off x="415835" y="381000"/>
            <a:ext cx="8229600" cy="1219200"/>
          </a:xfrm>
        </p:spPr>
        <p:txBody>
          <a:bodyPr>
            <a:noAutofit/>
          </a:bodyPr>
          <a:lstStyle/>
          <a:p>
            <a:r>
              <a:rPr lang="en-US" sz="4000" b="1" dirty="0">
                <a:solidFill>
                  <a:srgbClr val="FFFF00"/>
                </a:solidFill>
              </a:rPr>
              <a:t>Further Thoughts on Reconciliation Ecology</a:t>
            </a:r>
          </a:p>
        </p:txBody>
      </p:sp>
      <p:pic>
        <p:nvPicPr>
          <p:cNvPr id="5" name="Content Placeholder 4"/>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sharpenSoften amount="48000"/>
                    </a14:imgEffect>
                    <a14:imgEffect>
                      <a14:brightnessContrast contrast="37000"/>
                    </a14:imgEffect>
                  </a14:imgLayer>
                </a14:imgProps>
              </a:ext>
              <a:ext uri="{28A0092B-C50C-407E-A947-70E740481C1C}">
                <a14:useLocalDpi xmlns:a14="http://schemas.microsoft.com/office/drawing/2010/main"/>
              </a:ext>
            </a:extLst>
          </a:blip>
          <a:srcRect/>
          <a:stretch/>
        </p:blipFill>
        <p:spPr>
          <a:xfrm>
            <a:off x="180" y="3430837"/>
            <a:ext cx="4800419" cy="3412570"/>
          </a:xfrm>
        </p:spPr>
      </p:pic>
    </p:spTree>
    <p:extLst>
      <p:ext uri="{BB962C8B-B14F-4D97-AF65-F5344CB8AC3E}">
        <p14:creationId xmlns:p14="http://schemas.microsoft.com/office/powerpoint/2010/main" val="2502798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457200" y="304800"/>
            <a:ext cx="8229600" cy="62484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3" name="Title 2"/>
          <p:cNvSpPr>
            <a:spLocks noGrp="1"/>
          </p:cNvSpPr>
          <p:nvPr>
            <p:ph type="title"/>
          </p:nvPr>
        </p:nvSpPr>
        <p:spPr>
          <a:xfrm>
            <a:off x="0" y="5426075"/>
            <a:ext cx="8385175" cy="1431925"/>
          </a:xfrm>
        </p:spPr>
        <p:txBody>
          <a:bodyPr/>
          <a:lstStyle/>
          <a:p>
            <a:r>
              <a:rPr lang="en-US" dirty="0">
                <a:solidFill>
                  <a:srgbClr val="FFFF00"/>
                </a:solidFill>
                <a:latin typeface="Times New Roman" pitchFamily="18" charset="0"/>
                <a:cs typeface="Times New Roman" pitchFamily="18" charset="0"/>
              </a:rPr>
              <a:t>    </a:t>
            </a:r>
          </a:p>
        </p:txBody>
      </p:sp>
      <p:sp>
        <p:nvSpPr>
          <p:cNvPr id="4" name="TextBox 3"/>
          <p:cNvSpPr txBox="1"/>
          <p:nvPr/>
        </p:nvSpPr>
        <p:spPr>
          <a:xfrm>
            <a:off x="3276601" y="685800"/>
            <a:ext cx="2362200"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rPr>
              <a:t>God</a:t>
            </a:r>
          </a:p>
        </p:txBody>
      </p:sp>
      <p:sp>
        <p:nvSpPr>
          <p:cNvPr id="5" name="TextBox 4"/>
          <p:cNvSpPr txBox="1"/>
          <p:nvPr/>
        </p:nvSpPr>
        <p:spPr>
          <a:xfrm>
            <a:off x="202474" y="3270156"/>
            <a:ext cx="2460401" cy="954107"/>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Non-human Creation</a:t>
            </a:r>
          </a:p>
        </p:txBody>
      </p:sp>
      <p:sp>
        <p:nvSpPr>
          <p:cNvPr id="6" name="TextBox 5"/>
          <p:cNvSpPr txBox="1"/>
          <p:nvPr/>
        </p:nvSpPr>
        <p:spPr>
          <a:xfrm>
            <a:off x="6438900" y="3252445"/>
            <a:ext cx="1676400"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Humans</a:t>
            </a:r>
          </a:p>
        </p:txBody>
      </p:sp>
      <p:sp>
        <p:nvSpPr>
          <p:cNvPr id="7" name="TextBox 6"/>
          <p:cNvSpPr txBox="1"/>
          <p:nvPr/>
        </p:nvSpPr>
        <p:spPr>
          <a:xfrm>
            <a:off x="7315200" y="4963180"/>
            <a:ext cx="1600200"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Humans</a:t>
            </a:r>
          </a:p>
        </p:txBody>
      </p:sp>
      <p:sp>
        <p:nvSpPr>
          <p:cNvPr id="8" name="TextBox 7"/>
          <p:cNvSpPr txBox="1"/>
          <p:nvPr/>
        </p:nvSpPr>
        <p:spPr>
          <a:xfrm>
            <a:off x="4876800" y="4963180"/>
            <a:ext cx="1676400"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Humans</a:t>
            </a:r>
          </a:p>
        </p:txBody>
      </p:sp>
      <p:sp>
        <p:nvSpPr>
          <p:cNvPr id="17" name="TextBox 16"/>
          <p:cNvSpPr txBox="1"/>
          <p:nvPr/>
        </p:nvSpPr>
        <p:spPr>
          <a:xfrm>
            <a:off x="-152400" y="4966114"/>
            <a:ext cx="1309799" cy="523220"/>
          </a:xfrm>
          <a:prstGeom prst="rect">
            <a:avLst/>
          </a:prstGeom>
          <a:noFill/>
        </p:spPr>
        <p:txBody>
          <a:bodyPr wrap="square" rtlCol="0">
            <a:spAutoFit/>
          </a:bodyPr>
          <a:lstStyle/>
          <a:p>
            <a:pPr algn="ctr"/>
            <a:r>
              <a:rPr lang="en-US" sz="2800" b="1" dirty="0" err="1">
                <a:effectLst>
                  <a:outerShdw blurRad="38100" dist="38100" dir="2700000" algn="tl">
                    <a:srgbClr val="000000">
                      <a:alpha val="43137"/>
                    </a:srgbClr>
                  </a:outerShdw>
                </a:effectLst>
              </a:rPr>
              <a:t>NhC</a:t>
            </a:r>
            <a:endParaRPr lang="en-US" sz="2800" b="1" dirty="0">
              <a:effectLst>
                <a:outerShdw blurRad="38100" dist="38100" dir="2700000" algn="tl">
                  <a:srgbClr val="000000">
                    <a:alpha val="43137"/>
                  </a:srgbClr>
                </a:outerShdw>
              </a:effectLst>
            </a:endParaRPr>
          </a:p>
        </p:txBody>
      </p:sp>
      <p:sp>
        <p:nvSpPr>
          <p:cNvPr id="2" name="Rectangle 1"/>
          <p:cNvSpPr/>
          <p:nvPr/>
        </p:nvSpPr>
        <p:spPr>
          <a:xfrm>
            <a:off x="2411733" y="4983869"/>
            <a:ext cx="923651" cy="523220"/>
          </a:xfrm>
          <a:prstGeom prst="rect">
            <a:avLst/>
          </a:prstGeom>
        </p:spPr>
        <p:txBody>
          <a:bodyPr wrap="none">
            <a:spAutoFit/>
          </a:bodyPr>
          <a:lstStyle/>
          <a:p>
            <a:pPr algn="ctr"/>
            <a:r>
              <a:rPr lang="en-US" sz="2800" b="1" dirty="0" err="1">
                <a:effectLst>
                  <a:outerShdw blurRad="38100" dist="38100" dir="2700000" algn="tl">
                    <a:srgbClr val="000000">
                      <a:alpha val="43137"/>
                    </a:srgbClr>
                  </a:outerShdw>
                </a:effectLst>
              </a:rPr>
              <a:t>NhC</a:t>
            </a:r>
            <a:endParaRPr lang="en-US" sz="2800" b="1" dirty="0">
              <a:effectLst>
                <a:outerShdw blurRad="38100" dist="38100" dir="2700000" algn="tl">
                  <a:srgbClr val="000000">
                    <a:alpha val="43137"/>
                  </a:srgbClr>
                </a:outerShdw>
              </a:effectLst>
            </a:endParaRPr>
          </a:p>
        </p:txBody>
      </p:sp>
      <p:cxnSp>
        <p:nvCxnSpPr>
          <p:cNvPr id="27" name="Straight Connector 26"/>
          <p:cNvCxnSpPr/>
          <p:nvPr/>
        </p:nvCxnSpPr>
        <p:spPr>
          <a:xfrm>
            <a:off x="5105400" y="1334698"/>
            <a:ext cx="1766998" cy="1957045"/>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2442754" y="3657819"/>
            <a:ext cx="3996146"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981200" y="1295400"/>
            <a:ext cx="1981200" cy="1981048"/>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144418" y="3747209"/>
            <a:ext cx="1069224" cy="1249927"/>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8" idx="0"/>
          </p:cNvCxnSpPr>
          <p:nvPr/>
        </p:nvCxnSpPr>
        <p:spPr>
          <a:xfrm flipV="1">
            <a:off x="5715000" y="3773986"/>
            <a:ext cx="1157398" cy="1189194"/>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457200" y="4142274"/>
            <a:ext cx="794694" cy="854862"/>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endCxn id="2" idx="0"/>
          </p:cNvCxnSpPr>
          <p:nvPr/>
        </p:nvCxnSpPr>
        <p:spPr>
          <a:xfrm>
            <a:off x="2010320" y="4148987"/>
            <a:ext cx="863239" cy="834882"/>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endCxn id="2" idx="1"/>
          </p:cNvCxnSpPr>
          <p:nvPr/>
        </p:nvCxnSpPr>
        <p:spPr>
          <a:xfrm>
            <a:off x="1035327" y="5245479"/>
            <a:ext cx="1376406"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a:endCxn id="7" idx="1"/>
          </p:cNvCxnSpPr>
          <p:nvPr/>
        </p:nvCxnSpPr>
        <p:spPr>
          <a:xfrm flipV="1">
            <a:off x="6553200" y="5224790"/>
            <a:ext cx="762000" cy="2069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474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7"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253957" y="356044"/>
            <a:ext cx="8229600" cy="62484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3" name="Title 2"/>
          <p:cNvSpPr>
            <a:spLocks noGrp="1"/>
          </p:cNvSpPr>
          <p:nvPr>
            <p:ph type="title"/>
          </p:nvPr>
        </p:nvSpPr>
        <p:spPr>
          <a:xfrm>
            <a:off x="0" y="5426075"/>
            <a:ext cx="8385175" cy="1431925"/>
          </a:xfrm>
        </p:spPr>
        <p:txBody>
          <a:bodyPr/>
          <a:lstStyle/>
          <a:p>
            <a:r>
              <a:rPr lang="en-US" dirty="0">
                <a:solidFill>
                  <a:srgbClr val="FFFF00"/>
                </a:solidFill>
                <a:latin typeface="Times New Roman" pitchFamily="18" charset="0"/>
                <a:cs typeface="Times New Roman" pitchFamily="18" charset="0"/>
              </a:rPr>
              <a:t>    </a:t>
            </a:r>
          </a:p>
        </p:txBody>
      </p:sp>
      <p:sp>
        <p:nvSpPr>
          <p:cNvPr id="4" name="TextBox 3"/>
          <p:cNvSpPr txBox="1"/>
          <p:nvPr/>
        </p:nvSpPr>
        <p:spPr>
          <a:xfrm>
            <a:off x="3276601" y="685800"/>
            <a:ext cx="2362200"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rPr>
              <a:t>God</a:t>
            </a:r>
          </a:p>
        </p:txBody>
      </p:sp>
      <p:sp>
        <p:nvSpPr>
          <p:cNvPr id="5" name="TextBox 4"/>
          <p:cNvSpPr txBox="1"/>
          <p:nvPr/>
        </p:nvSpPr>
        <p:spPr>
          <a:xfrm>
            <a:off x="202474" y="3270156"/>
            <a:ext cx="2460401" cy="954107"/>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Non-human Creation</a:t>
            </a:r>
          </a:p>
        </p:txBody>
      </p:sp>
      <p:sp>
        <p:nvSpPr>
          <p:cNvPr id="6" name="TextBox 5"/>
          <p:cNvSpPr txBox="1"/>
          <p:nvPr/>
        </p:nvSpPr>
        <p:spPr>
          <a:xfrm>
            <a:off x="6438900" y="3252445"/>
            <a:ext cx="1676400"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Humans</a:t>
            </a:r>
          </a:p>
        </p:txBody>
      </p:sp>
      <p:sp>
        <p:nvSpPr>
          <p:cNvPr id="7" name="TextBox 6"/>
          <p:cNvSpPr txBox="1"/>
          <p:nvPr/>
        </p:nvSpPr>
        <p:spPr>
          <a:xfrm>
            <a:off x="7315200" y="4963180"/>
            <a:ext cx="1600200"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Humans</a:t>
            </a:r>
          </a:p>
        </p:txBody>
      </p:sp>
      <p:sp>
        <p:nvSpPr>
          <p:cNvPr id="8" name="TextBox 7"/>
          <p:cNvSpPr txBox="1"/>
          <p:nvPr/>
        </p:nvSpPr>
        <p:spPr>
          <a:xfrm>
            <a:off x="4876800" y="4963180"/>
            <a:ext cx="1676400"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Humans</a:t>
            </a:r>
          </a:p>
        </p:txBody>
      </p:sp>
      <p:sp>
        <p:nvSpPr>
          <p:cNvPr id="17" name="TextBox 16"/>
          <p:cNvSpPr txBox="1"/>
          <p:nvPr/>
        </p:nvSpPr>
        <p:spPr>
          <a:xfrm>
            <a:off x="-152400" y="4966114"/>
            <a:ext cx="1309799" cy="523220"/>
          </a:xfrm>
          <a:prstGeom prst="rect">
            <a:avLst/>
          </a:prstGeom>
          <a:noFill/>
        </p:spPr>
        <p:txBody>
          <a:bodyPr wrap="square" rtlCol="0">
            <a:spAutoFit/>
          </a:bodyPr>
          <a:lstStyle/>
          <a:p>
            <a:pPr algn="ctr"/>
            <a:r>
              <a:rPr lang="en-US" sz="2800" b="1" dirty="0" err="1">
                <a:effectLst>
                  <a:outerShdw blurRad="38100" dist="38100" dir="2700000" algn="tl">
                    <a:srgbClr val="000000">
                      <a:alpha val="43137"/>
                    </a:srgbClr>
                  </a:outerShdw>
                </a:effectLst>
              </a:rPr>
              <a:t>NhC</a:t>
            </a:r>
            <a:endParaRPr lang="en-US" sz="2800" b="1" dirty="0">
              <a:effectLst>
                <a:outerShdw blurRad="38100" dist="38100" dir="2700000" algn="tl">
                  <a:srgbClr val="000000">
                    <a:alpha val="43137"/>
                  </a:srgbClr>
                </a:outerShdw>
              </a:effectLst>
            </a:endParaRPr>
          </a:p>
        </p:txBody>
      </p:sp>
      <p:sp>
        <p:nvSpPr>
          <p:cNvPr id="2" name="Rectangle 1"/>
          <p:cNvSpPr/>
          <p:nvPr/>
        </p:nvSpPr>
        <p:spPr>
          <a:xfrm>
            <a:off x="2411733" y="4983869"/>
            <a:ext cx="923651" cy="523220"/>
          </a:xfrm>
          <a:prstGeom prst="rect">
            <a:avLst/>
          </a:prstGeom>
        </p:spPr>
        <p:txBody>
          <a:bodyPr wrap="none">
            <a:spAutoFit/>
          </a:bodyPr>
          <a:lstStyle/>
          <a:p>
            <a:pPr algn="ctr"/>
            <a:r>
              <a:rPr lang="en-US" sz="2800" b="1" dirty="0" err="1">
                <a:effectLst>
                  <a:outerShdw blurRad="38100" dist="38100" dir="2700000" algn="tl">
                    <a:srgbClr val="000000">
                      <a:alpha val="43137"/>
                    </a:srgbClr>
                  </a:outerShdw>
                </a:effectLst>
              </a:rPr>
              <a:t>NhC</a:t>
            </a:r>
            <a:endParaRPr lang="en-US" sz="2800" b="1" dirty="0">
              <a:effectLst>
                <a:outerShdw blurRad="38100" dist="38100" dir="2700000" algn="tl">
                  <a:srgbClr val="000000">
                    <a:alpha val="43137"/>
                  </a:srgbClr>
                </a:outerShdw>
              </a:effectLst>
            </a:endParaRPr>
          </a:p>
        </p:txBody>
      </p:sp>
      <p:cxnSp>
        <p:nvCxnSpPr>
          <p:cNvPr id="27" name="Straight Connector 26"/>
          <p:cNvCxnSpPr/>
          <p:nvPr/>
        </p:nvCxnSpPr>
        <p:spPr>
          <a:xfrm>
            <a:off x="5105400" y="1334698"/>
            <a:ext cx="1766998" cy="1957045"/>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2442754" y="3657819"/>
            <a:ext cx="3996146"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V="1">
            <a:off x="1981200" y="1295400"/>
            <a:ext cx="1981200" cy="1981048"/>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144418" y="3747209"/>
            <a:ext cx="1069224" cy="1249927"/>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a:stCxn id="8" idx="0"/>
          </p:cNvCxnSpPr>
          <p:nvPr/>
        </p:nvCxnSpPr>
        <p:spPr>
          <a:xfrm flipV="1">
            <a:off x="5715000" y="3773986"/>
            <a:ext cx="1157398" cy="1189194"/>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457200" y="4142274"/>
            <a:ext cx="794694" cy="854862"/>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a:endCxn id="2" idx="0"/>
          </p:cNvCxnSpPr>
          <p:nvPr/>
        </p:nvCxnSpPr>
        <p:spPr>
          <a:xfrm>
            <a:off x="2010320" y="4148987"/>
            <a:ext cx="863239" cy="834882"/>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endCxn id="2" idx="1"/>
          </p:cNvCxnSpPr>
          <p:nvPr/>
        </p:nvCxnSpPr>
        <p:spPr>
          <a:xfrm>
            <a:off x="1035327" y="5245479"/>
            <a:ext cx="1376406"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a:endCxn id="7" idx="1"/>
          </p:cNvCxnSpPr>
          <p:nvPr/>
        </p:nvCxnSpPr>
        <p:spPr>
          <a:xfrm flipV="1">
            <a:off x="6438900" y="5224790"/>
            <a:ext cx="876300" cy="2069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20" name="Freeform 19"/>
          <p:cNvSpPr/>
          <p:nvPr/>
        </p:nvSpPr>
        <p:spPr>
          <a:xfrm rot="19053201">
            <a:off x="5649812" y="1038109"/>
            <a:ext cx="684164" cy="2544743"/>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Freeform 20"/>
          <p:cNvSpPr/>
          <p:nvPr/>
        </p:nvSpPr>
        <p:spPr>
          <a:xfrm rot="19177429">
            <a:off x="7535257" y="3580936"/>
            <a:ext cx="400430" cy="1679763"/>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rot="5400000">
            <a:off x="6722344" y="4734730"/>
            <a:ext cx="400430" cy="1021501"/>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rot="2446910">
            <a:off x="6005107" y="3672830"/>
            <a:ext cx="400430" cy="1578349"/>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rot="5400000">
            <a:off x="4161970" y="1602189"/>
            <a:ext cx="610786" cy="4111260"/>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rot="2723481">
            <a:off x="2666407" y="806743"/>
            <a:ext cx="610786" cy="2925311"/>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rot="2446910">
            <a:off x="669337" y="3727964"/>
            <a:ext cx="400430" cy="1578349"/>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rot="18930264">
            <a:off x="2307926" y="3862743"/>
            <a:ext cx="400430" cy="1679763"/>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rot="5400000">
            <a:off x="1523314" y="4512831"/>
            <a:ext cx="400430" cy="1468649"/>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rot="5400000">
            <a:off x="3923289" y="4457375"/>
            <a:ext cx="400430" cy="1514474"/>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044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xit" presetSubtype="0" fill="hold" nodeType="withEffect">
                                  <p:stCondLst>
                                    <p:cond delay="0"/>
                                  </p:stCondLst>
                                  <p:childTnLst>
                                    <p:animEffect transition="out" filter="fade">
                                      <p:cBhvr>
                                        <p:cTn id="20" dur="500"/>
                                        <p:tgtEl>
                                          <p:spTgt spid="33"/>
                                        </p:tgtEl>
                                      </p:cBhvr>
                                    </p:animEffect>
                                    <p:set>
                                      <p:cBhvr>
                                        <p:cTn id="21" dur="1" fill="hold">
                                          <p:stCondLst>
                                            <p:cond delay="499"/>
                                          </p:stCondLst>
                                        </p:cTn>
                                        <p:tgtEl>
                                          <p:spTgt spid="33"/>
                                        </p:tgtEl>
                                        <p:attrNameLst>
                                          <p:attrName>style.visibility</p:attrName>
                                        </p:attrNameLst>
                                      </p:cBhvr>
                                      <p:to>
                                        <p:strVal val="hidden"/>
                                      </p:to>
                                    </p:set>
                                  </p:childTnLst>
                                </p:cTn>
                              </p:par>
                              <p:par>
                                <p:cTn id="22" presetID="10"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par>
                                <p:cTn id="25" presetID="10" presetClass="exit" presetSubtype="0" fill="hold" nodeType="with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xit" presetSubtype="0" fill="hold" nodeType="withEffect">
                                  <p:stCondLst>
                                    <p:cond delay="0"/>
                                  </p:stCondLst>
                                  <p:childTnLst>
                                    <p:animEffect transition="out" filter="fade">
                                      <p:cBhvr>
                                        <p:cTn id="37" dur="500"/>
                                        <p:tgtEl>
                                          <p:spTgt spid="30"/>
                                        </p:tgtEl>
                                      </p:cBhvr>
                                    </p:animEffect>
                                    <p:set>
                                      <p:cBhvr>
                                        <p:cTn id="38" dur="1" fill="hold">
                                          <p:stCondLst>
                                            <p:cond delay="499"/>
                                          </p:stCondLst>
                                        </p:cTn>
                                        <p:tgtEl>
                                          <p:spTgt spid="3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par>
                                <p:cTn id="44" presetID="10" presetClass="exit" presetSubtype="0" fill="hold" nodeType="withEffect">
                                  <p:stCondLst>
                                    <p:cond delay="0"/>
                                  </p:stCondLst>
                                  <p:childTnLst>
                                    <p:animEffect transition="out" filter="fade">
                                      <p:cBhvr>
                                        <p:cTn id="45" dur="500"/>
                                        <p:tgtEl>
                                          <p:spTgt spid="22"/>
                                        </p:tgtEl>
                                      </p:cBhvr>
                                    </p:animEffect>
                                    <p:set>
                                      <p:cBhvr>
                                        <p:cTn id="46" dur="1" fill="hold">
                                          <p:stCondLst>
                                            <p:cond delay="499"/>
                                          </p:stCondLst>
                                        </p:cTn>
                                        <p:tgtEl>
                                          <p:spTgt spid="22"/>
                                        </p:tgtEl>
                                        <p:attrNameLst>
                                          <p:attrName>style.visibility</p:attrName>
                                        </p:attrNameLst>
                                      </p:cBhvr>
                                      <p:to>
                                        <p:strVal val="hidden"/>
                                      </p:to>
                                    </p:set>
                                  </p:childTnLst>
                                </p:cTn>
                              </p:par>
                              <p:par>
                                <p:cTn id="47" presetID="10" presetClass="entr" presetSubtype="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500"/>
                                        <p:tgtEl>
                                          <p:spTgt spid="36"/>
                                        </p:tgtEl>
                                      </p:cBhvr>
                                    </p:animEffect>
                                  </p:childTnLst>
                                </p:cTn>
                              </p:par>
                              <p:par>
                                <p:cTn id="50" presetID="10" presetClass="exit" presetSubtype="0" fill="hold" nodeType="withEffect">
                                  <p:stCondLst>
                                    <p:cond delay="0"/>
                                  </p:stCondLst>
                                  <p:childTnLst>
                                    <p:animEffect transition="out" filter="fade">
                                      <p:cBhvr>
                                        <p:cTn id="51" dur="500"/>
                                        <p:tgtEl>
                                          <p:spTgt spid="25"/>
                                        </p:tgtEl>
                                      </p:cBhvr>
                                    </p:animEffect>
                                    <p:set>
                                      <p:cBhvr>
                                        <p:cTn id="52" dur="1" fill="hold">
                                          <p:stCondLst>
                                            <p:cond delay="499"/>
                                          </p:stCondLst>
                                        </p:cTn>
                                        <p:tgtEl>
                                          <p:spTgt spid="25"/>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par>
                                <p:cTn id="56" presetID="10" presetClass="exit" presetSubtype="0" fill="hold" nodeType="withEffect">
                                  <p:stCondLst>
                                    <p:cond delay="0"/>
                                  </p:stCondLst>
                                  <p:childTnLst>
                                    <p:animEffect transition="out" filter="fade">
                                      <p:cBhvr>
                                        <p:cTn id="57" dur="500"/>
                                        <p:tgtEl>
                                          <p:spTgt spid="31"/>
                                        </p:tgtEl>
                                      </p:cBhvr>
                                    </p:animEffect>
                                    <p:set>
                                      <p:cBhvr>
                                        <p:cTn id="58" dur="1" fill="hold">
                                          <p:stCondLst>
                                            <p:cond delay="499"/>
                                          </p:stCondLst>
                                        </p:cTn>
                                        <p:tgtEl>
                                          <p:spTgt spid="3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35"/>
                                        </p:tgtEl>
                                      </p:cBhvr>
                                    </p:animEffect>
                                    <p:set>
                                      <p:cBhvr>
                                        <p:cTn id="63" dur="1" fill="hold">
                                          <p:stCondLst>
                                            <p:cond delay="499"/>
                                          </p:stCondLst>
                                        </p:cTn>
                                        <p:tgtEl>
                                          <p:spTgt spid="35"/>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4" grpId="0" animBg="1"/>
      <p:bldP spid="29" grpId="0" animBg="1"/>
      <p:bldP spid="32" grpId="0" animBg="1"/>
      <p:bldP spid="34" grpId="0" animBg="1"/>
      <p:bldP spid="36" grpId="0" animBg="1"/>
      <p:bldP spid="37" grpId="0" animBg="1"/>
      <p:bldP spid="3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202475" y="389855"/>
            <a:ext cx="8229600" cy="62484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50000"/>
                </a:schemeClr>
              </a:solidFill>
            </a:endParaRPr>
          </a:p>
        </p:txBody>
      </p:sp>
      <p:sp>
        <p:nvSpPr>
          <p:cNvPr id="3" name="Title 2"/>
          <p:cNvSpPr>
            <a:spLocks noGrp="1"/>
          </p:cNvSpPr>
          <p:nvPr>
            <p:ph type="title"/>
          </p:nvPr>
        </p:nvSpPr>
        <p:spPr>
          <a:xfrm>
            <a:off x="0" y="5426075"/>
            <a:ext cx="8385175" cy="1431925"/>
          </a:xfrm>
        </p:spPr>
        <p:txBody>
          <a:bodyPr/>
          <a:lstStyle/>
          <a:p>
            <a:r>
              <a:rPr lang="en-US" dirty="0">
                <a:solidFill>
                  <a:srgbClr val="FFFF00"/>
                </a:solidFill>
                <a:latin typeface="Times New Roman" pitchFamily="18" charset="0"/>
                <a:cs typeface="Times New Roman" pitchFamily="18" charset="0"/>
              </a:rPr>
              <a:t>    </a:t>
            </a:r>
          </a:p>
        </p:txBody>
      </p:sp>
      <p:sp>
        <p:nvSpPr>
          <p:cNvPr id="4" name="TextBox 3"/>
          <p:cNvSpPr txBox="1"/>
          <p:nvPr/>
        </p:nvSpPr>
        <p:spPr>
          <a:xfrm>
            <a:off x="3276601" y="685800"/>
            <a:ext cx="2362200"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rPr>
              <a:t>God</a:t>
            </a:r>
          </a:p>
        </p:txBody>
      </p:sp>
      <p:sp>
        <p:nvSpPr>
          <p:cNvPr id="5" name="TextBox 4"/>
          <p:cNvSpPr txBox="1"/>
          <p:nvPr/>
        </p:nvSpPr>
        <p:spPr>
          <a:xfrm>
            <a:off x="202474" y="3270156"/>
            <a:ext cx="2460401" cy="954107"/>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Non-human Creation</a:t>
            </a:r>
          </a:p>
        </p:txBody>
      </p:sp>
      <p:sp>
        <p:nvSpPr>
          <p:cNvPr id="6" name="TextBox 5"/>
          <p:cNvSpPr txBox="1"/>
          <p:nvPr/>
        </p:nvSpPr>
        <p:spPr>
          <a:xfrm>
            <a:off x="6438900" y="3252445"/>
            <a:ext cx="1676400"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Humans</a:t>
            </a:r>
          </a:p>
        </p:txBody>
      </p:sp>
      <p:sp>
        <p:nvSpPr>
          <p:cNvPr id="7" name="TextBox 6"/>
          <p:cNvSpPr txBox="1"/>
          <p:nvPr/>
        </p:nvSpPr>
        <p:spPr>
          <a:xfrm>
            <a:off x="7315200" y="4963180"/>
            <a:ext cx="1600200"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Humans</a:t>
            </a:r>
          </a:p>
        </p:txBody>
      </p:sp>
      <p:sp>
        <p:nvSpPr>
          <p:cNvPr id="8" name="TextBox 7"/>
          <p:cNvSpPr txBox="1"/>
          <p:nvPr/>
        </p:nvSpPr>
        <p:spPr>
          <a:xfrm>
            <a:off x="4876800" y="4963180"/>
            <a:ext cx="1676400"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Humans</a:t>
            </a:r>
          </a:p>
        </p:txBody>
      </p:sp>
      <p:sp>
        <p:nvSpPr>
          <p:cNvPr id="17" name="TextBox 16"/>
          <p:cNvSpPr txBox="1"/>
          <p:nvPr/>
        </p:nvSpPr>
        <p:spPr>
          <a:xfrm>
            <a:off x="-152400" y="4966114"/>
            <a:ext cx="1309799" cy="523220"/>
          </a:xfrm>
          <a:prstGeom prst="rect">
            <a:avLst/>
          </a:prstGeom>
          <a:noFill/>
        </p:spPr>
        <p:txBody>
          <a:bodyPr wrap="square" rtlCol="0">
            <a:spAutoFit/>
          </a:bodyPr>
          <a:lstStyle/>
          <a:p>
            <a:pPr algn="ctr"/>
            <a:r>
              <a:rPr lang="en-US" sz="2800" b="1" dirty="0" err="1">
                <a:effectLst>
                  <a:outerShdw blurRad="38100" dist="38100" dir="2700000" algn="tl">
                    <a:srgbClr val="000000">
                      <a:alpha val="43137"/>
                    </a:srgbClr>
                  </a:outerShdw>
                </a:effectLst>
              </a:rPr>
              <a:t>NhC</a:t>
            </a:r>
            <a:endParaRPr lang="en-US" sz="2800" b="1" dirty="0">
              <a:effectLst>
                <a:outerShdw blurRad="38100" dist="38100" dir="2700000" algn="tl">
                  <a:srgbClr val="000000">
                    <a:alpha val="43137"/>
                  </a:srgbClr>
                </a:outerShdw>
              </a:effectLst>
            </a:endParaRPr>
          </a:p>
        </p:txBody>
      </p:sp>
      <p:sp>
        <p:nvSpPr>
          <p:cNvPr id="2" name="Rectangle 1"/>
          <p:cNvSpPr/>
          <p:nvPr/>
        </p:nvSpPr>
        <p:spPr>
          <a:xfrm>
            <a:off x="2411733" y="4983869"/>
            <a:ext cx="923651" cy="523220"/>
          </a:xfrm>
          <a:prstGeom prst="rect">
            <a:avLst/>
          </a:prstGeom>
        </p:spPr>
        <p:txBody>
          <a:bodyPr wrap="none">
            <a:spAutoFit/>
          </a:bodyPr>
          <a:lstStyle/>
          <a:p>
            <a:pPr algn="ctr"/>
            <a:r>
              <a:rPr lang="en-US" sz="2800" b="1" dirty="0" err="1">
                <a:effectLst>
                  <a:outerShdw blurRad="38100" dist="38100" dir="2700000" algn="tl">
                    <a:srgbClr val="000000">
                      <a:alpha val="43137"/>
                    </a:srgbClr>
                  </a:outerShdw>
                </a:effectLst>
              </a:rPr>
              <a:t>NhC</a:t>
            </a:r>
            <a:endParaRPr lang="en-US" sz="2800" b="1" dirty="0">
              <a:effectLst>
                <a:outerShdw blurRad="38100" dist="38100" dir="2700000" algn="tl">
                  <a:srgbClr val="000000">
                    <a:alpha val="43137"/>
                  </a:srgbClr>
                </a:outerShdw>
              </a:effectLst>
            </a:endParaRPr>
          </a:p>
        </p:txBody>
      </p:sp>
      <p:sp>
        <p:nvSpPr>
          <p:cNvPr id="20" name="Freeform 19"/>
          <p:cNvSpPr/>
          <p:nvPr/>
        </p:nvSpPr>
        <p:spPr>
          <a:xfrm rot="19053201">
            <a:off x="5585633" y="1013552"/>
            <a:ext cx="684164" cy="2544743"/>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Freeform 20"/>
          <p:cNvSpPr/>
          <p:nvPr/>
        </p:nvSpPr>
        <p:spPr>
          <a:xfrm rot="19177429">
            <a:off x="7535256" y="3587465"/>
            <a:ext cx="400430" cy="1679763"/>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rot="5400000">
            <a:off x="6749435" y="4734729"/>
            <a:ext cx="400430" cy="1021501"/>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rot="2446910">
            <a:off x="6130373" y="3581312"/>
            <a:ext cx="400430" cy="1578349"/>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rot="5400000">
            <a:off x="4218208" y="1458425"/>
            <a:ext cx="610786" cy="4111260"/>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rot="2723481">
            <a:off x="2595250" y="829306"/>
            <a:ext cx="610786" cy="2925311"/>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rot="2446910">
            <a:off x="821403" y="3848081"/>
            <a:ext cx="400430" cy="1578349"/>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rot="18930264">
            <a:off x="2223541" y="3874225"/>
            <a:ext cx="400430" cy="1409841"/>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rot="5400000">
            <a:off x="1492834" y="4511156"/>
            <a:ext cx="400430" cy="1468649"/>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rot="5400000">
            <a:off x="3923289" y="4457375"/>
            <a:ext cx="400430" cy="1514474"/>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rot="19053201">
            <a:off x="5842195" y="983465"/>
            <a:ext cx="171041" cy="2544743"/>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TextBox 8"/>
          <p:cNvSpPr txBox="1"/>
          <p:nvPr/>
        </p:nvSpPr>
        <p:spPr>
          <a:xfrm>
            <a:off x="6882207" y="1162853"/>
            <a:ext cx="2105063" cy="461665"/>
          </a:xfrm>
          <a:prstGeom prst="rect">
            <a:avLst/>
          </a:prstGeom>
          <a:noFill/>
        </p:spPr>
        <p:txBody>
          <a:bodyPr wrap="none" rtlCol="0">
            <a:spAutoFit/>
          </a:bodyPr>
          <a:lstStyle/>
          <a:p>
            <a:r>
              <a:rPr lang="en-US" dirty="0"/>
              <a:t>Reconciliation</a:t>
            </a:r>
          </a:p>
        </p:txBody>
      </p:sp>
      <p:cxnSp>
        <p:nvCxnSpPr>
          <p:cNvPr id="11" name="Curved Connector 10"/>
          <p:cNvCxnSpPr/>
          <p:nvPr/>
        </p:nvCxnSpPr>
        <p:spPr>
          <a:xfrm rot="10800000" flipV="1">
            <a:off x="6096000" y="1393685"/>
            <a:ext cx="753550" cy="606300"/>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825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2000"/>
                                        <p:tgtEl>
                                          <p:spTgt spid="20"/>
                                        </p:tgtEl>
                                      </p:cBhvr>
                                    </p:animEffect>
                                    <p:set>
                                      <p:cBhvr>
                                        <p:cTn id="13" dur="1" fill="hold">
                                          <p:stCondLst>
                                            <p:cond delay="1999"/>
                                          </p:stCondLst>
                                        </p:cTn>
                                        <p:tgtEl>
                                          <p:spTgt spid="20"/>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9" grpId="0" animBg="1"/>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1219200"/>
          </a:xfrm>
        </p:spPr>
        <p:txBody>
          <a:bodyPr>
            <a:normAutofit fontScale="90000"/>
          </a:bodyPr>
          <a:lstStyle/>
          <a:p>
            <a:r>
              <a:rPr lang="en-US" b="1" dirty="0">
                <a:solidFill>
                  <a:srgbClr val="FFFF00"/>
                </a:solidFill>
              </a:rPr>
              <a:t>Reconciliation between God and humanity</a:t>
            </a:r>
          </a:p>
        </p:txBody>
      </p:sp>
      <p:sp>
        <p:nvSpPr>
          <p:cNvPr id="3" name="Rectangle 2"/>
          <p:cNvSpPr/>
          <p:nvPr/>
        </p:nvSpPr>
        <p:spPr>
          <a:xfrm>
            <a:off x="552450" y="1828800"/>
            <a:ext cx="8229600" cy="1569660"/>
          </a:xfrm>
          <a:prstGeom prst="rect">
            <a:avLst/>
          </a:prstGeom>
        </p:spPr>
        <p:txBody>
          <a:bodyPr wrap="square">
            <a:spAutoFit/>
          </a:bodyPr>
          <a:lstStyle/>
          <a:p>
            <a:r>
              <a:rPr lang="en-US" b="1" dirty="0">
                <a:solidFill>
                  <a:schemeClr val="bg1"/>
                </a:solidFill>
              </a:rPr>
              <a:t>Ezekiel 45:17  </a:t>
            </a:r>
            <a:r>
              <a:rPr lang="en-US" dirty="0"/>
              <a:t>The prince shall be required to furnish the people with sacrifices for public worship—sin offerings, burnt offerings, meal offerings, drink offerings, and thank offerings—to make </a:t>
            </a:r>
            <a:r>
              <a:rPr lang="en-US" b="1" dirty="0"/>
              <a:t>reconciliation</a:t>
            </a:r>
            <a:r>
              <a:rPr lang="en-US" dirty="0"/>
              <a:t> for the people of Israel.</a:t>
            </a:r>
          </a:p>
        </p:txBody>
      </p:sp>
      <p:sp>
        <p:nvSpPr>
          <p:cNvPr id="4" name="Rectangle 3"/>
          <p:cNvSpPr/>
          <p:nvPr/>
        </p:nvSpPr>
        <p:spPr>
          <a:xfrm>
            <a:off x="552450" y="3744686"/>
            <a:ext cx="7886700" cy="1200329"/>
          </a:xfrm>
          <a:prstGeom prst="rect">
            <a:avLst/>
          </a:prstGeom>
        </p:spPr>
        <p:txBody>
          <a:bodyPr wrap="square">
            <a:spAutoFit/>
          </a:bodyPr>
          <a:lstStyle/>
          <a:p>
            <a:r>
              <a:rPr lang="en-US" b="1" dirty="0">
                <a:solidFill>
                  <a:schemeClr val="bg1"/>
                </a:solidFill>
              </a:rPr>
              <a:t>Romans 5:11 </a:t>
            </a:r>
            <a:r>
              <a:rPr lang="en-US" dirty="0"/>
              <a:t>. . . we also rejoice in God through our Lord Jesus Christ, through whom we have now received this </a:t>
            </a:r>
            <a:r>
              <a:rPr lang="en-US" b="1" dirty="0"/>
              <a:t>reconciliation</a:t>
            </a:r>
            <a:r>
              <a:rPr lang="en-US" dirty="0"/>
              <a:t>.</a:t>
            </a:r>
          </a:p>
        </p:txBody>
      </p:sp>
      <p:sp>
        <p:nvSpPr>
          <p:cNvPr id="5" name="Rectangle 4"/>
          <p:cNvSpPr/>
          <p:nvPr/>
        </p:nvSpPr>
        <p:spPr>
          <a:xfrm>
            <a:off x="552450" y="5257800"/>
            <a:ext cx="7696200" cy="830997"/>
          </a:xfrm>
          <a:prstGeom prst="rect">
            <a:avLst/>
          </a:prstGeom>
        </p:spPr>
        <p:txBody>
          <a:bodyPr wrap="square">
            <a:spAutoFit/>
          </a:bodyPr>
          <a:lstStyle/>
          <a:p>
            <a:r>
              <a:rPr lang="en-US" b="1" dirty="0">
                <a:solidFill>
                  <a:schemeClr val="bg1"/>
                </a:solidFill>
              </a:rPr>
              <a:t>II Corinthians 5:18  </a:t>
            </a:r>
            <a:r>
              <a:rPr lang="en-US" dirty="0"/>
              <a:t>And all these things are from God who reconciled us to himself through Christ . . .</a:t>
            </a:r>
          </a:p>
        </p:txBody>
      </p:sp>
    </p:spTree>
    <p:extLst>
      <p:ext uri="{BB962C8B-B14F-4D97-AF65-F5344CB8AC3E}">
        <p14:creationId xmlns:p14="http://schemas.microsoft.com/office/powerpoint/2010/main" val="321782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54541" y="389855"/>
            <a:ext cx="8229600" cy="62484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50000"/>
                </a:schemeClr>
              </a:solidFill>
            </a:endParaRPr>
          </a:p>
        </p:txBody>
      </p:sp>
      <p:sp>
        <p:nvSpPr>
          <p:cNvPr id="3" name="Title 2"/>
          <p:cNvSpPr>
            <a:spLocks noGrp="1"/>
          </p:cNvSpPr>
          <p:nvPr>
            <p:ph type="title"/>
          </p:nvPr>
        </p:nvSpPr>
        <p:spPr>
          <a:xfrm>
            <a:off x="0" y="5426075"/>
            <a:ext cx="8385175" cy="1431925"/>
          </a:xfrm>
        </p:spPr>
        <p:txBody>
          <a:bodyPr/>
          <a:lstStyle/>
          <a:p>
            <a:r>
              <a:rPr lang="en-US" dirty="0">
                <a:solidFill>
                  <a:srgbClr val="FFFF00"/>
                </a:solidFill>
                <a:latin typeface="Times New Roman" pitchFamily="18" charset="0"/>
                <a:cs typeface="Times New Roman" pitchFamily="18" charset="0"/>
              </a:rPr>
              <a:t>    </a:t>
            </a:r>
          </a:p>
        </p:txBody>
      </p:sp>
      <p:sp>
        <p:nvSpPr>
          <p:cNvPr id="4" name="TextBox 3"/>
          <p:cNvSpPr txBox="1"/>
          <p:nvPr/>
        </p:nvSpPr>
        <p:spPr>
          <a:xfrm>
            <a:off x="3276601" y="685800"/>
            <a:ext cx="2362200"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rPr>
              <a:t>God</a:t>
            </a:r>
          </a:p>
        </p:txBody>
      </p:sp>
      <p:sp>
        <p:nvSpPr>
          <p:cNvPr id="5" name="TextBox 4"/>
          <p:cNvSpPr txBox="1"/>
          <p:nvPr/>
        </p:nvSpPr>
        <p:spPr>
          <a:xfrm>
            <a:off x="202474" y="3270156"/>
            <a:ext cx="2460401" cy="954107"/>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Non-human Creation</a:t>
            </a:r>
          </a:p>
        </p:txBody>
      </p:sp>
      <p:sp>
        <p:nvSpPr>
          <p:cNvPr id="6" name="TextBox 5"/>
          <p:cNvSpPr txBox="1"/>
          <p:nvPr/>
        </p:nvSpPr>
        <p:spPr>
          <a:xfrm>
            <a:off x="6438900" y="3252445"/>
            <a:ext cx="1676400"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Humans</a:t>
            </a:r>
          </a:p>
        </p:txBody>
      </p:sp>
      <p:sp>
        <p:nvSpPr>
          <p:cNvPr id="7" name="TextBox 6"/>
          <p:cNvSpPr txBox="1"/>
          <p:nvPr/>
        </p:nvSpPr>
        <p:spPr>
          <a:xfrm>
            <a:off x="7315200" y="4963180"/>
            <a:ext cx="1600200"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Humans</a:t>
            </a:r>
          </a:p>
        </p:txBody>
      </p:sp>
      <p:sp>
        <p:nvSpPr>
          <p:cNvPr id="8" name="TextBox 7"/>
          <p:cNvSpPr txBox="1"/>
          <p:nvPr/>
        </p:nvSpPr>
        <p:spPr>
          <a:xfrm>
            <a:off x="4876800" y="4963180"/>
            <a:ext cx="1676400"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Humans</a:t>
            </a:r>
          </a:p>
        </p:txBody>
      </p:sp>
      <p:sp>
        <p:nvSpPr>
          <p:cNvPr id="17" name="TextBox 16"/>
          <p:cNvSpPr txBox="1"/>
          <p:nvPr/>
        </p:nvSpPr>
        <p:spPr>
          <a:xfrm>
            <a:off x="-152400" y="4966114"/>
            <a:ext cx="1309799" cy="523220"/>
          </a:xfrm>
          <a:prstGeom prst="rect">
            <a:avLst/>
          </a:prstGeom>
          <a:noFill/>
        </p:spPr>
        <p:txBody>
          <a:bodyPr wrap="square" rtlCol="0">
            <a:spAutoFit/>
          </a:bodyPr>
          <a:lstStyle/>
          <a:p>
            <a:pPr algn="ctr"/>
            <a:r>
              <a:rPr lang="en-US" sz="2800" b="1" dirty="0" err="1">
                <a:effectLst>
                  <a:outerShdw blurRad="38100" dist="38100" dir="2700000" algn="tl">
                    <a:srgbClr val="000000">
                      <a:alpha val="43137"/>
                    </a:srgbClr>
                  </a:outerShdw>
                </a:effectLst>
              </a:rPr>
              <a:t>NhC</a:t>
            </a:r>
            <a:endParaRPr lang="en-US" sz="2800" b="1" dirty="0">
              <a:effectLst>
                <a:outerShdw blurRad="38100" dist="38100" dir="2700000" algn="tl">
                  <a:srgbClr val="000000">
                    <a:alpha val="43137"/>
                  </a:srgbClr>
                </a:outerShdw>
              </a:effectLst>
            </a:endParaRPr>
          </a:p>
        </p:txBody>
      </p:sp>
      <p:sp>
        <p:nvSpPr>
          <p:cNvPr id="2" name="Rectangle 1"/>
          <p:cNvSpPr/>
          <p:nvPr/>
        </p:nvSpPr>
        <p:spPr>
          <a:xfrm>
            <a:off x="2411733" y="4983869"/>
            <a:ext cx="923651" cy="523220"/>
          </a:xfrm>
          <a:prstGeom prst="rect">
            <a:avLst/>
          </a:prstGeom>
        </p:spPr>
        <p:txBody>
          <a:bodyPr wrap="none">
            <a:spAutoFit/>
          </a:bodyPr>
          <a:lstStyle/>
          <a:p>
            <a:pPr algn="ctr"/>
            <a:r>
              <a:rPr lang="en-US" sz="2800" b="1" dirty="0" err="1">
                <a:effectLst>
                  <a:outerShdw blurRad="38100" dist="38100" dir="2700000" algn="tl">
                    <a:srgbClr val="000000">
                      <a:alpha val="43137"/>
                    </a:srgbClr>
                  </a:outerShdw>
                </a:effectLst>
              </a:rPr>
              <a:t>NhC</a:t>
            </a:r>
            <a:endParaRPr lang="en-US" sz="2800" b="1" dirty="0">
              <a:effectLst>
                <a:outerShdw blurRad="38100" dist="38100" dir="2700000" algn="tl">
                  <a:srgbClr val="000000">
                    <a:alpha val="43137"/>
                  </a:srgbClr>
                </a:outerShdw>
              </a:effectLst>
            </a:endParaRPr>
          </a:p>
        </p:txBody>
      </p:sp>
      <p:sp>
        <p:nvSpPr>
          <p:cNvPr id="21" name="Freeform 20"/>
          <p:cNvSpPr/>
          <p:nvPr/>
        </p:nvSpPr>
        <p:spPr>
          <a:xfrm rot="19177429">
            <a:off x="7535256" y="3587465"/>
            <a:ext cx="400430" cy="1679763"/>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rot="5400000">
            <a:off x="6681991" y="4756584"/>
            <a:ext cx="400430" cy="1021501"/>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rot="2446910">
            <a:off x="6053410" y="3680306"/>
            <a:ext cx="400430" cy="1578349"/>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rot="5400000">
            <a:off x="4218208" y="1458425"/>
            <a:ext cx="610786" cy="4111260"/>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rot="2723481">
            <a:off x="2595250" y="829306"/>
            <a:ext cx="610786" cy="2925311"/>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rot="2446910">
            <a:off x="821403" y="3848081"/>
            <a:ext cx="400430" cy="1578349"/>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rot="18930264">
            <a:off x="2223541" y="3874225"/>
            <a:ext cx="400430" cy="1409841"/>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rot="5400000">
            <a:off x="1492834" y="4511156"/>
            <a:ext cx="400430" cy="1468649"/>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rot="5400000">
            <a:off x="3923289" y="4457375"/>
            <a:ext cx="400430" cy="1514474"/>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rot="19053201">
            <a:off x="5842195" y="983465"/>
            <a:ext cx="171041" cy="2544743"/>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TextBox 8"/>
          <p:cNvSpPr txBox="1"/>
          <p:nvPr/>
        </p:nvSpPr>
        <p:spPr>
          <a:xfrm>
            <a:off x="6882207" y="1162853"/>
            <a:ext cx="2105063" cy="461665"/>
          </a:xfrm>
          <a:prstGeom prst="rect">
            <a:avLst/>
          </a:prstGeom>
          <a:noFill/>
        </p:spPr>
        <p:txBody>
          <a:bodyPr wrap="none" rtlCol="0">
            <a:spAutoFit/>
          </a:bodyPr>
          <a:lstStyle/>
          <a:p>
            <a:r>
              <a:rPr lang="en-US" dirty="0"/>
              <a:t>Reconciliation</a:t>
            </a:r>
          </a:p>
        </p:txBody>
      </p:sp>
      <p:cxnSp>
        <p:nvCxnSpPr>
          <p:cNvPr id="11" name="Curved Connector 10"/>
          <p:cNvCxnSpPr/>
          <p:nvPr/>
        </p:nvCxnSpPr>
        <p:spPr>
          <a:xfrm rot="10800000" flipV="1">
            <a:off x="6096000" y="1393685"/>
            <a:ext cx="753550" cy="606300"/>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Freeform 24"/>
          <p:cNvSpPr/>
          <p:nvPr/>
        </p:nvSpPr>
        <p:spPr>
          <a:xfrm rot="19177429">
            <a:off x="7695922" y="3593498"/>
            <a:ext cx="79102" cy="1679763"/>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rot="5400000">
            <a:off x="6899597" y="4767027"/>
            <a:ext cx="100107" cy="1021501"/>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446910">
            <a:off x="6213465" y="3669451"/>
            <a:ext cx="140112" cy="1578349"/>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urved Connector 11"/>
          <p:cNvCxnSpPr/>
          <p:nvPr/>
        </p:nvCxnSpPr>
        <p:spPr>
          <a:xfrm rot="5400000">
            <a:off x="5935827" y="2638343"/>
            <a:ext cx="3012737" cy="985086"/>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567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21"/>
                                        </p:tgtEl>
                                      </p:cBhvr>
                                    </p:animEffect>
                                    <p:set>
                                      <p:cBhvr>
                                        <p:cTn id="11" dur="1" fill="hold">
                                          <p:stCondLst>
                                            <p:cond delay="499"/>
                                          </p:stCondLst>
                                        </p:cTn>
                                        <p:tgtEl>
                                          <p:spTgt spid="21"/>
                                        </p:tgtEl>
                                        <p:attrNameLst>
                                          <p:attrName>style.visibility</p:attrName>
                                        </p:attrNameLst>
                                      </p:cBhvr>
                                      <p:to>
                                        <p:strVal val="hidden"/>
                                      </p:to>
                                    </p:set>
                                  </p:childTnLst>
                                </p:cTn>
                              </p:par>
                              <p:par>
                                <p:cTn id="12" presetID="10"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par>
                                <p:cTn id="15" presetID="10" presetClass="exit" presetSubtype="0" fill="hold" grpId="0" nodeType="withEffect">
                                  <p:stCondLst>
                                    <p:cond delay="0"/>
                                  </p:stCondLst>
                                  <p:childTnLst>
                                    <p:animEffect transition="out" filter="fade">
                                      <p:cBhvr>
                                        <p:cTn id="16" dur="500"/>
                                        <p:tgtEl>
                                          <p:spTgt spid="23"/>
                                        </p:tgtEl>
                                      </p:cBhvr>
                                    </p:animEffect>
                                    <p:set>
                                      <p:cBhvr>
                                        <p:cTn id="17" dur="1" fill="hold">
                                          <p:stCondLst>
                                            <p:cond delay="499"/>
                                          </p:stCondLst>
                                        </p:cTn>
                                        <p:tgtEl>
                                          <p:spTgt spid="23"/>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xit" presetSubtype="0" fill="hold" grpId="0" nodeType="withEffect">
                                  <p:stCondLst>
                                    <p:cond delay="0"/>
                                  </p:stCondLst>
                                  <p:childTnLst>
                                    <p:animEffect transition="out" filter="fade">
                                      <p:cBhvr>
                                        <p:cTn id="22" dur="500"/>
                                        <p:tgtEl>
                                          <p:spTgt spid="24"/>
                                        </p:tgtEl>
                                      </p:cBhvr>
                                    </p:animEffect>
                                    <p:set>
                                      <p:cBhvr>
                                        <p:cTn id="23" dur="1" fill="hold">
                                          <p:stCondLst>
                                            <p:cond delay="499"/>
                                          </p:stCondLst>
                                        </p:cTn>
                                        <p:tgtEl>
                                          <p:spTgt spid="24"/>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animBg="1"/>
      <p:bldP spid="25" grpId="0" animBg="1"/>
      <p:bldP spid="27" grpId="0" animBg="1"/>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988" y="609600"/>
            <a:ext cx="8229600" cy="1219200"/>
          </a:xfrm>
        </p:spPr>
        <p:txBody>
          <a:bodyPr>
            <a:normAutofit fontScale="90000"/>
          </a:bodyPr>
          <a:lstStyle/>
          <a:p>
            <a:r>
              <a:rPr lang="en-US" b="1" dirty="0">
                <a:solidFill>
                  <a:srgbClr val="FFFF00"/>
                </a:solidFill>
              </a:rPr>
              <a:t>Reconciliation among people - South Africa’s Truth and Reconciliation Commission (TRC)</a:t>
            </a:r>
          </a:p>
        </p:txBody>
      </p:sp>
      <p:pic>
        <p:nvPicPr>
          <p:cNvPr id="6146" name="Picture 2" descr="http://wwwdelivery.superstock.com/WI/223/1850/PreviewComp/SuperStock_1850-18329.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2365590"/>
            <a:ext cx="6915150" cy="4484971"/>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http://news.bbc.co.uk/olmedia/200000/images/_203028_t_and_r_quote_tutu150.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0" y="3691297"/>
            <a:ext cx="3563076" cy="315926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14997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FF00"/>
                </a:solidFill>
              </a:rPr>
              <a:t>Reconciliation among people</a:t>
            </a:r>
          </a:p>
        </p:txBody>
      </p:sp>
      <p:sp>
        <p:nvSpPr>
          <p:cNvPr id="4" name="Rectangle 3"/>
          <p:cNvSpPr/>
          <p:nvPr/>
        </p:nvSpPr>
        <p:spPr>
          <a:xfrm>
            <a:off x="387531" y="1447800"/>
            <a:ext cx="8305800" cy="4524315"/>
          </a:xfrm>
          <a:prstGeom prst="rect">
            <a:avLst/>
          </a:prstGeom>
        </p:spPr>
        <p:txBody>
          <a:bodyPr wrap="square">
            <a:spAutoFit/>
          </a:bodyPr>
          <a:lstStyle/>
          <a:p>
            <a:r>
              <a:rPr lang="en-US" dirty="0">
                <a:solidFill>
                  <a:srgbClr val="000000"/>
                </a:solidFill>
                <a:latin typeface="arial"/>
              </a:rPr>
              <a:t>In one case, a police officer who masterminded the butchering of a number of families in an attack on a rural village faced his victims: "I can never undo what I have done," he said. "I have no right to ask your forgiveness, but I ask that you will allow me to spend my life helping you to rebuild your village and put your lives together." Out of the horrors of the past, the TRC makes space for grace, and the potential for newness in South Africa shines through.</a:t>
            </a:r>
          </a:p>
          <a:p>
            <a:endParaRPr lang="en-US" b="0" i="0" dirty="0">
              <a:solidFill>
                <a:srgbClr val="000000"/>
              </a:solidFill>
              <a:effectLst/>
              <a:latin typeface="arial"/>
            </a:endParaRPr>
          </a:p>
          <a:p>
            <a:r>
              <a:rPr lang="en-US" dirty="0">
                <a:solidFill>
                  <a:srgbClr val="000000"/>
                </a:solidFill>
                <a:latin typeface="arial"/>
              </a:rPr>
              <a:t>  “. . . there is no peace without confronting the hurts of history.”   - Bishop Desmond Tutu</a:t>
            </a:r>
          </a:p>
          <a:p>
            <a:endParaRPr lang="en-US" b="0" i="0" dirty="0">
              <a:solidFill>
                <a:srgbClr val="000000"/>
              </a:solidFill>
              <a:effectLst/>
              <a:latin typeface="arial"/>
            </a:endParaRPr>
          </a:p>
        </p:txBody>
      </p:sp>
    </p:spTree>
    <p:extLst>
      <p:ext uri="{BB962C8B-B14F-4D97-AF65-F5344CB8AC3E}">
        <p14:creationId xmlns:p14="http://schemas.microsoft.com/office/powerpoint/2010/main" val="1100233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1066800"/>
            <a:ext cx="8229600" cy="5486400"/>
          </a:xfrm>
        </p:spPr>
        <p:txBody>
          <a:bodyPr>
            <a:normAutofit fontScale="92500" lnSpcReduction="10000"/>
          </a:bodyPr>
          <a:lstStyle/>
          <a:p>
            <a:pPr lvl="0">
              <a:buClr>
                <a:srgbClr val="F3A447"/>
              </a:buClr>
            </a:pPr>
            <a:r>
              <a:rPr lang="en-US" dirty="0"/>
              <a:t>God blessed them and said, "Be fruitful and increase in number and fill the sea and let the birds increase on the earth” (Gen. 1:22)</a:t>
            </a:r>
          </a:p>
          <a:p>
            <a:pPr lvl="0">
              <a:buClr>
                <a:srgbClr val="F3A447"/>
              </a:buClr>
            </a:pPr>
            <a:r>
              <a:rPr lang="en-US" dirty="0"/>
              <a:t>"Let us make mankind in our image, in our likeness, so that they may </a:t>
            </a:r>
            <a:r>
              <a:rPr lang="en-US" i="1" dirty="0">
                <a:solidFill>
                  <a:srgbClr val="FFFF00"/>
                </a:solidFill>
              </a:rPr>
              <a:t>rule</a:t>
            </a:r>
            <a:r>
              <a:rPr lang="en-US" dirty="0"/>
              <a:t> over the fish in the sea and the birds in the sky . . .” (Gen. 1:26)</a:t>
            </a:r>
          </a:p>
          <a:p>
            <a:r>
              <a:rPr lang="en-US" dirty="0"/>
              <a:t> "Be fruitful and increase in number; fill the earth and </a:t>
            </a:r>
            <a:r>
              <a:rPr lang="en-US" i="1" dirty="0">
                <a:solidFill>
                  <a:srgbClr val="FFFF00"/>
                </a:solidFill>
              </a:rPr>
              <a:t>subdue</a:t>
            </a:r>
            <a:r>
              <a:rPr lang="en-US" dirty="0"/>
              <a:t> it. </a:t>
            </a:r>
            <a:r>
              <a:rPr lang="en-US" i="1" dirty="0">
                <a:solidFill>
                  <a:srgbClr val="FFFF00"/>
                </a:solidFill>
              </a:rPr>
              <a:t>Rule</a:t>
            </a:r>
            <a:r>
              <a:rPr lang="en-US" dirty="0"/>
              <a:t> over the fish in the sea and the birds in the sky and over every living creature that moves on the ground.” (Gen. 1:28)</a:t>
            </a:r>
          </a:p>
          <a:p>
            <a:r>
              <a:rPr lang="en-US" b="1" dirty="0">
                <a:solidFill>
                  <a:srgbClr val="FFFF00"/>
                </a:solidFill>
              </a:rPr>
              <a:t>Rule = ‘</a:t>
            </a:r>
            <a:r>
              <a:rPr lang="en-US" b="1" dirty="0" err="1">
                <a:solidFill>
                  <a:srgbClr val="FFFF00"/>
                </a:solidFill>
              </a:rPr>
              <a:t>radah</a:t>
            </a:r>
            <a:r>
              <a:rPr lang="en-US" b="1" dirty="0">
                <a:solidFill>
                  <a:srgbClr val="FFFF00"/>
                </a:solidFill>
              </a:rPr>
              <a:t>’   </a:t>
            </a:r>
            <a:r>
              <a:rPr lang="en-US" dirty="0"/>
              <a:t>		</a:t>
            </a:r>
            <a:r>
              <a:rPr lang="en-US" b="1" dirty="0">
                <a:solidFill>
                  <a:srgbClr val="FFFF00"/>
                </a:solidFill>
              </a:rPr>
              <a:t>Subdue = ‘</a:t>
            </a:r>
            <a:r>
              <a:rPr lang="en-US" b="1" dirty="0" err="1">
                <a:solidFill>
                  <a:srgbClr val="FFFF00"/>
                </a:solidFill>
              </a:rPr>
              <a:t>kabash</a:t>
            </a:r>
            <a:r>
              <a:rPr lang="en-US" b="1" dirty="0">
                <a:solidFill>
                  <a:srgbClr val="FFFF00"/>
                </a:solidFill>
              </a:rPr>
              <a:t>’</a:t>
            </a:r>
          </a:p>
          <a:p>
            <a:r>
              <a:rPr lang="en-US" dirty="0"/>
              <a:t>And the LORD God took the man, and put him into the garden of Eden, to </a:t>
            </a:r>
            <a:r>
              <a:rPr lang="en-US" i="1" dirty="0">
                <a:solidFill>
                  <a:srgbClr val="FFFF00"/>
                </a:solidFill>
              </a:rPr>
              <a:t>tend</a:t>
            </a:r>
            <a:r>
              <a:rPr lang="en-US" dirty="0"/>
              <a:t> it, and to </a:t>
            </a:r>
            <a:r>
              <a:rPr lang="en-US" i="1" dirty="0">
                <a:solidFill>
                  <a:srgbClr val="FFFF00"/>
                </a:solidFill>
              </a:rPr>
              <a:t>keep</a:t>
            </a:r>
            <a:r>
              <a:rPr lang="en-US" dirty="0">
                <a:solidFill>
                  <a:srgbClr val="FFFF00"/>
                </a:solidFill>
              </a:rPr>
              <a:t> </a:t>
            </a:r>
            <a:r>
              <a:rPr lang="en-US" dirty="0"/>
              <a:t>it. (Gen 2:15)</a:t>
            </a:r>
          </a:p>
          <a:p>
            <a:r>
              <a:rPr lang="en-US" b="1" dirty="0">
                <a:solidFill>
                  <a:srgbClr val="FFFF00"/>
                </a:solidFill>
              </a:rPr>
              <a:t>Tend, serve = ‘</a:t>
            </a:r>
            <a:r>
              <a:rPr lang="en-US" b="1" dirty="0" err="1">
                <a:solidFill>
                  <a:srgbClr val="FFFF00"/>
                </a:solidFill>
              </a:rPr>
              <a:t>abad</a:t>
            </a:r>
            <a:r>
              <a:rPr lang="en-US" b="1" dirty="0">
                <a:solidFill>
                  <a:srgbClr val="FFFF00"/>
                </a:solidFill>
              </a:rPr>
              <a:t>’</a:t>
            </a:r>
            <a:r>
              <a:rPr lang="en-US" dirty="0"/>
              <a:t>	</a:t>
            </a:r>
            <a:r>
              <a:rPr lang="en-US" b="1" dirty="0">
                <a:solidFill>
                  <a:srgbClr val="FFFF00"/>
                </a:solidFill>
              </a:rPr>
              <a:t>Keep, preserve = ‘</a:t>
            </a:r>
            <a:r>
              <a:rPr lang="en-US" b="1" dirty="0" err="1">
                <a:solidFill>
                  <a:srgbClr val="FFFF00"/>
                </a:solidFill>
              </a:rPr>
              <a:t>shamar</a:t>
            </a:r>
            <a:r>
              <a:rPr lang="en-US" b="1" dirty="0">
                <a:solidFill>
                  <a:srgbClr val="FFFF00"/>
                </a:solidFill>
              </a:rPr>
              <a:t>’</a:t>
            </a:r>
          </a:p>
        </p:txBody>
      </p:sp>
      <p:sp>
        <p:nvSpPr>
          <p:cNvPr id="3" name="Title 2"/>
          <p:cNvSpPr>
            <a:spLocks noGrp="1"/>
          </p:cNvSpPr>
          <p:nvPr>
            <p:ph type="title"/>
          </p:nvPr>
        </p:nvSpPr>
        <p:spPr>
          <a:xfrm>
            <a:off x="533400" y="6531"/>
            <a:ext cx="8229600" cy="914400"/>
          </a:xfrm>
        </p:spPr>
        <p:txBody>
          <a:bodyPr>
            <a:normAutofit/>
          </a:bodyPr>
          <a:lstStyle/>
          <a:p>
            <a:r>
              <a:rPr lang="en-US" b="1" dirty="0">
                <a:solidFill>
                  <a:srgbClr val="FFFF00"/>
                </a:solidFill>
              </a:rPr>
              <a:t>Overview of Theological Basis</a:t>
            </a:r>
          </a:p>
        </p:txBody>
      </p:sp>
    </p:spTree>
    <p:extLst>
      <p:ext uri="{BB962C8B-B14F-4D97-AF65-F5344CB8AC3E}">
        <p14:creationId xmlns:p14="http://schemas.microsoft.com/office/powerpoint/2010/main" val="342705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70814" y="1600200"/>
            <a:ext cx="8973186" cy="4572000"/>
          </a:xfrm>
        </p:spPr>
        <p:txBody>
          <a:bodyPr/>
          <a:lstStyle/>
          <a:p>
            <a:pPr marL="0" lvl="0" indent="0">
              <a:buClr>
                <a:srgbClr val="F3A447"/>
              </a:buClr>
              <a:buNone/>
            </a:pPr>
            <a:r>
              <a:rPr lang="en-US" sz="2400" spc="100" dirty="0">
                <a:solidFill>
                  <a:prstClr val="white"/>
                </a:solidFill>
              </a:rPr>
              <a:t>1. Recognition of wrong that was done</a:t>
            </a:r>
          </a:p>
          <a:p>
            <a:pPr marL="0" lvl="0" indent="0">
              <a:buClr>
                <a:srgbClr val="F3A447"/>
              </a:buClr>
              <a:buNone/>
            </a:pPr>
            <a:r>
              <a:rPr lang="en-US" sz="2400" spc="100" dirty="0">
                <a:solidFill>
                  <a:prstClr val="white"/>
                </a:solidFill>
              </a:rPr>
              <a:t>2. Admission of complicity (regret, lament)</a:t>
            </a:r>
          </a:p>
          <a:p>
            <a:pPr marL="0" lvl="0" indent="0">
              <a:buClr>
                <a:srgbClr val="F3A447"/>
              </a:buClr>
              <a:buNone/>
            </a:pPr>
            <a:r>
              <a:rPr lang="en-US" sz="2400" spc="100" dirty="0">
                <a:solidFill>
                  <a:prstClr val="white"/>
                </a:solidFill>
              </a:rPr>
              <a:t>3. Commit to no further harm, work to alleviate past harm</a:t>
            </a:r>
          </a:p>
          <a:p>
            <a:pPr marL="0" lvl="0" indent="0">
              <a:buClr>
                <a:srgbClr val="F3A447"/>
              </a:buClr>
              <a:buNone/>
            </a:pPr>
            <a:r>
              <a:rPr lang="en-US" sz="2400" spc="100" dirty="0">
                <a:solidFill>
                  <a:prstClr val="white"/>
                </a:solidFill>
              </a:rPr>
              <a:t>4. Grace extended by those wronged, accepted by perpetrators</a:t>
            </a:r>
          </a:p>
          <a:p>
            <a:pPr marL="0" lvl="0" indent="0">
              <a:buClr>
                <a:srgbClr val="F3A447"/>
              </a:buClr>
              <a:buNone/>
            </a:pPr>
            <a:r>
              <a:rPr lang="en-US" sz="2400" spc="100" dirty="0">
                <a:solidFill>
                  <a:prstClr val="white"/>
                </a:solidFill>
              </a:rPr>
              <a:t>5. Agreement to move forward</a:t>
            </a:r>
          </a:p>
          <a:p>
            <a:pPr marL="0" lvl="0" indent="0">
              <a:buClr>
                <a:srgbClr val="F3A447"/>
              </a:buClr>
              <a:buNone/>
            </a:pPr>
            <a:r>
              <a:rPr lang="en-US" sz="2400" spc="100" dirty="0">
                <a:solidFill>
                  <a:prstClr val="white"/>
                </a:solidFill>
              </a:rPr>
              <a:t>      in a new relationship.</a:t>
            </a:r>
          </a:p>
          <a:p>
            <a:endParaRPr lang="en-US" dirty="0"/>
          </a:p>
        </p:txBody>
      </p:sp>
      <p:sp>
        <p:nvSpPr>
          <p:cNvPr id="3" name="Title 2"/>
          <p:cNvSpPr>
            <a:spLocks noGrp="1"/>
          </p:cNvSpPr>
          <p:nvPr>
            <p:ph type="title"/>
          </p:nvPr>
        </p:nvSpPr>
        <p:spPr>
          <a:xfrm>
            <a:off x="188232" y="164692"/>
            <a:ext cx="8229600" cy="1219200"/>
          </a:xfrm>
        </p:spPr>
        <p:txBody>
          <a:bodyPr/>
          <a:lstStyle/>
          <a:p>
            <a:r>
              <a:rPr lang="en-US" b="1" dirty="0">
                <a:solidFill>
                  <a:srgbClr val="FFFF00"/>
                </a:solidFill>
              </a:rPr>
              <a:t>Reconciliation – Basic Steps</a:t>
            </a:r>
          </a:p>
        </p:txBody>
      </p:sp>
      <p:sp>
        <p:nvSpPr>
          <p:cNvPr id="4" name="AutoShape 2" descr="data:image/jpeg;base64,/9j/4AAQSkZJRgABAQAAAQABAAD/2wCEAAkGBhQSERUUExQWFRUWGRgaGBgYFxkWFxcaHRoaGBcYFxoXGycfGBojGRUWHy8gIycpLCwsFx4xNTAqNSYrLCkBCQoKDgwOGg8PGiokHyQtLCwpKSopKSwpLCksKSksLCwsLCksLCwsLCksLCwpKSkpLCksLCwsLCwsKSksLCwsLP/AABEIAKsA8AMBIgACEQEDEQH/xAAcAAACAgMBAQAAAAAAAAAAAAAEBQMGAQIHAAj/xABJEAACAQIEAwUFBAcECQMFAAABAhEAAwQSITEFQVEGEyJhcTKBkaGxB0LB8BQjUmJygtEkkrLhFRYzQ1Rjc8LxRIPSU1WTlKP/xAAZAQADAQEBAAAAAAAAAAAAAAABAgMEAAX/xAAnEQACAgICAgEEAgMAAAAAAAAAAQIRAyESMUFRMgQTImFxkTNCgf/aAAwDAQACEQMRAD8A69eJDHU/Gortw9alxA8Roe7tWZ9hOJfavic2PAn2bSD4ljVV4U2GzP8ApRv5cvg7nLOefvBuUfOmPbnF5+IYhuj5R/KAKrdzrV6ELQmG4UxH9rxSAz7WHVo89GqZuCcMPs8UI/iwrj6GqgH5V4mucf2cWxezGDM5eLYb+a3dT60Rguzz2H7zC8UwZujbJeKMf3RnEGfPSqTNF8LwBvXAgHqY2H9a6qXYSwdocPxG/cU4u3cLKCqsUUAg+L2h4Tqd6Lum5c4dawjhFFq6XDhyx1J0KgRz60FxXHi0os2pyr+8TPInX/IUEmPzLAYAjXTy5VJz9FVjLHwztAMDw7E4W4jk4jPkuKVa3JQLDDddqj7E9ocMcFd4djWNu1dOdLnJW0mT93xKGB23pTh+IoLaqVmSGMjOGM/eXpuKKxPEcKFzHhtlkmD3V27aYHoVMx61ydiuLRZeGYrh3CVuXrOK/SsS9tkthYMTrsug1AJJ6VH2d41h+G8MDXgb13HMxdLbLnFuCPFr4dz72qofpPDD/uMZb/hu23j4rWps8MJ0vYtOuaxbfl1VhT/yJZc+NWbOMwnDDhrfcoMU1lbbMD3alpYsZ2JSZ9KeYvswF4rd4nicRaWxbbvEUNLnIsICOg3gamuapgeGf8biAfPC8+uj6c/jUp4Tw87cRMdGwtyfkYohtiri+O7/ABF6/Ed7cdwCZIDGRPnEVb+ySC/wbiWHJAKFLyaj2gNY/wDxj40kHBMEduJ2h0zWLy/HSsDhWAXQ8QZj/wAvDXCPizCd6a10KGdgu2K4Nrlu+pbDYhQtwCJXkHA5iGII6U5wXYXA96twcRsthgQxXa4VBBy6nfQCYmKrQwnDhE4rFGOmFUesS9brhuGrLC9imI2HcW1J6a5jFFP0Bsk7ZcY/SsXdvjRXYZRzygZVnzjX30gIqwJxfhwPiwd9tBviBvGp0Ub1sONcO/8At1zf/ijt8N6opIn/ANElgUVbY04t8X4f/wABdHpij+IqS3xbADbAXD/Fiz+C06l+hJNeyzfZLP6Wf+mf8SGuxCuT/ZxjbD41e5w/cRbeT3zXS3s6a6CusA1PJtlcTtHkrNYWs0hU9Wt0aN6H6VtWt3ZvQ/SuOAcQfEaDxLaAdY+tE4lvEaFuaketZ32cfN3HbubE3z1u3P8AER+FKnNHY0zcc9Xc/FzQZtkzAJ9AT9KuuhSMVlm1rLIehHuP9K1ArrRx6rPwqwbSBBpcuasf2R08tKr2DSbiDfUfWrLiLuRHf7zAx9aSb0UgtiTE3O8diPZGk9f8q1tXNNBrB2qB3KstkfzHnMezNT4fCkPA19Kk1SsunZusq2kwwDA7H0HoZo/C32cFGjK4iZgzuD561riME+RG6Zx7pkfWoQSJACgHclQ34aUEzpR0KrtuCQdCK0ijeKibrddPjAmhMta/BkPBK9FZIrbaicYBrOasVnLXWgWbipGMCK0UV4mjpiszFbWxWq1JbWmSEYQBU9s1Apoi0tWjROR0H7JR/bf/AG3/AO2uyiuO/ZKn9sn9x/wrsS1HL8iuD4nlrNYSs1IuerW7s3ofpW1a3Nm9D9K44W4j2z5UOfaB6An5Gp8T7RrWwssPRvpWfycfLlwzPq3+I027KH9Y/oP8VLcXbh3HR7g+DkUy7Kf7R/Qf4qX6n/ExRjd47eFxlOHzKDA8LAkddRFB8cwqLibJVQuYqWXQAGRuNgTUb9qrysRmUqGI1UDSY3q0DsJiMXdtXrdsWrYEveuEopgyMo9pzE7CPOskITjJUq14OAcVjil3L+jgoY/WAbZvReVV/GYiIB3zMT6Bgo+Sn412C9wq3g0JR2v3GA1YAIqnVgiDYsAZYknSuS9pOF91fnXu2OZPNSZgdCJ+VWxY3jjUu/5K40wC3wS5cYXE1liDyg7/AAINXTs32dKnNcEj3EVB2f7P3lXMhHKbdzw5hyIP3G/Cm+LwVwLIYWm+94iy+mnOhknejbjhWxretJEZB/dqm9rMqKi2xlLP4iBtC6Dy1M+6rDhOD3HWDcuOzCF8RA19fX5Ub2h7BgWC1pzlVVzKwkhgILodypO4PKlhy+QueVKjmGN4czX1VdTcUN0jTWfhNHP2N5C8meJy7fDWaZ4lcmKss2ha2U/mgaVWuKK6YpzJDZiQeeu0fSKaGbJkklFpaMBvhuCO7XF0VrYkg8/SPdWlrg5OHN7MNJlYM6QN/fTfhPfDE/rpzPbYaxqB6e+tMEYwl8HkXHlsPxoyzzTrXgAhw9jO6qNyQKIbhTd93IIZpidY6z8K24Gk4i36/QGnHDcIzXr1xQSc+QHpmPiPuUH41bJmcHX6BQLh+zRbNNy2uUkHWdufpUB4H+t7sXEbw5sw1Hpp6Ubwpy74ondlb6t/lS3gbxft7bgfEEfjSRyZHe+gGbfCnN42V1YEidhA1n4U1xHZoorFbiuygkqN4HOjbNuMZcjc2yR6wP6Uu7Pg/pAnc5s077GZpo5pz2npIWSNF4O3cC8CCD92NQJitxgCttLhIhiRGsiNPwprw/FBMPbLDwMzq38JJ1rbG4IrhwvJHMeasSQfnVcf1MnKn7IyRaPslH9qP/Tf6rXW1rk/2UL/AGn/ANt/qtdZStOX5FcHxPLtWawlZqZc9WH2Pv8ApWaw+x9D9K44VYv2yKnt24Zff86w1ubhPSpVGoPnWethPlvjFrLiL6j7t66P/wCjVtw3gF2+pZHsqA2WHvJaY6ToGIkedT9qLOXG4temIu/Np/Gl+B4eb963aA8V10tjr4mA+kn3VWvYrOq/Zp9mAX+04xUYgjuEzC7b/wCq2WVboo2EE71fccxDQxk/UeXSmlrCraRLaCEQKqjkFUQBpttS/iqbMNxv+B+ooS6ChPicPm0P1670hPCHTSFdZ2IBj3GrVdUGNJn6HWhiuraaCJ8p/Me+s89mjFRWLzMryNCBHkazfwdy5BUoCdpjQ+dPb1pSdQKxZwA3HKoKKZpcmugHhnDItoSWYnxdADqIUDYabU7tAuptnQPCGOQYhdPPWsYXD5EAJ9nMPqfqanEBkj9pf8Va4xVVR58227bOF9pcbc7w2rqhLth2VoO7LAzCeRhWH8VZs9rRAN20rsNn0n51fvtbxFzC4i3dSzhmt3wQxu4dLjd4nViJ1Qj+7XP27Z3B/wCmwM9f0RNenOhLBCkkhAJO0bd/3xCkwVAmAB0FTcO7QpbRkdMwZix8QjXlB32qb/XG4f8A02B//Ut17/XK6P8AcYLy/slvSueCDVUcRvx2yHtvbt5cmYkAqJkeVQ/6wFcmWFysWMtIZiZkx7qL/wBcLmk4bAnp/ZLYjz0qa32wxI/4ZAeS4Sx+KVywxXj+wCvC8aNtmZchLyDO286fGhsIxDKQCSDOgO415VYl7a4obXFUjYixYU+6ErF7thj2GmNveYUqkf3RVIwV9AZA2JvPeF1bNxSu0I7dfLzpn3uIYHJgrgdhBdbNwmOf3aUP2wxp0bG4iP8AqkfSmvD+H8WxCg2/011OzG5cRfWXYfHau+xD0Kzf/Q2La0LYwWIgGZ7p9ZnkR50Xb4RxBrXdHB3yNPEbZBgajcijcF9nXFbhi5da0o5vinY+4W2M/EU0wn2S4kn9djYX9w3bjeUZ3y1RQj6F4t+Br2Fw19MYDdsPZDW2EMsCdPnpXSAKpPZjsOcJfW6b5uBQwgqQdRAPtECPLern3wpmPjXFUbrWawprNAqerW5sfQ/Stqw+x9D9K44FI1PrXia2ff31ox194pDj5q7XEf6QxcGR39zX36/OrB9jXDu84mLhiLNp31HMxbWP77a1Wu0y/wBsxXlfvf4zXTvsO4RlsYjEka3HFtD+5b1aPV2I91MhfJ0q69AYkyrjqDFE3TQOKvQNp/zBH1ipS7KpaAu809Ppv9DWbNwK6kgQZUg7FToRQxmYPlWWuAiN+tI36GDr/B5PgIH7raR7+YqXB8My6vBj7oMz0k9KlwWIzoJ1ZdD/AF+FEZ4E7DnQUV2FzbVCoj2jpqWnpqxJ099a3bkMm2hX6zWqtOvWf6/jQWNu/rFHp+NNZOtmPtI4OcXw64EE3LJF62BqSU9oAeaFh7q+fmA0I2Ovxr6PvdorOGTNccDnG5byArg+M4ZbBchzkzMVhY0LFh8jFVjJUBpiasFj0pkuAtjXM/wFYuYAgeEhhv5jrpTWhaBLfXmfzPrRV+2EjnNQ21ljHKort2g+w+CTvKktXdfOgQ9S2n3rgFt4V2vu4co6raud2fYe1bII/dfLnRvOTXa+G9obeJsW79snJcWRO4OzK3RgwI91fPmAwbMM5HgmJkakbxXQPsv4oQMThTEIRfTyk5Lo/vBG/mNK5eBuOrOlfpRImco5nfygCtlxygCAR5nWfdSD9IYsyySFMgE6aiR881HYe6IzGAsDXcidoHM01+gcRymJnkQfPn7q3Nygbd0toogciTOlTFhtMkV17BRsVJP+0cdIy5fdpU9rEFdC2b+KAfjzoR2n+v4fKoTiY0+XpzB68qZUBqh7axAbbfoa3fY+hpFaxPKZmCDzB/CmFvHeEztG/Pny91GkCyW57RqOKkubmompBz5t7VrGOxY/59z5mfxrtHYG2cNwzCqw1ZTcI2K94xcD4EVyXtRw83eK37Q3uYnJ/fKr/wBx+Fdq4hcAMLsug8gNB8hSzlxQ+KPJhN3iVv8Aaj10pc+PRrkBpgeo6/SaW4q9S/BOyXMxOk66a69fdWdT5M0TxqI6ks0+f4CPlWQAPh+B/pWbd9Y025dfX5j4VriWP5+XyNVIJHkxBRpWJ6HY7yDXrvG85NsGDzGXlz1mhideUfhz+lYyiQQBzk8zzP4UjtDaJlxMe/8ApSHjfEgLmp0GXY8gJP4UwJ0/z91cw4txUtjLjzIVyqjll9lh74p65KgckjHGsW+IcvPkFn2RsIApfiMM2UGfceevIH0qwcB4eH1mI1+elGYjhKCZ1gaSaj9xR0VWJzVlJxNwxrpHQVrh8dBnp8aZ8Sw4UstV6/odKrFqXRDJHiXXhnDsO2GLFYOpzT4ucQKSvwBmEowIIkSY1rbhrm7h2tgwR9DqPxpvZOVQOgikllcDRjxqaKhdwrKYKkHl51tatEb1YcTezTprUVuyJnnTRy2uhZYEn2GcPwZiWMBF0EaDckT1JIpp2Dv5eIoRs6Xk+Kgj5rSe5eGutG9hXnFSPuI2vIEkQJneJpF3YZ1VHSmfxxtK/NSYnXXR61XE+BZmQOfrGg9a0xFzxiDu06a7eh1rUNyneOX8RNVsiOsK+5J0A8JO3TSN9JowYgACJHOSNWPpyNI8HfzuNTlHijoq6LpA3J+VNZmSTqdZ/ZHL31SxTY4gz7561BdfSfp8a8X/AA+dRXTp8f8AKui3WxTY3o9x1+P/AIqZccTIHn8INL7t3QxvIrdVgE+R+hpo0hWh5iuLQ7DKNDzqB+Lt0UfOmNy9aDEZVnnPw515eJW8wACyeSgH6V322dyRV8J2TsNizi3tsbmfvMxJChgIXKNumnnRuMFO8Risy6xG/P8APOlONUTUc6dGr6dq7QhujxAdTUr4XNrJB61HiZDAqJ8jUuHxynfQ9DUMapFczthPDsEc2pzAa/n31pxC4cx86Ns4mFMeX+dAsdZPnVH0QSPWbf5/PrWvENIEa6jpWWux0odrpZuuUR11oWwA91NVUDUsqjmZJAo612Aw6mf0JTqZkTPMnU61Hw3x4y0P2WLeoUEn5lavIuMfun8++rwjasnKVOjivEQmFxV6ybRUK25MBQ4zJty1ihcTxFhfyFAA2o8B+E7U/wC1iqcffdzBZrVuDpoqBkzRv7Tmo8ZgWVVvMEuW58WVouW1MBWKk6yeQEjnWbLFcjfif4K9FS4hYL53K6bCQBPpVTv4Ml45V0LjbKUXJtrttuaqWIUAy2nWlhKuh8mK1si7KcOL4lkJIAtuWI8hofjTLG4O6pIEMAdxv6kct6N7F3B3eIYAC45AUnYquw95rLYvxkNoZ1U7+7qKu0pd9mSMnF14EAuRoAZPXSibcKJIM0yxHDe8BAuRzgrv013FQWOzDErmuKBOsST6CR9anxLc1R7h/B3xCsVJVBozgAsP4QTqQKe8IwQwtprNpiz6tnVQDJ0kydwsCB5044MBbTKghOQn2WiG1M+1U1x4OYjTYiBp02/OtUUfBnk7Zthrl+4B3kFY0OWCTzmNz8KmtzlXTfy/iFTYQo40bMAZA6TyIoW5aIJWOeZDpuDJH4+6ubvclQrGHDMTMzAEISfIidPPXnTssTodIE+fv84FVGxeK3kESH1TUaxumukzEVY1xMqSxDBdXiIZuSqR92aZezmSs/s+ev8AQVhucdf6VE1wlhmOoEnTmfFH561K48TDoQPkJ+dNGXhk2B4l8ozHbQee/L5VglmBJlRroOfqeVYxayoAYpruN/nQ5wSwfbcgHViY26DSidTZZbnHsMGI7okgnWBv7zXl7Q2gQVw58iMgr2JHjb1NeU1XZJE9viTYgMq2ymUA5mIgnkunXWgbzzuII3HQ86Ow+OUeAkZ2llXm4AghepEjTzoPGiIMyBudiOoNQyx5I04Z8XQqxaVAHB9oa0cxBoG9YrCpOLN0oqS0T20EaHStlHX89aHw9zlzouOlXuzM1WjQW593loJ0199RuwQN7xRtpyo0MToec/k1W+OcRCIdpMgdfzE0xMZdmb7tduNbIzBRr5ZvFEj0qy27mIP3/wAfotc34R2lOEVrot94HXu1OdQuckEAgeIgRrHl1pDxHthjL4ZXxDoxiEtfql1IGka8+ZrRCS47JSg3IunbOx3d9bhYNfjVYPLRGM7GCR6Ur7t8pe4yiQFObxrvMkdZj4VCMMFUASSNszSYnwli1BcQx6KssxLL7CrETzJneKx5JJy0ejjxuMaYLxK+uYiVOpIIEAieQ5VXsSshjyrW/wASN24SZPIaRCjYVLiSoUCYGk1OMeLKOfJbJOCY9wrrkJ7tc7FNYXbMRvAkSRtUFvFC/fd31RICCY3+8I30n4imXZq0/fLcteAqQEJ5yYM9UIkEHlTDinZ8PcuXQ1q0ju5sqzZALSn2ieXhIMRsRV+cU9mSpPwK8SWtCJOUeyxn4edG8H4wGHi0E5c2uXMdQubaY5b1Lw64jW7qBhisoDgIDmCggPIYDMu2o61duyuJs3MOuG7u33UGFgZWJ1Idf2/3t9KpCSbpiTg0rQmCxBGoPLTUe/8ArRa4gCP2T7vyRTHHdm2tCbALJ/8ATJzMo/cJ1df3Tr0pFh7yNIB8mXYhhvpoQfUUzVImnYTcQiCJD8iNZjz2nyqa3xUOjC4YddZA0ifbA5Qdx5ztUOGcrKsdBqCT8j5H5RUHEMPqGtkqw1G5k/jI+VD9hC3upcQD2SrAmCCBJ8Tr5ETTu3lZ8qwEtwWA56eFfcI+NU44mzbJd0ZNCCo8aAnmrb5CAYkeVXDh8BAACTc8Q09qfFPzijFewB+At6yYJmWP4fStLZnzzEmfU6UYyxbgeh9+4qBUgdI/PypXrYADExm10Eg9OVCYrjqKCqA3GMwFB6dSai49kMZ3yrmnzOh0oO20L+qXuwZC/tvoZJP3ViqC210XjEn9YfU16tcV7beprAaqomUb7QroN1FOuRcwEkHMSYMjYjefOkmG7d4q0IdlvqNu8BzxyAurqf5gal7b4qcY4nYKPlP41VMVqIqU2aYRVF2wX2h4dzDZrRPJ4Kg84dR9QKsuFx63BKsGHUEEfEVxV066/SteH4m5h37yzcKED3HyK7EVnlBSLRm4nbrlmNRUlvFool2CdSxCge86VTuyv2h2r8W7sWrp0yk+Bz+4Tsf3TVxGEW4crLmXTMGEj4Goq4OmWajNaJbOJW6CbbKwB3BkT0nmaUYvsR3xL3L1yYbS2AiiTp4mk6dKc3cdh7H6ssiEKTkA2G5JCiB796oXHe1dzF3O5wx7tRoXL5ETcZnYmCR05VSLctkqUeyTtRg2t93kCC3omwBzAk7jSGgDyiaG4Nw9bhW+f2Y13J/GOtH4LAo1u13iIygISys1wXEHhe5qdNZ94ppi8H3I0Oe3qEcDw5RsDHssByNTeTiqRfiuSsV8Wxi21Mj5x/5NVDiIQ+NrmVplFJBnWPFG2hMVN2kxhut3S6qCJMbk6/ICllvh4ySIzAg89pg+opseGT/JsGXKl+MURf6RAY94vLQDT/zRmCwgfxuI/d5Acqkw+GW4FWRoCzMQTkMgQB11Gn9aIxOEdQAM7WhuseLT7zAbKatNLpMzxj/s0S3XJtMoAAInLB8QA2/hOkedE9quDm9Yt4q0q5AmqLmL5dy4zbhSII5UOt/9XIO+s/n8ipuD8V7sqgYsgJDqXgITPjTSV13Gxmp5cLjU8e6HU1NuMnRp2Oy2EvYp5PhyIuwuKYN0BjzMoAR0ajeDxYZbgZu7aRdUHxI3u3hoIIoXiXabvwA7yEaVCLIkaSTsI6bVFabMB3b7ciNPf61NScm5S0V4JKls7Lw+93llH0JbcjUMRuRHWaC4x2ds4nVwVuDa4hi4PUxDjyauedn+1l3BP4gWw5PjtjWP+Zb6Ec1Ghrp9vErcVXtsHRhKMuoIPSPmOUVvxyUo0edlg4SsqGL4FiLQ1H6Qg2a2IuKP3rZMt/KaTXMYJgMJ5pqCOsqQCp91dKzgbkD10oDi2Cw98RetpdjmRDL6OPFPlNFxSEUmc5v4pTodyCNBmJncRzE/1q98AxxOGQlCpUBG1GpQASAoJEiDrQ3CuEWrFtQlsli3jLEm594RO8CNAABzpjgbgtrIEhsssNYgQC0GQYgHTUipOSuh6Br3F3llADMYhVzMAOZzZQJ8hNYNkqAbniuHYawvnEaepozFuTADOAR90wNzG1K2UAnUk9SNfjGtEJBxZgAhfYH4mOXrVX7S9qRhkKjXEOD4J0tr5xt6c699pPGXsiwLZCsxuS0SRECVB0Bk71zO45JJJJY6kkyT6nnTpCtnQH+0PFliTe1P7if/ABqfCfafikIzm3dHRkyk/wAy1TO8M14uabkHgiy8V4kb125diA5zAbwCBpPOlV01Ldbwr5qKHc1Fu2XgtA940JiGJou6KZYfgNpwhm7JCTOQAkifDAkjXnQOk6KzeseE054J28xdpO5F45SIUt4nT+BjqPfNFY3g9pbdwxeYiQGBAVQAdW8JnaqtYtgwesfWjVoRScXaLJc4yShUs7SZIJnM20uTq3oTR+Idbnc2gq2wFzEIvtEDUu5k+IyYG1Vi1cJBk8z/AOKvWEvcMs3g9x3uMqouTu2ZEcKoYmIDSZNTm1j6TZpeWebukWLhiKLalYgqDz26elA8YvAbCGYgCCRuYA0NT4niFoKLlrL3VwFhl2U7EMB7JO+XlSTGnxTdd8OYV0bLLr4wFc29ysSdtjNYIuU3tUalSQxP2f3O8M3kAAzElWZs7alYBAAAGhnnUZ7GlfE7h1EFlCFcyzJVmzGFidqjudoMRMnF3EJEymDCLJ/evERtuetQcea6lsd5+m3bbA+M3rS2tRu3cglR5E61rUpPVmeo90GW+F2wFtWnU5nuNh7hIy3Jhb+HY8iIWG8l86lsWvFkkhx7Stow01kbnXmNKrFu+b1uCqqDCtlSDkWMiK3ITl5Caa4XtHcVQl0LiUEgC4YdQNjbvDVWHQnehKHmwxyV4DeO8EVwzJCFUObo8AnWNiI351X7eCVld2tXWPhyxKjXUhiYq1WOKWruZUvBfB4lxLi26wQMmaCLg13GuutB4vGIighrmbUK6W2KHkYZhljlr0p+UkqBxg3YpRrgUBMOoyyDJkyPMbzPM1MC2udQp6DxfGNK2x+JtK/dq2KdCWMgqQ2VirQI0hgR7qARi4fubN98okkyWA65RvtyqMk34K6RJb2j8j0roHZPDIuCsADTKzEDSWLtPpXKBxE6nX0g6Hzkb1aOzPa1UsJblhcDMoXKSWDNKQOepOlWxxZmy00dOuKoK6ACDyk/H31riFBzDmYHqdKqt7tPcUfrLF62RoC1tgs677kbn4UzwfaCwqqDdUGJ1mTz6TJ36VWmZaHNzDfeHNY9rWCQVg8iCTHl1oLE2wpltDMFl0J89OYjcede/wBPWCoPfJt+1rA6g60l4h9oeHsDxlbg/dYfQ86o90dobIjD/ZXbeUGdRE+o/HzoPi3H1sITdazPLKRH807fjVE7R/aylxSuFsFCd3ciPcF1rn+N4g91ibjFvXb3Cu42LY47W9of0u/mX2EXKvnrLN8T8qSE71GDXiacUc37LK0MCD0P51HnWPfW9zEscOJMwwiQNNNh5eVBpeJYDkT0FCiqY+dvAn8IqImonunu/SANB+TQIxzyBPyH9Kk+ysOgu9cp1g8e6rbh7ghrUAMYAyg6dBM1XcY1XDBcNtm1hzBk27ZPiYax5GihZizGY5mFyGaAjyuYkGLepI2Opqo2W0Hu+tWm/YAe6BIBUzqddPWlV3CINl5/jTVoSwewNPfNS8SsGziLqNmUhzo25G4PnpzFa2Nvj+NNRxa5L2ywZRydVfyGrgnY1HLPiUxw5xCuz10Jh7hvXClq8QFMSJXTMCfvAt8qn4PcUObpcuz7s5knlmJOo6QaDs4VXRMwnWIkxEjltS/HKDeYchMDlv0qax3crL/c40qOi4XiGfpJ0Mxz0B+AmosWuRLhsnJKHMFP6t4kQybAxPiEEVQLTlFZlJBB5H8NquS3i2FJJ17t/Ll5UnHiXUlPYHxfCoFN23ZdEm2LqgjLaubyI/3bAAiNAZBih8DYa5oqglRmZm8KIpMZrh2C6xznlT3iNwpdAXQNauZhAIMW8wkHQwTNAHDKb/DcLH6i6guXLckC451JcjVvQmByp4y5IWcKZcOx3ZLCX8KLpLXi5K5yMgBRom0IkDz5iin4BGFxYZO7Y9+oc5e8ZAJS4pEhR5aHypv2YQNhQDt3jiBoIEQABsPSiuNoEw14roRbuEeuU1atGOT/ACo5Vxng47u3YJVbuHAAZVOS4rAurejyZjmDSPgXGGsXw4Bf7pUP4tTrlO2h11p33h7u2Z1Q3baneEW4Ci67gZjHSYpDxX9XeOSFnKTpzMzHT3UkYqacGXn+NSQy4t2oFxWAttDAzmZYGYET4dZkA6VTrrwYBII2Ox6hh5zBpnb3I5f02pbxb/a+4fQU+LDHEqiQyZZT7O5Xu0SrgUxV0Zg1m25X9p2UDKJ5l5+dUPhfC8dxLNf71MPbYlUEQrQYKoqjUA6FiaM4/cI4NgQDobSk+eVGI+ZNW7s1bC4LCACB3CaDz1PzrRSaMrOBX8Xc1BdtNIzE7aUGxqe5ufU/U0Od66gnq9Ner1czjwatia0Fb0Dj/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2" name="Picture 4" descr="http://www.sahistory.org.za/sites/default/files/oldsite_images/trc-hearin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98813" y="3733800"/>
            <a:ext cx="4330887" cy="308936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9737753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52364" y="389855"/>
            <a:ext cx="8229600" cy="62484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effectLst>
                <a:outerShdw blurRad="38100" dist="38100" dir="2700000" algn="tl">
                  <a:srgbClr val="000000">
                    <a:alpha val="43137"/>
                  </a:srgbClr>
                </a:outerShdw>
              </a:effectLst>
            </a:endParaRPr>
          </a:p>
        </p:txBody>
      </p:sp>
      <p:sp>
        <p:nvSpPr>
          <p:cNvPr id="3" name="Title 2"/>
          <p:cNvSpPr>
            <a:spLocks noGrp="1"/>
          </p:cNvSpPr>
          <p:nvPr>
            <p:ph type="title"/>
          </p:nvPr>
        </p:nvSpPr>
        <p:spPr>
          <a:xfrm>
            <a:off x="0" y="5426075"/>
            <a:ext cx="8385175" cy="1431925"/>
          </a:xfrm>
        </p:spPr>
        <p:txBody>
          <a:bodyPr/>
          <a:lstStyle/>
          <a:p>
            <a:r>
              <a:rPr lang="en-US" dirty="0">
                <a:solidFill>
                  <a:srgbClr val="FFFF00"/>
                </a:solidFill>
                <a:latin typeface="Times New Roman" pitchFamily="18" charset="0"/>
                <a:cs typeface="Times New Roman" pitchFamily="18" charset="0"/>
              </a:rPr>
              <a:t>    </a:t>
            </a:r>
          </a:p>
        </p:txBody>
      </p:sp>
      <p:sp>
        <p:nvSpPr>
          <p:cNvPr id="4" name="TextBox 3"/>
          <p:cNvSpPr txBox="1"/>
          <p:nvPr/>
        </p:nvSpPr>
        <p:spPr>
          <a:xfrm>
            <a:off x="3292471" y="693437"/>
            <a:ext cx="2362200" cy="707886"/>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rPr>
              <a:t>God</a:t>
            </a:r>
          </a:p>
        </p:txBody>
      </p:sp>
      <p:sp>
        <p:nvSpPr>
          <p:cNvPr id="5" name="TextBox 4"/>
          <p:cNvSpPr txBox="1"/>
          <p:nvPr/>
        </p:nvSpPr>
        <p:spPr>
          <a:xfrm>
            <a:off x="202474" y="3270156"/>
            <a:ext cx="2460401" cy="954107"/>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Non-human Creation</a:t>
            </a:r>
          </a:p>
        </p:txBody>
      </p:sp>
      <p:sp>
        <p:nvSpPr>
          <p:cNvPr id="6" name="TextBox 5"/>
          <p:cNvSpPr txBox="1"/>
          <p:nvPr/>
        </p:nvSpPr>
        <p:spPr>
          <a:xfrm>
            <a:off x="6438900" y="3252445"/>
            <a:ext cx="1676400"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Humans</a:t>
            </a:r>
          </a:p>
        </p:txBody>
      </p:sp>
      <p:sp>
        <p:nvSpPr>
          <p:cNvPr id="7" name="TextBox 6"/>
          <p:cNvSpPr txBox="1"/>
          <p:nvPr/>
        </p:nvSpPr>
        <p:spPr>
          <a:xfrm>
            <a:off x="7315200" y="4963180"/>
            <a:ext cx="1600200"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Humans</a:t>
            </a:r>
          </a:p>
        </p:txBody>
      </p:sp>
      <p:sp>
        <p:nvSpPr>
          <p:cNvPr id="8" name="TextBox 7"/>
          <p:cNvSpPr txBox="1"/>
          <p:nvPr/>
        </p:nvSpPr>
        <p:spPr>
          <a:xfrm>
            <a:off x="4876800" y="4963180"/>
            <a:ext cx="1676400"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Humans</a:t>
            </a:r>
          </a:p>
        </p:txBody>
      </p:sp>
      <p:sp>
        <p:nvSpPr>
          <p:cNvPr id="17" name="TextBox 16"/>
          <p:cNvSpPr txBox="1"/>
          <p:nvPr/>
        </p:nvSpPr>
        <p:spPr>
          <a:xfrm>
            <a:off x="-152400" y="4966114"/>
            <a:ext cx="1309799" cy="523220"/>
          </a:xfrm>
          <a:prstGeom prst="rect">
            <a:avLst/>
          </a:prstGeom>
          <a:noFill/>
        </p:spPr>
        <p:txBody>
          <a:bodyPr wrap="square" rtlCol="0">
            <a:spAutoFit/>
          </a:bodyPr>
          <a:lstStyle/>
          <a:p>
            <a:pPr algn="ctr"/>
            <a:r>
              <a:rPr lang="en-US" sz="2800" b="1" dirty="0" err="1">
                <a:effectLst>
                  <a:outerShdw blurRad="38100" dist="38100" dir="2700000" algn="tl">
                    <a:srgbClr val="000000">
                      <a:alpha val="43137"/>
                    </a:srgbClr>
                  </a:outerShdw>
                </a:effectLst>
              </a:rPr>
              <a:t>NhC</a:t>
            </a:r>
            <a:endParaRPr lang="en-US" sz="2800" b="1" dirty="0">
              <a:effectLst>
                <a:outerShdw blurRad="38100" dist="38100" dir="2700000" algn="tl">
                  <a:srgbClr val="000000">
                    <a:alpha val="43137"/>
                  </a:srgbClr>
                </a:outerShdw>
              </a:effectLst>
            </a:endParaRPr>
          </a:p>
        </p:txBody>
      </p:sp>
      <p:sp>
        <p:nvSpPr>
          <p:cNvPr id="2" name="Rectangle 1"/>
          <p:cNvSpPr/>
          <p:nvPr/>
        </p:nvSpPr>
        <p:spPr>
          <a:xfrm>
            <a:off x="2411733" y="4983869"/>
            <a:ext cx="923651" cy="523220"/>
          </a:xfrm>
          <a:prstGeom prst="rect">
            <a:avLst/>
          </a:prstGeom>
        </p:spPr>
        <p:txBody>
          <a:bodyPr wrap="none">
            <a:spAutoFit/>
          </a:bodyPr>
          <a:lstStyle/>
          <a:p>
            <a:pPr algn="ctr"/>
            <a:r>
              <a:rPr lang="en-US" sz="2800" b="1" dirty="0" err="1">
                <a:effectLst>
                  <a:outerShdw blurRad="38100" dist="38100" dir="2700000" algn="tl">
                    <a:srgbClr val="000000">
                      <a:alpha val="43137"/>
                    </a:srgbClr>
                  </a:outerShdw>
                </a:effectLst>
              </a:rPr>
              <a:t>NhC</a:t>
            </a:r>
            <a:endParaRPr lang="en-US" sz="2800" b="1" dirty="0">
              <a:effectLst>
                <a:outerShdw blurRad="38100" dist="38100" dir="2700000" algn="tl">
                  <a:srgbClr val="000000">
                    <a:alpha val="43137"/>
                  </a:srgbClr>
                </a:outerShdw>
              </a:effectLst>
            </a:endParaRPr>
          </a:p>
        </p:txBody>
      </p:sp>
      <p:sp>
        <p:nvSpPr>
          <p:cNvPr id="29" name="Freeform 28"/>
          <p:cNvSpPr/>
          <p:nvPr/>
        </p:nvSpPr>
        <p:spPr>
          <a:xfrm rot="5400000">
            <a:off x="4161970" y="1458425"/>
            <a:ext cx="610786" cy="4111260"/>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rot="2723481">
            <a:off x="2595250" y="829306"/>
            <a:ext cx="610786" cy="2925311"/>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rot="2446910">
            <a:off x="821403" y="3848081"/>
            <a:ext cx="400430" cy="1578349"/>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rot="18930264">
            <a:off x="2223541" y="3874225"/>
            <a:ext cx="400430" cy="1409841"/>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rot="5400000">
            <a:off x="1492834" y="4511156"/>
            <a:ext cx="400430" cy="1468649"/>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rot="5400000">
            <a:off x="3923289" y="4457375"/>
            <a:ext cx="400430" cy="1514474"/>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rot="19053201">
            <a:off x="5842195" y="983465"/>
            <a:ext cx="171041" cy="2544743"/>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TextBox 8"/>
          <p:cNvSpPr txBox="1"/>
          <p:nvPr/>
        </p:nvSpPr>
        <p:spPr>
          <a:xfrm>
            <a:off x="6882207" y="1162853"/>
            <a:ext cx="2105063" cy="461665"/>
          </a:xfrm>
          <a:prstGeom prst="rect">
            <a:avLst/>
          </a:prstGeom>
          <a:noFill/>
        </p:spPr>
        <p:txBody>
          <a:bodyPr wrap="none" rtlCol="0">
            <a:spAutoFit/>
          </a:bodyPr>
          <a:lstStyle/>
          <a:p>
            <a:r>
              <a:rPr lang="en-US" dirty="0"/>
              <a:t>Reconciliation</a:t>
            </a:r>
          </a:p>
        </p:txBody>
      </p:sp>
      <p:cxnSp>
        <p:nvCxnSpPr>
          <p:cNvPr id="11" name="Curved Connector 10"/>
          <p:cNvCxnSpPr/>
          <p:nvPr/>
        </p:nvCxnSpPr>
        <p:spPr>
          <a:xfrm rot="10800000" flipV="1">
            <a:off x="6096000" y="1393685"/>
            <a:ext cx="753550" cy="606300"/>
          </a:xfrm>
          <a:prstGeom prst="curvedConnector3">
            <a:avLst>
              <a:gd name="adj1" fmla="val 50000"/>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5" name="Freeform 24"/>
          <p:cNvSpPr/>
          <p:nvPr/>
        </p:nvSpPr>
        <p:spPr>
          <a:xfrm rot="19177429">
            <a:off x="7695922" y="3593498"/>
            <a:ext cx="79102" cy="1679763"/>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rot="5400000">
            <a:off x="6899597" y="4767027"/>
            <a:ext cx="100107" cy="1021501"/>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rot="2446910">
            <a:off x="6210974" y="3601359"/>
            <a:ext cx="140112" cy="1578349"/>
          </a:xfrm>
          <a:custGeom>
            <a:avLst/>
            <a:gdLst>
              <a:gd name="connsiteX0" fmla="*/ 326571 w 610786"/>
              <a:gd name="connsiteY0" fmla="*/ 0 h 2732314"/>
              <a:gd name="connsiteX1" fmla="*/ 348343 w 610786"/>
              <a:gd name="connsiteY1" fmla="*/ 718457 h 2732314"/>
              <a:gd name="connsiteX2" fmla="*/ 359229 w 610786"/>
              <a:gd name="connsiteY2" fmla="*/ 1034143 h 2732314"/>
              <a:gd name="connsiteX3" fmla="*/ 348343 w 610786"/>
              <a:gd name="connsiteY3" fmla="*/ 1088572 h 2732314"/>
              <a:gd name="connsiteX4" fmla="*/ 304800 w 610786"/>
              <a:gd name="connsiteY4" fmla="*/ 1110343 h 2732314"/>
              <a:gd name="connsiteX5" fmla="*/ 163286 w 610786"/>
              <a:gd name="connsiteY5" fmla="*/ 1121229 h 2732314"/>
              <a:gd name="connsiteX6" fmla="*/ 97971 w 610786"/>
              <a:gd name="connsiteY6" fmla="*/ 1132114 h 2732314"/>
              <a:gd name="connsiteX7" fmla="*/ 54429 w 610786"/>
              <a:gd name="connsiteY7" fmla="*/ 1143000 h 2732314"/>
              <a:gd name="connsiteX8" fmla="*/ 87086 w 610786"/>
              <a:gd name="connsiteY8" fmla="*/ 1164772 h 2732314"/>
              <a:gd name="connsiteX9" fmla="*/ 163286 w 610786"/>
              <a:gd name="connsiteY9" fmla="*/ 1175657 h 2732314"/>
              <a:gd name="connsiteX10" fmla="*/ 228600 w 610786"/>
              <a:gd name="connsiteY10" fmla="*/ 1186543 h 2732314"/>
              <a:gd name="connsiteX11" fmla="*/ 533400 w 610786"/>
              <a:gd name="connsiteY11" fmla="*/ 1208314 h 2732314"/>
              <a:gd name="connsiteX12" fmla="*/ 555171 w 610786"/>
              <a:gd name="connsiteY12" fmla="*/ 1230086 h 2732314"/>
              <a:gd name="connsiteX13" fmla="*/ 478971 w 610786"/>
              <a:gd name="connsiteY13" fmla="*/ 1262743 h 2732314"/>
              <a:gd name="connsiteX14" fmla="*/ 370114 w 610786"/>
              <a:gd name="connsiteY14" fmla="*/ 1284514 h 2732314"/>
              <a:gd name="connsiteX15" fmla="*/ 217714 w 610786"/>
              <a:gd name="connsiteY15" fmla="*/ 1317172 h 2732314"/>
              <a:gd name="connsiteX16" fmla="*/ 141514 w 610786"/>
              <a:gd name="connsiteY16" fmla="*/ 1338943 h 2732314"/>
              <a:gd name="connsiteX17" fmla="*/ 76200 w 610786"/>
              <a:gd name="connsiteY17" fmla="*/ 1349829 h 2732314"/>
              <a:gd name="connsiteX18" fmla="*/ 283029 w 610786"/>
              <a:gd name="connsiteY18" fmla="*/ 1360714 h 2732314"/>
              <a:gd name="connsiteX19" fmla="*/ 511629 w 610786"/>
              <a:gd name="connsiteY19" fmla="*/ 1382486 h 2732314"/>
              <a:gd name="connsiteX20" fmla="*/ 544286 w 610786"/>
              <a:gd name="connsiteY20" fmla="*/ 1393372 h 2732314"/>
              <a:gd name="connsiteX21" fmla="*/ 533400 w 610786"/>
              <a:gd name="connsiteY21" fmla="*/ 1426029 h 2732314"/>
              <a:gd name="connsiteX22" fmla="*/ 500743 w 610786"/>
              <a:gd name="connsiteY22" fmla="*/ 1436914 h 2732314"/>
              <a:gd name="connsiteX23" fmla="*/ 446314 w 610786"/>
              <a:gd name="connsiteY23" fmla="*/ 1458686 h 2732314"/>
              <a:gd name="connsiteX24" fmla="*/ 381000 w 610786"/>
              <a:gd name="connsiteY24" fmla="*/ 1480457 h 2732314"/>
              <a:gd name="connsiteX25" fmla="*/ 315686 w 610786"/>
              <a:gd name="connsiteY25" fmla="*/ 1502229 h 2732314"/>
              <a:gd name="connsiteX26" fmla="*/ 228600 w 610786"/>
              <a:gd name="connsiteY26" fmla="*/ 1513114 h 2732314"/>
              <a:gd name="connsiteX27" fmla="*/ 130629 w 610786"/>
              <a:gd name="connsiteY27" fmla="*/ 1534886 h 2732314"/>
              <a:gd name="connsiteX28" fmla="*/ 0 w 610786"/>
              <a:gd name="connsiteY28" fmla="*/ 1556657 h 2732314"/>
              <a:gd name="connsiteX29" fmla="*/ 43543 w 610786"/>
              <a:gd name="connsiteY29" fmla="*/ 1567543 h 2732314"/>
              <a:gd name="connsiteX30" fmla="*/ 97971 w 610786"/>
              <a:gd name="connsiteY30" fmla="*/ 1578429 h 2732314"/>
              <a:gd name="connsiteX31" fmla="*/ 130629 w 610786"/>
              <a:gd name="connsiteY31" fmla="*/ 1589314 h 2732314"/>
              <a:gd name="connsiteX32" fmla="*/ 326571 w 610786"/>
              <a:gd name="connsiteY32" fmla="*/ 1611086 h 2732314"/>
              <a:gd name="connsiteX33" fmla="*/ 533400 w 610786"/>
              <a:gd name="connsiteY33" fmla="*/ 1632857 h 2732314"/>
              <a:gd name="connsiteX34" fmla="*/ 566057 w 610786"/>
              <a:gd name="connsiteY34" fmla="*/ 1643743 h 2732314"/>
              <a:gd name="connsiteX35" fmla="*/ 609600 w 610786"/>
              <a:gd name="connsiteY35" fmla="*/ 1654629 h 2732314"/>
              <a:gd name="connsiteX36" fmla="*/ 544286 w 610786"/>
              <a:gd name="connsiteY36" fmla="*/ 1676400 h 2732314"/>
              <a:gd name="connsiteX37" fmla="*/ 468086 w 610786"/>
              <a:gd name="connsiteY37" fmla="*/ 1698172 h 2732314"/>
              <a:gd name="connsiteX38" fmla="*/ 359229 w 610786"/>
              <a:gd name="connsiteY38" fmla="*/ 1709057 h 2732314"/>
              <a:gd name="connsiteX39" fmla="*/ 272143 w 610786"/>
              <a:gd name="connsiteY39" fmla="*/ 1763486 h 2732314"/>
              <a:gd name="connsiteX40" fmla="*/ 283029 w 610786"/>
              <a:gd name="connsiteY40" fmla="*/ 2732314 h 2732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10786" h="2732314">
                <a:moveTo>
                  <a:pt x="326571" y="0"/>
                </a:moveTo>
                <a:cubicBezTo>
                  <a:pt x="358043" y="944123"/>
                  <a:pt x="314958" y="-366536"/>
                  <a:pt x="348343" y="718457"/>
                </a:cubicBezTo>
                <a:cubicBezTo>
                  <a:pt x="351581" y="823698"/>
                  <a:pt x="355600" y="928914"/>
                  <a:pt x="359229" y="1034143"/>
                </a:cubicBezTo>
                <a:cubicBezTo>
                  <a:pt x="355600" y="1052286"/>
                  <a:pt x="359097" y="1073516"/>
                  <a:pt x="348343" y="1088572"/>
                </a:cubicBezTo>
                <a:cubicBezTo>
                  <a:pt x="338911" y="1101777"/>
                  <a:pt x="320781" y="1107523"/>
                  <a:pt x="304800" y="1110343"/>
                </a:cubicBezTo>
                <a:cubicBezTo>
                  <a:pt x="258209" y="1118565"/>
                  <a:pt x="210457" y="1117600"/>
                  <a:pt x="163286" y="1121229"/>
                </a:cubicBezTo>
                <a:cubicBezTo>
                  <a:pt x="141514" y="1124857"/>
                  <a:pt x="119614" y="1127785"/>
                  <a:pt x="97971" y="1132114"/>
                </a:cubicBezTo>
                <a:cubicBezTo>
                  <a:pt x="83301" y="1135048"/>
                  <a:pt x="59160" y="1128807"/>
                  <a:pt x="54429" y="1143000"/>
                </a:cubicBezTo>
                <a:cubicBezTo>
                  <a:pt x="50292" y="1155412"/>
                  <a:pt x="74555" y="1161013"/>
                  <a:pt x="87086" y="1164772"/>
                </a:cubicBezTo>
                <a:cubicBezTo>
                  <a:pt x="111662" y="1172145"/>
                  <a:pt x="137927" y="1171756"/>
                  <a:pt x="163286" y="1175657"/>
                </a:cubicBezTo>
                <a:cubicBezTo>
                  <a:pt x="185101" y="1179013"/>
                  <a:pt x="206699" y="1183805"/>
                  <a:pt x="228600" y="1186543"/>
                </a:cubicBezTo>
                <a:cubicBezTo>
                  <a:pt x="339931" y="1200460"/>
                  <a:pt x="413370" y="1201646"/>
                  <a:pt x="533400" y="1208314"/>
                </a:cubicBezTo>
                <a:cubicBezTo>
                  <a:pt x="540657" y="1215571"/>
                  <a:pt x="559761" y="1220906"/>
                  <a:pt x="555171" y="1230086"/>
                </a:cubicBezTo>
                <a:cubicBezTo>
                  <a:pt x="550923" y="1238583"/>
                  <a:pt x="491980" y="1259741"/>
                  <a:pt x="478971" y="1262743"/>
                </a:cubicBezTo>
                <a:cubicBezTo>
                  <a:pt x="442914" y="1271064"/>
                  <a:pt x="405219" y="1272812"/>
                  <a:pt x="370114" y="1284514"/>
                </a:cubicBezTo>
                <a:cubicBezTo>
                  <a:pt x="277047" y="1315537"/>
                  <a:pt x="327572" y="1303439"/>
                  <a:pt x="217714" y="1317172"/>
                </a:cubicBezTo>
                <a:cubicBezTo>
                  <a:pt x="192314" y="1324429"/>
                  <a:pt x="167254" y="1333003"/>
                  <a:pt x="141514" y="1338943"/>
                </a:cubicBezTo>
                <a:cubicBezTo>
                  <a:pt x="120008" y="1343906"/>
                  <a:pt x="54385" y="1346473"/>
                  <a:pt x="76200" y="1349829"/>
                </a:cubicBezTo>
                <a:cubicBezTo>
                  <a:pt x="144436" y="1360327"/>
                  <a:pt x="214184" y="1355551"/>
                  <a:pt x="283029" y="1360714"/>
                </a:cubicBezTo>
                <a:cubicBezTo>
                  <a:pt x="359359" y="1366439"/>
                  <a:pt x="511629" y="1382486"/>
                  <a:pt x="511629" y="1382486"/>
                </a:cubicBezTo>
                <a:cubicBezTo>
                  <a:pt x="522515" y="1386115"/>
                  <a:pt x="539155" y="1383109"/>
                  <a:pt x="544286" y="1393372"/>
                </a:cubicBezTo>
                <a:cubicBezTo>
                  <a:pt x="549417" y="1403635"/>
                  <a:pt x="541514" y="1417915"/>
                  <a:pt x="533400" y="1426029"/>
                </a:cubicBezTo>
                <a:cubicBezTo>
                  <a:pt x="525286" y="1434143"/>
                  <a:pt x="511487" y="1432885"/>
                  <a:pt x="500743" y="1436914"/>
                </a:cubicBezTo>
                <a:cubicBezTo>
                  <a:pt x="482446" y="1443775"/>
                  <a:pt x="464678" y="1452008"/>
                  <a:pt x="446314" y="1458686"/>
                </a:cubicBezTo>
                <a:cubicBezTo>
                  <a:pt x="424747" y="1466529"/>
                  <a:pt x="402771" y="1473200"/>
                  <a:pt x="381000" y="1480457"/>
                </a:cubicBezTo>
                <a:cubicBezTo>
                  <a:pt x="359229" y="1487714"/>
                  <a:pt x="338458" y="1499383"/>
                  <a:pt x="315686" y="1502229"/>
                </a:cubicBezTo>
                <a:lnTo>
                  <a:pt x="228600" y="1513114"/>
                </a:lnTo>
                <a:cubicBezTo>
                  <a:pt x="193928" y="1521782"/>
                  <a:pt x="166559" y="1529358"/>
                  <a:pt x="130629" y="1534886"/>
                </a:cubicBezTo>
                <a:cubicBezTo>
                  <a:pt x="-1890" y="1555274"/>
                  <a:pt x="87567" y="1534767"/>
                  <a:pt x="0" y="1556657"/>
                </a:cubicBezTo>
                <a:cubicBezTo>
                  <a:pt x="14514" y="1560286"/>
                  <a:pt x="28938" y="1564297"/>
                  <a:pt x="43543" y="1567543"/>
                </a:cubicBezTo>
                <a:cubicBezTo>
                  <a:pt x="61604" y="1571557"/>
                  <a:pt x="80021" y="1573942"/>
                  <a:pt x="97971" y="1578429"/>
                </a:cubicBezTo>
                <a:cubicBezTo>
                  <a:pt x="109103" y="1581212"/>
                  <a:pt x="119270" y="1587691"/>
                  <a:pt x="130629" y="1589314"/>
                </a:cubicBezTo>
                <a:cubicBezTo>
                  <a:pt x="195684" y="1598608"/>
                  <a:pt x="261516" y="1601792"/>
                  <a:pt x="326571" y="1611086"/>
                </a:cubicBezTo>
                <a:cubicBezTo>
                  <a:pt x="446026" y="1628151"/>
                  <a:pt x="377202" y="1619841"/>
                  <a:pt x="533400" y="1632857"/>
                </a:cubicBezTo>
                <a:cubicBezTo>
                  <a:pt x="544286" y="1636486"/>
                  <a:pt x="555024" y="1640591"/>
                  <a:pt x="566057" y="1643743"/>
                </a:cubicBezTo>
                <a:cubicBezTo>
                  <a:pt x="580442" y="1647853"/>
                  <a:pt x="617899" y="1642181"/>
                  <a:pt x="609600" y="1654629"/>
                </a:cubicBezTo>
                <a:cubicBezTo>
                  <a:pt x="596870" y="1673724"/>
                  <a:pt x="566057" y="1669143"/>
                  <a:pt x="544286" y="1676400"/>
                </a:cubicBezTo>
                <a:cubicBezTo>
                  <a:pt x="521022" y="1684155"/>
                  <a:pt x="492008" y="1694755"/>
                  <a:pt x="468086" y="1698172"/>
                </a:cubicBezTo>
                <a:cubicBezTo>
                  <a:pt x="431986" y="1703329"/>
                  <a:pt x="395515" y="1705429"/>
                  <a:pt x="359229" y="1709057"/>
                </a:cubicBezTo>
                <a:cubicBezTo>
                  <a:pt x="281503" y="1734966"/>
                  <a:pt x="306644" y="1711734"/>
                  <a:pt x="272143" y="1763486"/>
                </a:cubicBezTo>
                <a:cubicBezTo>
                  <a:pt x="284149" y="2579906"/>
                  <a:pt x="283029" y="2256945"/>
                  <a:pt x="283029" y="2732314"/>
                </a:cubicBezTo>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Curved Connector 11"/>
          <p:cNvCxnSpPr/>
          <p:nvPr/>
        </p:nvCxnSpPr>
        <p:spPr>
          <a:xfrm rot="5400000">
            <a:off x="5935827" y="2638343"/>
            <a:ext cx="3012737" cy="985086"/>
          </a:xfrm>
          <a:prstGeom prst="curvedConnector3">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Curved Connector 12"/>
          <p:cNvCxnSpPr/>
          <p:nvPr/>
        </p:nvCxnSpPr>
        <p:spPr>
          <a:xfrm rot="10800000" flipV="1">
            <a:off x="5005881" y="1624517"/>
            <a:ext cx="2454520" cy="1889538"/>
          </a:xfrm>
          <a:prstGeom prst="curvedConnector3">
            <a:avLst>
              <a:gd name="adj1" fmla="val 29244"/>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195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1524000"/>
            <a:ext cx="8001000" cy="1200328"/>
          </a:xfrm>
          <a:prstGeom prst="rect">
            <a:avLst/>
          </a:prstGeom>
        </p:spPr>
        <p:txBody>
          <a:bodyPr wrap="square">
            <a:spAutoFit/>
          </a:bodyPr>
          <a:lstStyle/>
          <a:p>
            <a:r>
              <a:rPr lang="en-US" dirty="0"/>
              <a:t>. . . God was pleased to have all his fullness dwell in him, and through him to reconcile to himself all things . . . by making peace through his blood, shed on the cross.</a:t>
            </a:r>
          </a:p>
        </p:txBody>
      </p:sp>
      <p:sp>
        <p:nvSpPr>
          <p:cNvPr id="4" name="Rectangle 3"/>
          <p:cNvSpPr/>
          <p:nvPr/>
        </p:nvSpPr>
        <p:spPr>
          <a:xfrm>
            <a:off x="990600" y="4724400"/>
            <a:ext cx="6858000" cy="1200328"/>
          </a:xfrm>
          <a:prstGeom prst="rect">
            <a:avLst/>
          </a:prstGeom>
        </p:spPr>
        <p:txBody>
          <a:bodyPr wrap="square">
            <a:spAutoFit/>
          </a:bodyPr>
          <a:lstStyle/>
          <a:p>
            <a:r>
              <a:rPr lang="en-US" dirty="0">
                <a:solidFill>
                  <a:prstClr val="white"/>
                </a:solidFill>
              </a:rPr>
              <a:t>And all these things are from God who reconciled us to himself through Christ, and who has given us the ministry of reconciliation.</a:t>
            </a:r>
            <a:endParaRPr lang="en-US" dirty="0"/>
          </a:p>
        </p:txBody>
      </p:sp>
      <p:sp>
        <p:nvSpPr>
          <p:cNvPr id="5" name="Rectangle 4"/>
          <p:cNvSpPr/>
          <p:nvPr/>
        </p:nvSpPr>
        <p:spPr>
          <a:xfrm>
            <a:off x="762000" y="3657600"/>
            <a:ext cx="5455078" cy="830997"/>
          </a:xfrm>
          <a:prstGeom prst="rect">
            <a:avLst/>
          </a:prstGeom>
        </p:spPr>
        <p:txBody>
          <a:bodyPr wrap="square">
            <a:spAutoFit/>
          </a:bodyPr>
          <a:lstStyle/>
          <a:p>
            <a:r>
              <a:rPr lang="en-US" sz="4800" dirty="0">
                <a:solidFill>
                  <a:srgbClr val="FFFF00"/>
                </a:solidFill>
                <a:latin typeface="Arial"/>
                <a:cs typeface="Arial"/>
              </a:rPr>
              <a:t>II Corinthians 5:18</a:t>
            </a:r>
            <a:endParaRPr lang="en-US" sz="4800" dirty="0">
              <a:latin typeface="Arial"/>
              <a:cs typeface="Arial"/>
            </a:endParaRPr>
          </a:p>
        </p:txBody>
      </p:sp>
      <p:sp>
        <p:nvSpPr>
          <p:cNvPr id="6" name="Rectangle 5"/>
          <p:cNvSpPr/>
          <p:nvPr/>
        </p:nvSpPr>
        <p:spPr>
          <a:xfrm>
            <a:off x="762000" y="533400"/>
            <a:ext cx="5988478" cy="830997"/>
          </a:xfrm>
          <a:prstGeom prst="rect">
            <a:avLst/>
          </a:prstGeom>
        </p:spPr>
        <p:txBody>
          <a:bodyPr wrap="square">
            <a:spAutoFit/>
          </a:bodyPr>
          <a:lstStyle/>
          <a:p>
            <a:r>
              <a:rPr lang="en-US" sz="4800" dirty="0">
                <a:solidFill>
                  <a:srgbClr val="FFFF00"/>
                </a:solidFill>
                <a:latin typeface="Arial"/>
                <a:cs typeface="Arial"/>
              </a:rPr>
              <a:t>Colossians 1:20</a:t>
            </a:r>
            <a:endParaRPr lang="en-US" sz="4800" dirty="0"/>
          </a:p>
        </p:txBody>
      </p:sp>
    </p:spTree>
    <p:extLst>
      <p:ext uri="{BB962C8B-B14F-4D97-AF65-F5344CB8AC3E}">
        <p14:creationId xmlns:p14="http://schemas.microsoft.com/office/powerpoint/2010/main" val="179703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52800" y="-8059667"/>
            <a:ext cx="6772275" cy="461665"/>
          </a:xfrm>
          <a:prstGeom prst="rect">
            <a:avLst/>
          </a:prstGeom>
        </p:spPr>
        <p:txBody>
          <a:bodyPr wrap="square">
            <a:spAutoFit/>
          </a:bodyPr>
          <a:lstStyle/>
          <a:p>
            <a:r>
              <a:rPr lang="en-US" b="1" dirty="0">
                <a:latin typeface="inherit"/>
              </a:rPr>
              <a:t>protect the future of a planet in peril?</a:t>
            </a:r>
            <a:endParaRPr lang="en-US" dirty="0">
              <a:effectLst/>
              <a:latin typeface="inherit"/>
            </a:endParaRPr>
          </a:p>
        </p:txBody>
      </p:sp>
      <p:sp>
        <p:nvSpPr>
          <p:cNvPr id="4" name="Rectangle 1"/>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317400" rIns="91440" bIns="31740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sz="1100" b="0" i="0" u="none" strike="noStrike" cap="none" normalizeH="0" baseline="0">
                <a:ln>
                  <a:noFill/>
                </a:ln>
                <a:solidFill>
                  <a:schemeClr val="tx1"/>
                </a:solidFill>
                <a:effectLst/>
                <a:latin typeface="inherit"/>
                <a:cs typeface="Arial" pitchFamily="34" charset="0"/>
              </a:rPr>
            </a:br>
            <a:r>
              <a:rPr kumimoji="0" lang="en-US" sz="1100" b="0" i="0" u="none" strike="noStrike" cap="none" normalizeH="0" baseline="0">
                <a:ln>
                  <a:noFill/>
                </a:ln>
                <a:solidFill>
                  <a:schemeClr val="tx1"/>
                </a:solidFill>
                <a:effectLst/>
                <a:latin typeface="inherit"/>
                <a:cs typeface="Arial" pitchFamily="34" charset="0"/>
              </a:rPr>
              <a:t> </a:t>
            </a:r>
            <a:endParaRPr kumimoji="0" lang="en-US" sz="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5" name="Rectangle 2"/>
          <p:cNvSpPr>
            <a:spLocks noChangeArrowheads="1"/>
          </p:cNvSpPr>
          <p:nvPr/>
        </p:nvSpPr>
        <p:spPr bwMode="auto">
          <a:xfrm>
            <a:off x="-1262380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inherit"/>
                <a:cs typeface="Arial" pitchFamily="34" charset="0"/>
              </a:rPr>
              <a:t>ShareThis Copy and Paste</a:t>
            </a:r>
            <a:endParaRPr kumimoji="0" lang="en-US" sz="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6" name="AutoShape 3" descr="http://news.ursinus.edu/wp-content/uploads/2011/11/moral-ground-cover1.jpg"/>
          <p:cNvSpPr>
            <a:spLocks noChangeAspect="1" noChangeArrowheads="1"/>
          </p:cNvSpPr>
          <p:nvPr/>
        </p:nvSpPr>
        <p:spPr bwMode="auto">
          <a:xfrm>
            <a:off x="0" y="0"/>
            <a:ext cx="2371725" cy="237172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4"/>
          <p:cNvSpPr>
            <a:spLocks noChangeArrowheads="1"/>
          </p:cNvSpPr>
          <p:nvPr/>
        </p:nvSpPr>
        <p:spPr bwMode="auto">
          <a:xfrm>
            <a:off x="4533900" y="43480038"/>
            <a:ext cx="76200" cy="0"/>
          </a:xfrm>
          <a:prstGeom prst="rect">
            <a:avLst/>
          </a:prstGeom>
          <a:solidFill>
            <a:srgbClr val="6666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US" sz="1900" b="0" i="0" u="none" strike="noStrike" cap="none" normalizeH="0" baseline="0">
                <a:ln>
                  <a:noFill/>
                </a:ln>
                <a:solidFill>
                  <a:schemeClr val="tx1"/>
                </a:solidFill>
                <a:effectLst/>
                <a:latin typeface="inherit"/>
                <a:cs typeface="Arial" pitchFamily="34" charset="0"/>
              </a:rPr>
            </a:b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9" name="Rectangle 5"/>
          <p:cNvSpPr>
            <a:spLocks noChangeArrowheads="1"/>
          </p:cNvSpPr>
          <p:nvPr/>
        </p:nvSpPr>
        <p:spPr bwMode="auto">
          <a:xfrm>
            <a:off x="152400" y="152400"/>
            <a:ext cx="9144000" cy="0"/>
          </a:xfrm>
          <a:prstGeom prst="rect">
            <a:avLst/>
          </a:prstGeom>
          <a:solidFill>
            <a:srgbClr val="FFFFFF"/>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317400" rIns="91440" bIns="31740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br>
              <a:rPr kumimoji="0" lang="en-US" sz="1100" b="0" i="0" u="none" strike="noStrike" cap="none" normalizeH="0" baseline="0">
                <a:ln>
                  <a:noFill/>
                </a:ln>
                <a:solidFill>
                  <a:schemeClr val="tx1"/>
                </a:solidFill>
                <a:effectLst/>
                <a:latin typeface="inherit"/>
                <a:cs typeface="Arial" pitchFamily="34" charset="0"/>
              </a:rPr>
            </a:br>
            <a:r>
              <a:rPr kumimoji="0" lang="en-US" sz="1100" b="0" i="0" u="none" strike="noStrike" cap="none" normalizeH="0" baseline="0">
                <a:ln>
                  <a:noFill/>
                </a:ln>
                <a:solidFill>
                  <a:schemeClr val="tx1"/>
                </a:solidFill>
                <a:effectLst/>
                <a:latin typeface="inherit"/>
                <a:cs typeface="Arial" pitchFamily="34" charset="0"/>
              </a:rPr>
              <a:t> </a:t>
            </a:r>
            <a:endParaRPr kumimoji="0" lang="en-US" sz="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0" name="Rectangle 6"/>
          <p:cNvSpPr>
            <a:spLocks noChangeArrowheads="1"/>
          </p:cNvSpPr>
          <p:nvPr/>
        </p:nvSpPr>
        <p:spPr bwMode="auto">
          <a:xfrm>
            <a:off x="-12471400" y="15240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a:ln>
                  <a:noFill/>
                </a:ln>
                <a:solidFill>
                  <a:schemeClr val="tx1"/>
                </a:solidFill>
                <a:effectLst/>
                <a:latin typeface="inherit"/>
                <a:cs typeface="Arial" pitchFamily="34" charset="0"/>
              </a:rPr>
              <a:t>ShareThis Copy and Paste</a:t>
            </a:r>
            <a:endParaRPr kumimoji="0" lang="en-US" sz="800" b="0" i="0" u="none" strike="noStrike" cap="none" normalizeH="0" baseline="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1" name="AutoShape 7" descr="http://news.ursinus.edu/wp-content/uploads/2011/11/moral-ground-cover1.jpg"/>
          <p:cNvSpPr>
            <a:spLocks noChangeAspect="1" noChangeArrowheads="1"/>
          </p:cNvSpPr>
          <p:nvPr/>
        </p:nvSpPr>
        <p:spPr bwMode="auto">
          <a:xfrm>
            <a:off x="152400" y="152400"/>
            <a:ext cx="2371725" cy="237172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8"/>
          <p:cNvSpPr>
            <a:spLocks noChangeArrowheads="1"/>
          </p:cNvSpPr>
          <p:nvPr/>
        </p:nvSpPr>
        <p:spPr bwMode="auto">
          <a:xfrm>
            <a:off x="4686300" y="43632438"/>
            <a:ext cx="76200" cy="0"/>
          </a:xfrm>
          <a:prstGeom prst="rect">
            <a:avLst/>
          </a:prstGeom>
          <a:solidFill>
            <a:srgbClr val="6666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br>
              <a:rPr kumimoji="0" lang="en-US" sz="1900" b="0" i="0" u="none" strike="noStrike" cap="none" normalizeH="0" baseline="0">
                <a:ln>
                  <a:noFill/>
                </a:ln>
                <a:solidFill>
                  <a:schemeClr val="tx1"/>
                </a:solidFill>
                <a:effectLst/>
                <a:latin typeface="inherit"/>
                <a:cs typeface="Arial" pitchFamily="34" charset="0"/>
              </a:rPr>
            </a:br>
            <a:endParaRPr kumimoji="0" lang="en-US" sz="1800" b="0" i="0" u="none" strike="noStrike" cap="none" normalizeH="0" baseline="0">
              <a:ln>
                <a:noFill/>
              </a:ln>
              <a:solidFill>
                <a:schemeClr val="tx1"/>
              </a:solidFill>
              <a:effectLst/>
              <a:latin typeface="Arial" pitchFamily="34" charset="0"/>
              <a:cs typeface="Arial" pitchFamily="34" charset="0"/>
            </a:endParaRPr>
          </a:p>
        </p:txBody>
      </p:sp>
      <p:sp>
        <p:nvSpPr>
          <p:cNvPr id="14" name="AutoShape 10" descr="http://iefworld.org/gr/MoralGround.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9" name="Picture 11"/>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l="17625" r="17455"/>
          <a:stretch/>
        </p:blipFill>
        <p:spPr bwMode="auto">
          <a:xfrm>
            <a:off x="699679" y="609600"/>
            <a:ext cx="3344092" cy="515112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 name="Rectangle 14"/>
          <p:cNvSpPr/>
          <p:nvPr/>
        </p:nvSpPr>
        <p:spPr>
          <a:xfrm>
            <a:off x="4206240" y="3429000"/>
            <a:ext cx="4572000" cy="2308324"/>
          </a:xfrm>
          <a:prstGeom prst="rect">
            <a:avLst/>
          </a:prstGeom>
        </p:spPr>
        <p:txBody>
          <a:bodyPr>
            <a:spAutoFit/>
          </a:bodyPr>
          <a:lstStyle/>
          <a:p>
            <a:r>
              <a:rPr lang="en-US" dirty="0"/>
              <a:t>All we have to do to wreck the planet is just keep doing what we are doing now.</a:t>
            </a:r>
          </a:p>
          <a:p>
            <a:endParaRPr lang="en-US" dirty="0"/>
          </a:p>
          <a:p>
            <a:r>
              <a:rPr lang="en-US" dirty="0"/>
              <a:t>Why should we act rightly and change our destructive ways?</a:t>
            </a:r>
          </a:p>
        </p:txBody>
      </p:sp>
      <p:sp>
        <p:nvSpPr>
          <p:cNvPr id="16" name="Rectangle 15"/>
          <p:cNvSpPr/>
          <p:nvPr/>
        </p:nvSpPr>
        <p:spPr>
          <a:xfrm>
            <a:off x="4206240" y="685800"/>
            <a:ext cx="4572000" cy="2862322"/>
          </a:xfrm>
          <a:prstGeom prst="rect">
            <a:avLst/>
          </a:prstGeom>
        </p:spPr>
        <p:txBody>
          <a:bodyPr>
            <a:spAutoFit/>
          </a:bodyPr>
          <a:lstStyle/>
          <a:p>
            <a:r>
              <a:rPr lang="en-US" dirty="0"/>
              <a:t>MORAL GROUND: Ethical Action for a Planet in Peril </a:t>
            </a:r>
          </a:p>
          <a:p>
            <a:endParaRPr lang="en-US" dirty="0"/>
          </a:p>
          <a:p>
            <a:r>
              <a:rPr lang="en-US" sz="2000" dirty="0"/>
              <a:t>edited by Kathleen Dean Moore and Michael P. Nelson (Trinity University Press)</a:t>
            </a:r>
            <a:br>
              <a:rPr lang="en-US" sz="2000" dirty="0"/>
            </a:br>
            <a:br>
              <a:rPr lang="en-US" dirty="0"/>
            </a:br>
            <a:endParaRPr lang="en-US" dirty="0"/>
          </a:p>
        </p:txBody>
      </p:sp>
    </p:spTree>
    <p:extLst>
      <p:ext uri="{BB962C8B-B14F-4D97-AF65-F5344CB8AC3E}">
        <p14:creationId xmlns:p14="http://schemas.microsoft.com/office/powerpoint/2010/main" val="116168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fade">
                                      <p:cBhvr>
                                        <p:cTn id="1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066800"/>
            <a:ext cx="7543800" cy="4572000"/>
          </a:xfrm>
        </p:spPr>
        <p:txBody>
          <a:bodyPr>
            <a:noAutofit/>
          </a:bodyPr>
          <a:lstStyle/>
          <a:p>
            <a:pPr marL="68580" indent="0">
              <a:buNone/>
            </a:pPr>
            <a:r>
              <a:rPr lang="en-US" sz="2400" dirty="0"/>
              <a:t>We often hear that people only change their ideas, and therefore their behavior, in the face of crisis. But we forget that a crisis can be a moral crisis as well, a sense of revulsion for a life that we are living, a commitment to live differently and to be a different kind of person. </a:t>
            </a:r>
            <a:r>
              <a:rPr lang="en-US" sz="2400" b="1" dirty="0">
                <a:solidFill>
                  <a:srgbClr val="C00000"/>
                </a:solidFill>
              </a:rPr>
              <a:t>We need The Great “yuck!” </a:t>
            </a:r>
            <a:r>
              <a:rPr lang="en-US" sz="2400" dirty="0"/>
              <a:t>Yuck, what we are doing is repulsive. Yuck, this is not the way a responsible person lives. The Great “yuck!” can be followed by The Great “no!” No, I will not live this way. No, I will not be this kind of a person, this kind of an agent in the world. Finally, The Great “no!” will give way to The Great “yes!” Yes, I will live a life of respect, of humility, empathy, care, and attentiveness. Yes, I will choose to live with dignity and grace, no matter what. </a:t>
            </a:r>
          </a:p>
        </p:txBody>
      </p:sp>
      <p:sp>
        <p:nvSpPr>
          <p:cNvPr id="2" name="Title 1"/>
          <p:cNvSpPr>
            <a:spLocks noGrp="1"/>
          </p:cNvSpPr>
          <p:nvPr>
            <p:ph type="title"/>
          </p:nvPr>
        </p:nvSpPr>
        <p:spPr>
          <a:xfrm>
            <a:off x="457200" y="76200"/>
            <a:ext cx="7024744" cy="762000"/>
          </a:xfrm>
        </p:spPr>
        <p:txBody>
          <a:bodyPr>
            <a:normAutofit/>
          </a:bodyPr>
          <a:lstStyle/>
          <a:p>
            <a:r>
              <a:rPr lang="en-US" b="1" dirty="0">
                <a:solidFill>
                  <a:srgbClr val="CAF278"/>
                </a:solidFill>
              </a:rPr>
              <a:t>Michael P. Nelson</a:t>
            </a:r>
          </a:p>
        </p:txBody>
      </p:sp>
    </p:spTree>
    <p:extLst>
      <p:ext uri="{BB962C8B-B14F-4D97-AF65-F5344CB8AC3E}">
        <p14:creationId xmlns:p14="http://schemas.microsoft.com/office/powerpoint/2010/main" val="2127116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1525" y="163030"/>
            <a:ext cx="8229600" cy="1219200"/>
          </a:xfrm>
        </p:spPr>
        <p:txBody>
          <a:bodyPr>
            <a:normAutofit fontScale="90000"/>
          </a:bodyPr>
          <a:lstStyle/>
          <a:p>
            <a:r>
              <a:rPr lang="en-US" b="1" dirty="0">
                <a:solidFill>
                  <a:schemeClr val="tx1"/>
                </a:solidFill>
              </a:rPr>
              <a:t>Plaster Creek Stewards as an Example of Reconciliation Ecology</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96311" y="1382230"/>
            <a:ext cx="4132014" cy="5509352"/>
          </a:xfrm>
          <a:prstGeom prst="rect">
            <a:avLst/>
          </a:prstGeom>
        </p:spPr>
      </p:pic>
      <p:pic>
        <p:nvPicPr>
          <p:cNvPr id="6" name="Picture 5" descr="DSC_0133.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71800" y="2357755"/>
            <a:ext cx="2261536" cy="4495800"/>
          </a:xfrm>
          <a:prstGeom prst="rect">
            <a:avLst/>
          </a:prstGeom>
        </p:spPr>
      </p:pic>
      <p:pic>
        <p:nvPicPr>
          <p:cNvPr id="7" name="Picture 6" descr="cornerlogo.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400" y="1447800"/>
            <a:ext cx="2667000" cy="2705100"/>
          </a:xfrm>
          <a:prstGeom prst="rect">
            <a:avLst/>
          </a:prstGeom>
        </p:spPr>
      </p:pic>
      <p:pic>
        <p:nvPicPr>
          <p:cNvPr id="8" name="Picture 7" descr="DSCF1139.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267200"/>
            <a:ext cx="3454400" cy="2590800"/>
          </a:xfrm>
          <a:prstGeom prst="rect">
            <a:avLst/>
          </a:prstGeom>
        </p:spPr>
      </p:pic>
    </p:spTree>
    <p:extLst>
      <p:ext uri="{BB962C8B-B14F-4D97-AF65-F5344CB8AC3E}">
        <p14:creationId xmlns:p14="http://schemas.microsoft.com/office/powerpoint/2010/main" val="5679606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3200400" cy="3276600"/>
          </a:xfrm>
          <a:solidFill>
            <a:schemeClr val="bg1">
              <a:alpha val="70000"/>
            </a:schemeClr>
          </a:solidFill>
        </p:spPr>
        <p:txBody>
          <a:bodyPr>
            <a:normAutofit fontScale="90000"/>
          </a:bodyPr>
          <a:lstStyle/>
          <a:p>
            <a:r>
              <a:rPr lang="en-US" dirty="0">
                <a:solidFill>
                  <a:srgbClr val="FFFF00"/>
                </a:solidFill>
              </a:rPr>
              <a:t>Plaster Creek Watershed Land cover ca. 1800</a:t>
            </a:r>
            <a:br>
              <a:rPr lang="en-US" dirty="0">
                <a:solidFill>
                  <a:srgbClr val="FFFF00"/>
                </a:solidFill>
              </a:rPr>
            </a:br>
            <a:endParaRPr lang="en-US" dirty="0">
              <a:solidFill>
                <a:srgbClr val="FFFF00"/>
              </a:solidFill>
            </a:endParaRPr>
          </a:p>
        </p:txBody>
      </p:sp>
      <p:pic>
        <p:nvPicPr>
          <p:cNvPr id="1026" name="Picture 2"/>
          <p:cNvPicPr>
            <a:picLocks noChangeAspect="1" noChangeArrowheads="1"/>
          </p:cNvPicPr>
          <p:nvPr/>
        </p:nvPicPr>
        <p:blipFill>
          <a:blip r:embed="rId2" cstate="print"/>
          <a:srcRect/>
          <a:stretch>
            <a:fillRect/>
          </a:stretch>
        </p:blipFill>
        <p:spPr bwMode="auto">
          <a:xfrm>
            <a:off x="3886200" y="289560"/>
            <a:ext cx="4876800" cy="6339840"/>
          </a:xfrm>
          <a:prstGeom prst="rect">
            <a:avLst/>
          </a:prstGeom>
          <a:noFill/>
          <a:ln w="9525">
            <a:noFill/>
            <a:miter lim="800000"/>
            <a:headEnd/>
            <a:tailEnd/>
          </a:ln>
        </p:spPr>
      </p:pic>
      <p:grpSp>
        <p:nvGrpSpPr>
          <p:cNvPr id="3" name="Group 6"/>
          <p:cNvGrpSpPr/>
          <p:nvPr/>
        </p:nvGrpSpPr>
        <p:grpSpPr>
          <a:xfrm>
            <a:off x="228600" y="3810000"/>
            <a:ext cx="3429000" cy="2431473"/>
            <a:chOff x="1143000" y="2819400"/>
            <a:chExt cx="2171700" cy="1447800"/>
          </a:xfrm>
        </p:grpSpPr>
        <p:pic>
          <p:nvPicPr>
            <p:cNvPr id="1027" name="Picture 3"/>
            <p:cNvPicPr>
              <a:picLocks noChangeAspect="1" noChangeArrowheads="1"/>
            </p:cNvPicPr>
            <p:nvPr/>
          </p:nvPicPr>
          <p:blipFill>
            <a:blip r:embed="rId3" cstate="print"/>
            <a:srcRect/>
            <a:stretch>
              <a:fillRect/>
            </a:stretch>
          </p:blipFill>
          <p:spPr bwMode="auto">
            <a:xfrm>
              <a:off x="1143000" y="2819400"/>
              <a:ext cx="2171700" cy="1447800"/>
            </a:xfrm>
            <a:prstGeom prst="rect">
              <a:avLst/>
            </a:prstGeom>
            <a:noFill/>
            <a:ln w="9525">
              <a:noFill/>
              <a:miter lim="800000"/>
              <a:headEnd/>
              <a:tailEnd/>
            </a:ln>
          </p:spPr>
        </p:pic>
        <p:sp>
          <p:nvSpPr>
            <p:cNvPr id="6" name="Rectangle 5"/>
            <p:cNvSpPr/>
            <p:nvPr/>
          </p:nvSpPr>
          <p:spPr>
            <a:xfrm>
              <a:off x="2910840" y="3657600"/>
              <a:ext cx="381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175203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5334000" cy="838200"/>
          </a:xfrm>
          <a:solidFill>
            <a:schemeClr val="bg1">
              <a:alpha val="65000"/>
            </a:schemeClr>
          </a:solidFill>
        </p:spPr>
        <p:txBody>
          <a:bodyPr>
            <a:normAutofit fontScale="90000"/>
          </a:bodyPr>
          <a:lstStyle/>
          <a:p>
            <a:r>
              <a:rPr lang="en-US" dirty="0">
                <a:solidFill>
                  <a:srgbClr val="FFFF00"/>
                </a:solidFill>
              </a:rPr>
              <a:t>History of Plaster Creek</a:t>
            </a:r>
          </a:p>
        </p:txBody>
      </p:sp>
      <p:sp>
        <p:nvSpPr>
          <p:cNvPr id="3" name="Content Placeholder 2"/>
          <p:cNvSpPr>
            <a:spLocks noGrp="1"/>
          </p:cNvSpPr>
          <p:nvPr>
            <p:ph idx="1"/>
          </p:nvPr>
        </p:nvSpPr>
        <p:spPr>
          <a:xfrm>
            <a:off x="228600" y="1219200"/>
            <a:ext cx="8229600" cy="5486400"/>
          </a:xfrm>
          <a:solidFill>
            <a:schemeClr val="bg1">
              <a:alpha val="70000"/>
            </a:schemeClr>
          </a:solidFill>
        </p:spPr>
        <p:txBody>
          <a:bodyPr>
            <a:normAutofit fontScale="85000" lnSpcReduction="20000"/>
          </a:bodyPr>
          <a:lstStyle/>
          <a:p>
            <a:r>
              <a:rPr lang="en-US" dirty="0"/>
              <a:t>16,000 </a:t>
            </a:r>
            <a:r>
              <a:rPr lang="en-US" dirty="0" err="1"/>
              <a:t>ya</a:t>
            </a:r>
            <a:r>
              <a:rPr lang="en-US" dirty="0"/>
              <a:t> Glacier recedes</a:t>
            </a:r>
          </a:p>
          <a:p>
            <a:r>
              <a:rPr lang="en-US" dirty="0"/>
              <a:t>2,000 </a:t>
            </a:r>
            <a:r>
              <a:rPr lang="en-US" dirty="0" err="1"/>
              <a:t>ya</a:t>
            </a:r>
            <a:r>
              <a:rPr lang="en-US" dirty="0"/>
              <a:t> Native Americans </a:t>
            </a:r>
          </a:p>
          <a:p>
            <a:pPr marL="0" indent="0">
              <a:buNone/>
            </a:pPr>
            <a:r>
              <a:rPr lang="en-US" dirty="0"/>
              <a:t>		(Hopewell) </a:t>
            </a:r>
          </a:p>
          <a:p>
            <a:r>
              <a:rPr lang="en-US" dirty="0"/>
              <a:t>1500 </a:t>
            </a:r>
            <a:r>
              <a:rPr lang="en-US" dirty="0" err="1"/>
              <a:t>Odaawaa</a:t>
            </a:r>
            <a:r>
              <a:rPr lang="en-US" dirty="0"/>
              <a:t> Indians</a:t>
            </a:r>
          </a:p>
          <a:p>
            <a:r>
              <a:rPr lang="en-US" dirty="0"/>
              <a:t>1615 Samuel de Champlain</a:t>
            </a:r>
          </a:p>
          <a:p>
            <a:pPr marL="0" indent="0">
              <a:buNone/>
            </a:pPr>
            <a:r>
              <a:rPr lang="en-US" dirty="0"/>
              <a:t>	“</a:t>
            </a:r>
            <a:r>
              <a:rPr lang="en-US" dirty="0" err="1"/>
              <a:t>Kee</a:t>
            </a:r>
            <a:r>
              <a:rPr lang="en-US" dirty="0"/>
              <a:t>-No-Shay Creek”</a:t>
            </a:r>
          </a:p>
          <a:p>
            <a:r>
              <a:rPr lang="en-US" dirty="0"/>
              <a:t>Early 1800s – Chief Blackbird</a:t>
            </a:r>
          </a:p>
          <a:p>
            <a:r>
              <a:rPr lang="en-US" dirty="0"/>
              <a:t>1826 - Grand Rapids founded</a:t>
            </a:r>
          </a:p>
          <a:p>
            <a:pPr marL="0" indent="0">
              <a:buNone/>
            </a:pPr>
            <a:r>
              <a:rPr lang="en-US" dirty="0"/>
              <a:t>		by missionaries</a:t>
            </a:r>
          </a:p>
          <a:p>
            <a:r>
              <a:rPr lang="en-US" dirty="0"/>
              <a:t>1841 – First plaster mill</a:t>
            </a:r>
          </a:p>
          <a:p>
            <a:r>
              <a:rPr lang="en-US" dirty="0"/>
              <a:t>1900 – Last lumbering completed</a:t>
            </a:r>
          </a:p>
          <a:p>
            <a:r>
              <a:rPr lang="en-US" dirty="0"/>
              <a:t>1940s – Silver Creek </a:t>
            </a:r>
            <a:r>
              <a:rPr lang="en-US" dirty="0" err="1"/>
              <a:t>culverted</a:t>
            </a:r>
            <a:endParaRPr lang="en-US" dirty="0"/>
          </a:p>
          <a:p>
            <a:r>
              <a:rPr lang="en-US" dirty="0"/>
              <a:t>2008 – Plaster Creek Watershed Management Plan</a:t>
            </a:r>
          </a:p>
          <a:p>
            <a:r>
              <a:rPr lang="en-US" dirty="0"/>
              <a:t>2009 – Plaster Creek Stewards formed</a:t>
            </a:r>
          </a:p>
          <a:p>
            <a:r>
              <a:rPr lang="en-US" dirty="0"/>
              <a:t>2011 - Green Grand Rapids Master Plan</a:t>
            </a:r>
          </a:p>
          <a:p>
            <a:pPr>
              <a:buNone/>
            </a:pPr>
            <a:endParaRPr lang="en-US" dirty="0"/>
          </a:p>
          <a:p>
            <a:pPr>
              <a:buNone/>
            </a:pPr>
            <a:endParaRPr lang="en-US" dirty="0"/>
          </a:p>
        </p:txBody>
      </p:sp>
      <p:pic>
        <p:nvPicPr>
          <p:cNvPr id="5" name="Picture 2"/>
          <p:cNvPicPr>
            <a:picLocks noChangeAspect="1" noChangeArrowheads="1"/>
          </p:cNvPicPr>
          <p:nvPr/>
        </p:nvPicPr>
        <p:blipFill>
          <a:blip r:embed="rId2" cstate="print"/>
          <a:srcRect/>
          <a:stretch>
            <a:fillRect/>
          </a:stretch>
        </p:blipFill>
        <p:spPr bwMode="auto">
          <a:xfrm>
            <a:off x="4191000" y="914400"/>
            <a:ext cx="5093804" cy="3719286"/>
          </a:xfrm>
          <a:prstGeom prst="rect">
            <a:avLst/>
          </a:prstGeom>
          <a:noFill/>
          <a:ln w="9525">
            <a:noFill/>
            <a:miter lim="800000"/>
            <a:headEnd/>
            <a:tailEnd/>
          </a:ln>
        </p:spPr>
      </p:pic>
    </p:spTree>
    <p:extLst>
      <p:ext uri="{BB962C8B-B14F-4D97-AF65-F5344CB8AC3E}">
        <p14:creationId xmlns:p14="http://schemas.microsoft.com/office/powerpoint/2010/main" val="41766367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dysidePark Pics.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33800" y="-497540"/>
            <a:ext cx="6400800" cy="8283386"/>
          </a:xfrm>
          <a:prstGeom prst="rect">
            <a:avLst/>
          </a:prstGeom>
        </p:spPr>
      </p:pic>
      <p:pic>
        <p:nvPicPr>
          <p:cNvPr id="4" name="Picture 2" descr="C:\Documents and Settings\pdh4.PC16868\Desktop\CCHF\Plaster Creek Pictures\Plaster Creek 039.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a:xfrm rot="5400000">
            <a:off x="583647" y="2794280"/>
            <a:ext cx="3508376" cy="4675670"/>
          </a:xfrm>
          <a:prstGeom prst="rect">
            <a:avLst/>
          </a:prstGeom>
        </p:spPr>
      </p:pic>
      <p:pic>
        <p:nvPicPr>
          <p:cNvPr id="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381000"/>
            <a:ext cx="4246880" cy="2895600"/>
          </a:xfrm>
          <a:prstGeom prst="rect">
            <a:avLst/>
          </a:prstGeom>
          <a:noFill/>
          <a:ln w="9525">
            <a:noFill/>
            <a:miter lim="800000"/>
            <a:headEnd/>
            <a:tailEnd/>
          </a:ln>
        </p:spPr>
      </p:pic>
      <p:sp>
        <p:nvSpPr>
          <p:cNvPr id="3" name="TextBox 2"/>
          <p:cNvSpPr txBox="1"/>
          <p:nvPr/>
        </p:nvSpPr>
        <p:spPr>
          <a:xfrm>
            <a:off x="4419600" y="2286000"/>
            <a:ext cx="3276600" cy="461665"/>
          </a:xfrm>
          <a:prstGeom prst="rect">
            <a:avLst/>
          </a:prstGeom>
          <a:noFill/>
        </p:spPr>
        <p:txBody>
          <a:bodyPr wrap="square" rtlCol="0">
            <a:spAutoFit/>
          </a:bodyPr>
          <a:lstStyle/>
          <a:p>
            <a:r>
              <a:rPr lang="en-US" dirty="0"/>
              <a:t>Plaster Creek</a:t>
            </a:r>
          </a:p>
        </p:txBody>
      </p:sp>
    </p:spTree>
    <p:extLst>
      <p:ext uri="{BB962C8B-B14F-4D97-AF65-F5344CB8AC3E}">
        <p14:creationId xmlns:p14="http://schemas.microsoft.com/office/powerpoint/2010/main" val="38663433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04800"/>
            <a:ext cx="6375400" cy="4781550"/>
          </a:xfrm>
          <a:prstGeom prst="rect">
            <a:avLst/>
          </a:prstGeom>
        </p:spPr>
      </p:pic>
      <p:pic>
        <p:nvPicPr>
          <p:cNvPr id="3" name="Picture 2"/>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a:stretch/>
        </p:blipFill>
        <p:spPr>
          <a:xfrm>
            <a:off x="3886200" y="2000250"/>
            <a:ext cx="5257800" cy="4857750"/>
          </a:xfrm>
          <a:prstGeom prst="rect">
            <a:avLst/>
          </a:prstGeom>
        </p:spPr>
      </p:pic>
      <p:sp>
        <p:nvSpPr>
          <p:cNvPr id="4" name="Rectangle 3"/>
          <p:cNvSpPr/>
          <p:nvPr/>
        </p:nvSpPr>
        <p:spPr>
          <a:xfrm>
            <a:off x="0" y="5086350"/>
            <a:ext cx="3886200" cy="1384995"/>
          </a:xfrm>
          <a:prstGeom prst="rect">
            <a:avLst/>
          </a:prstGeom>
        </p:spPr>
        <p:txBody>
          <a:bodyPr wrap="square">
            <a:spAutoFit/>
          </a:bodyPr>
          <a:lstStyle/>
          <a:p>
            <a:r>
              <a:rPr lang="en-US" sz="2000" b="1" dirty="0"/>
              <a:t>WQS for safe full body contact: </a:t>
            </a:r>
            <a:r>
              <a:rPr lang="en-US" sz="2000" dirty="0"/>
              <a:t>&lt;130 </a:t>
            </a:r>
            <a:r>
              <a:rPr lang="en-US" sz="2000" i="1" dirty="0"/>
              <a:t>E. coli </a:t>
            </a:r>
            <a:r>
              <a:rPr lang="en-US" sz="2000" dirty="0"/>
              <a:t>per 100ml as a 30-day mean, with no more than 300  in any single reading</a:t>
            </a:r>
            <a:r>
              <a:rPr lang="en-US" dirty="0"/>
              <a:t>. </a:t>
            </a:r>
          </a:p>
        </p:txBody>
      </p:sp>
      <p:sp>
        <p:nvSpPr>
          <p:cNvPr id="5" name="TextBox 4"/>
          <p:cNvSpPr txBox="1"/>
          <p:nvPr/>
        </p:nvSpPr>
        <p:spPr>
          <a:xfrm>
            <a:off x="6934200" y="5597088"/>
            <a:ext cx="2457450" cy="1200329"/>
          </a:xfrm>
          <a:prstGeom prst="rect">
            <a:avLst/>
          </a:prstGeom>
          <a:noFill/>
        </p:spPr>
        <p:txBody>
          <a:bodyPr wrap="square" rtlCol="0">
            <a:spAutoFit/>
          </a:bodyPr>
          <a:lstStyle/>
          <a:p>
            <a:r>
              <a:rPr lang="en-US" dirty="0">
                <a:solidFill>
                  <a:srgbClr val="FF0000"/>
                </a:solidFill>
              </a:rPr>
              <a:t>     &gt;5200 </a:t>
            </a:r>
          </a:p>
          <a:p>
            <a:r>
              <a:rPr lang="en-US" i="1" dirty="0">
                <a:solidFill>
                  <a:srgbClr val="FF0000"/>
                </a:solidFill>
              </a:rPr>
              <a:t>E. coli </a:t>
            </a:r>
            <a:r>
              <a:rPr lang="en-US" dirty="0">
                <a:solidFill>
                  <a:srgbClr val="FF0000"/>
                </a:solidFill>
              </a:rPr>
              <a:t>colonies per 100ml !!</a:t>
            </a:r>
          </a:p>
        </p:txBody>
      </p:sp>
    </p:spTree>
    <p:extLst>
      <p:ext uri="{BB962C8B-B14F-4D97-AF65-F5344CB8AC3E}">
        <p14:creationId xmlns:p14="http://schemas.microsoft.com/office/powerpoint/2010/main" val="187637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 </a:t>
            </a:r>
            <a:r>
              <a:rPr lang="en-US" sz="2800" dirty="0"/>
              <a:t>. . . in him all things were created: things in heaven and on earth, visible and invisible </a:t>
            </a:r>
          </a:p>
          <a:p>
            <a:r>
              <a:rPr lang="en-US" sz="2800" dirty="0"/>
              <a:t>. . . all things have been created through him and for him</a:t>
            </a:r>
          </a:p>
          <a:p>
            <a:r>
              <a:rPr lang="en-US" sz="2800" dirty="0"/>
              <a:t>. . . in him all things hold together</a:t>
            </a:r>
          </a:p>
          <a:p>
            <a:r>
              <a:rPr lang="en-US" sz="2800" dirty="0"/>
              <a:t>. . . God was pleased to have all his fullness dwell in him, and through him to reconcile to himself all things . . . by making peace through his blood, shed on the cross.</a:t>
            </a:r>
          </a:p>
        </p:txBody>
      </p:sp>
      <p:sp>
        <p:nvSpPr>
          <p:cNvPr id="3" name="Title 2"/>
          <p:cNvSpPr>
            <a:spLocks noGrp="1"/>
          </p:cNvSpPr>
          <p:nvPr>
            <p:ph type="title"/>
          </p:nvPr>
        </p:nvSpPr>
        <p:spPr/>
        <p:txBody>
          <a:bodyPr>
            <a:noAutofit/>
          </a:bodyPr>
          <a:lstStyle/>
          <a:p>
            <a:r>
              <a:rPr lang="en-US" sz="4400" b="1" dirty="0">
                <a:solidFill>
                  <a:srgbClr val="FFFF00"/>
                </a:solidFill>
              </a:rPr>
              <a:t>Jesus and Creation (Col. 1:15-20)</a:t>
            </a:r>
          </a:p>
        </p:txBody>
      </p:sp>
    </p:spTree>
    <p:extLst>
      <p:ext uri="{BB962C8B-B14F-4D97-AF65-F5344CB8AC3E}">
        <p14:creationId xmlns:p14="http://schemas.microsoft.com/office/powerpoint/2010/main" val="2928306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458" y="381000"/>
            <a:ext cx="8692136" cy="579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228458" y="4975889"/>
            <a:ext cx="2598788" cy="1200329"/>
          </a:xfrm>
          <a:prstGeom prst="rect">
            <a:avLst/>
          </a:prstGeom>
          <a:noFill/>
        </p:spPr>
        <p:txBody>
          <a:bodyPr wrap="none" rtlCol="0">
            <a:spAutoFit/>
          </a:bodyPr>
          <a:lstStyle/>
          <a:p>
            <a:r>
              <a:rPr lang="en-US" dirty="0">
                <a:solidFill>
                  <a:srgbClr val="FFFF00"/>
                </a:solidFill>
              </a:rPr>
              <a:t>Lake Michigan at </a:t>
            </a:r>
          </a:p>
          <a:p>
            <a:r>
              <a:rPr lang="en-US" dirty="0">
                <a:solidFill>
                  <a:srgbClr val="FFFF00"/>
                </a:solidFill>
              </a:rPr>
              <a:t>Grand Haven</a:t>
            </a:r>
          </a:p>
          <a:p>
            <a:r>
              <a:rPr lang="en-US" dirty="0">
                <a:solidFill>
                  <a:srgbClr val="FFFF00"/>
                </a:solidFill>
              </a:rPr>
              <a:t>April 28, 2013</a:t>
            </a:r>
          </a:p>
        </p:txBody>
      </p:sp>
    </p:spTree>
    <p:extLst>
      <p:ext uri="{BB962C8B-B14F-4D97-AF65-F5344CB8AC3E}">
        <p14:creationId xmlns:p14="http://schemas.microsoft.com/office/powerpoint/2010/main" val="15880008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3350" y="193675"/>
            <a:ext cx="4748213" cy="6330950"/>
          </a:xfrm>
          <a:prstGeom prst="rect">
            <a:avLst/>
          </a:prstGeom>
        </p:spPr>
      </p:pic>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24325" y="1092741"/>
            <a:ext cx="5019675" cy="4532817"/>
          </a:xfrm>
          <a:prstGeom prst="rect">
            <a:avLst/>
          </a:prstGeom>
        </p:spPr>
      </p:pic>
      <p:sp>
        <p:nvSpPr>
          <p:cNvPr id="4" name="TextBox 3"/>
          <p:cNvSpPr txBox="1"/>
          <p:nvPr/>
        </p:nvSpPr>
        <p:spPr>
          <a:xfrm>
            <a:off x="5410200" y="5867400"/>
            <a:ext cx="2514600" cy="584776"/>
          </a:xfrm>
          <a:prstGeom prst="rect">
            <a:avLst/>
          </a:prstGeom>
          <a:noFill/>
        </p:spPr>
        <p:txBody>
          <a:bodyPr wrap="square" rtlCol="0">
            <a:spAutoFit/>
          </a:bodyPr>
          <a:lstStyle/>
          <a:p>
            <a:r>
              <a:rPr lang="en-US" sz="3200" dirty="0"/>
              <a:t>Silver Creek</a:t>
            </a:r>
          </a:p>
        </p:txBody>
      </p:sp>
    </p:spTree>
    <p:extLst>
      <p:ext uri="{BB962C8B-B14F-4D97-AF65-F5344CB8AC3E}">
        <p14:creationId xmlns:p14="http://schemas.microsoft.com/office/powerpoint/2010/main" val="15694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3-10-15 02.29.28.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59275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4375" y="857250"/>
            <a:ext cx="7715250" cy="5143500"/>
          </a:xfrm>
          <a:prstGeom prst="rect">
            <a:avLst/>
          </a:prstGeom>
        </p:spPr>
      </p:pic>
    </p:spTree>
    <p:extLst>
      <p:ext uri="{BB962C8B-B14F-4D97-AF65-F5344CB8AC3E}">
        <p14:creationId xmlns:p14="http://schemas.microsoft.com/office/powerpoint/2010/main" val="31835284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76200" y="5562600"/>
            <a:ext cx="6777317" cy="838200"/>
          </a:xfrm>
        </p:spPr>
        <p:txBody>
          <a:bodyPr>
            <a:normAutofit fontScale="92500" lnSpcReduction="10000"/>
          </a:bodyPr>
          <a:lstStyle/>
          <a:p>
            <a:pPr marL="68580" indent="0">
              <a:buNone/>
            </a:pPr>
            <a:r>
              <a:rPr lang="en-US" dirty="0">
                <a:solidFill>
                  <a:srgbClr val="FFFF00"/>
                </a:solidFill>
                <a:latin typeface="Arial" pitchFamily="34" charset="0"/>
                <a:cs typeface="Arial" pitchFamily="34" charset="0"/>
              </a:rPr>
              <a:t>Silver Creek</a:t>
            </a:r>
          </a:p>
          <a:p>
            <a:pPr marL="68580" indent="0">
              <a:buNone/>
            </a:pPr>
            <a:r>
              <a:rPr lang="en-US" dirty="0">
                <a:solidFill>
                  <a:srgbClr val="FFFF00"/>
                </a:solidFill>
                <a:latin typeface="Arial" pitchFamily="34" charset="0"/>
                <a:cs typeface="Arial" pitchFamily="34" charset="0"/>
              </a:rPr>
              <a:t>April, 2012</a:t>
            </a: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40698761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648200" y="4876800"/>
            <a:ext cx="4343400" cy="1981200"/>
          </a:xfrm>
        </p:spPr>
        <p:txBody>
          <a:bodyPr>
            <a:normAutofit fontScale="85000" lnSpcReduction="20000"/>
          </a:bodyPr>
          <a:lstStyle/>
          <a:p>
            <a:r>
              <a:rPr lang="en-US" dirty="0"/>
              <a:t>A collaboration of Calvin College faculty, staff, and students working together with local schools, churches, and community partners to restore health and beauty to the Plaster Creek Watershed.</a:t>
            </a:r>
          </a:p>
        </p:txBody>
      </p:sp>
      <p:sp>
        <p:nvSpPr>
          <p:cNvPr id="4" name="Title 1"/>
          <p:cNvSpPr txBox="1">
            <a:spLocks/>
          </p:cNvSpPr>
          <p:nvPr/>
        </p:nvSpPr>
        <p:spPr>
          <a:xfrm>
            <a:off x="0" y="76200"/>
            <a:ext cx="9144000" cy="838200"/>
          </a:xfrm>
          <a:prstGeom prst="rect">
            <a:avLst/>
          </a:prstGeom>
          <a:solidFill>
            <a:schemeClr val="bg1">
              <a:alpha val="70000"/>
            </a:schemeClr>
          </a:solidFill>
        </p:spPr>
        <p:txBody>
          <a:bodyPr vert="horz" lIns="91440" tIns="45720" rIns="91440" bIns="45720" rtlCol="0" anchor="b">
            <a:normAutofit/>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a:solidFill>
                  <a:srgbClr val="FFFF00"/>
                </a:solidFill>
                <a:latin typeface="Arial" pitchFamily="34" charset="0"/>
                <a:cs typeface="Arial" pitchFamily="34" charset="0"/>
              </a:rPr>
              <a:t>Plaster Creek Stewards</a:t>
            </a:r>
          </a:p>
        </p:txBody>
      </p:sp>
      <p:pic>
        <p:nvPicPr>
          <p:cNvPr id="6"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8600" y="838200"/>
            <a:ext cx="4800600" cy="2868651"/>
          </a:xfrm>
          <a:prstGeom prst="rect">
            <a:avLst/>
          </a:prstGeom>
          <a:noFill/>
          <a:ln w="9525">
            <a:noFill/>
            <a:miter lim="800000"/>
            <a:headEnd/>
            <a:tailEnd/>
          </a:ln>
        </p:spPr>
      </p:pic>
      <p:pic>
        <p:nvPicPr>
          <p:cNvPr id="7" name="Picture 2" descr="R:\Biology\STUDENT WORKER ACCESS\Plaster Creek Stewards\Pictures\Fall event  2012\Emmanuel and Eva--Lakeside School.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600" y="3716372"/>
            <a:ext cx="4725010" cy="3141628"/>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05400" y="0"/>
            <a:ext cx="3640267" cy="4876800"/>
          </a:xfrm>
          <a:prstGeom prst="rect">
            <a:avLst/>
          </a:prstGeom>
          <a:noFill/>
          <a:ln w="9525">
            <a:noFill/>
            <a:miter lim="800000"/>
            <a:headEnd/>
            <a:tailEnd/>
          </a:ln>
        </p:spPr>
      </p:pic>
    </p:spTree>
    <p:extLst>
      <p:ext uri="{BB962C8B-B14F-4D97-AF65-F5344CB8AC3E}">
        <p14:creationId xmlns:p14="http://schemas.microsoft.com/office/powerpoint/2010/main" val="2014109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a:stretch>
        </p:blipFill>
        <p:spPr bwMode="auto">
          <a:xfrm>
            <a:off x="0" y="0"/>
            <a:ext cx="4600575" cy="6858000"/>
          </a:xfrm>
          <a:prstGeom prst="rect">
            <a:avLst/>
          </a:prstGeom>
          <a:noFill/>
          <a:ln w="9525">
            <a:noFill/>
            <a:miter lim="800000"/>
            <a:headEnd/>
            <a:tailEnd/>
          </a:ln>
        </p:spPr>
      </p:pic>
      <p:pic>
        <p:nvPicPr>
          <p:cNvPr id="3"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62400" y="-60177"/>
            <a:ext cx="5181600" cy="690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93314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Warners\Desktop\FireStuff\PostBurnPhotos+StormDrains\DSCF9937.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3668387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0139 2.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4516097" cy="5587790"/>
          </a:xfrm>
          <a:prstGeom prst="rect">
            <a:avLst/>
          </a:prstGeom>
        </p:spPr>
      </p:pic>
      <p:pic>
        <p:nvPicPr>
          <p:cNvPr id="4" name="Picture 3" descr="DSC_0116.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10000" y="1565555"/>
            <a:ext cx="5766897" cy="5292445"/>
          </a:xfrm>
          <a:prstGeom prst="rect">
            <a:avLst/>
          </a:prstGeom>
        </p:spPr>
      </p:pic>
    </p:spTree>
    <p:extLst>
      <p:ext uri="{BB962C8B-B14F-4D97-AF65-F5344CB8AC3E}">
        <p14:creationId xmlns:p14="http://schemas.microsoft.com/office/powerpoint/2010/main" val="30795809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F756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0826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dirty="0"/>
              <a:t>Have this attitude in yourselves which was also in Christ Jesus, who, although He existed in the form of God, did not regard equality with God a thing to be grasped, but emptied Himself, taking the form of a servant, and being made in the likeness of men . . . He humbled Himself by becoming obedient to the point of death, even death on a cross!</a:t>
            </a:r>
          </a:p>
          <a:p>
            <a:r>
              <a:rPr lang="en-US" sz="2800" dirty="0"/>
              <a:t>Christians = ‘Christ’s ones’</a:t>
            </a:r>
          </a:p>
        </p:txBody>
      </p:sp>
      <p:sp>
        <p:nvSpPr>
          <p:cNvPr id="3" name="Title 2"/>
          <p:cNvSpPr>
            <a:spLocks noGrp="1"/>
          </p:cNvSpPr>
          <p:nvPr>
            <p:ph type="title"/>
          </p:nvPr>
        </p:nvSpPr>
        <p:spPr/>
        <p:txBody>
          <a:bodyPr/>
          <a:lstStyle/>
          <a:p>
            <a:r>
              <a:rPr lang="en-US" b="1" dirty="0">
                <a:solidFill>
                  <a:srgbClr val="FFFF00"/>
                </a:solidFill>
              </a:rPr>
              <a:t>Jesus as our model (Phil 2:5-8)</a:t>
            </a:r>
          </a:p>
        </p:txBody>
      </p:sp>
    </p:spTree>
    <p:extLst>
      <p:ext uri="{BB962C8B-B14F-4D97-AF65-F5344CB8AC3E}">
        <p14:creationId xmlns:p14="http://schemas.microsoft.com/office/powerpoint/2010/main" val="5430014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My Pictures\Biologia250\2011_0217Feb20110086.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013875" y="0"/>
            <a:ext cx="4128953" cy="2989385"/>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2" descr="C:\Documents and Settings\admin\Desktop\DSC_006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48200" y="3866818"/>
            <a:ext cx="4519613" cy="3005249"/>
          </a:xfrm>
          <a:prstGeom prst="rect">
            <a:avLst/>
          </a:prstGeom>
          <a:noFill/>
        </p:spPr>
      </p:pic>
      <p:sp>
        <p:nvSpPr>
          <p:cNvPr id="3" name="Text Placeholder 2"/>
          <p:cNvSpPr>
            <a:spLocks noGrp="1"/>
          </p:cNvSpPr>
          <p:nvPr>
            <p:ph type="body" idx="1"/>
          </p:nvPr>
        </p:nvSpPr>
        <p:spPr>
          <a:xfrm>
            <a:off x="304800" y="1905000"/>
            <a:ext cx="7696200" cy="2362200"/>
          </a:xfrm>
        </p:spPr>
        <p:txBody>
          <a:bodyPr>
            <a:normAutofit fontScale="92500"/>
          </a:bodyPr>
          <a:lstStyle/>
          <a:p>
            <a:pPr lvl="0">
              <a:buClr>
                <a:srgbClr val="F3A447"/>
              </a:buClr>
            </a:pPr>
            <a:r>
              <a:rPr lang="en-US" dirty="0">
                <a:solidFill>
                  <a:prstClr val="white"/>
                </a:solidFill>
              </a:rPr>
              <a:t>1. Recognition of wrong that was done</a:t>
            </a:r>
          </a:p>
          <a:p>
            <a:pPr lvl="0">
              <a:buClr>
                <a:srgbClr val="F3A447"/>
              </a:buClr>
            </a:pPr>
            <a:r>
              <a:rPr lang="en-US" dirty="0">
                <a:solidFill>
                  <a:prstClr val="white"/>
                </a:solidFill>
              </a:rPr>
              <a:t>2. Admission of complicity (regret, lament)</a:t>
            </a:r>
          </a:p>
          <a:p>
            <a:pPr lvl="0">
              <a:buClr>
                <a:srgbClr val="F3A447"/>
              </a:buClr>
            </a:pPr>
            <a:r>
              <a:rPr lang="en-US" dirty="0">
                <a:solidFill>
                  <a:prstClr val="white"/>
                </a:solidFill>
              </a:rPr>
              <a:t>3. Commit to no further harm, work to alleviate past harm</a:t>
            </a:r>
          </a:p>
          <a:p>
            <a:pPr lvl="0">
              <a:buClr>
                <a:srgbClr val="F3A447"/>
              </a:buClr>
            </a:pPr>
            <a:r>
              <a:rPr lang="en-US" dirty="0">
                <a:solidFill>
                  <a:prstClr val="white"/>
                </a:solidFill>
              </a:rPr>
              <a:t>4. Grace extended by those wronged, accepted by perpetrators</a:t>
            </a:r>
          </a:p>
          <a:p>
            <a:pPr lvl="0">
              <a:buClr>
                <a:srgbClr val="F3A447"/>
              </a:buClr>
            </a:pPr>
            <a:r>
              <a:rPr lang="en-US" dirty="0">
                <a:solidFill>
                  <a:prstClr val="white"/>
                </a:solidFill>
              </a:rPr>
              <a:t>5. Agreement to move forward</a:t>
            </a:r>
          </a:p>
          <a:p>
            <a:pPr lvl="0">
              <a:buClr>
                <a:srgbClr val="F3A447"/>
              </a:buClr>
            </a:pPr>
            <a:r>
              <a:rPr lang="en-US" dirty="0">
                <a:solidFill>
                  <a:prstClr val="white"/>
                </a:solidFill>
              </a:rPr>
              <a:t>      in a new relationship.</a:t>
            </a:r>
          </a:p>
        </p:txBody>
      </p:sp>
      <p:pic>
        <p:nvPicPr>
          <p:cNvPr id="6" name="Picture 5" descr="DSCF0253.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1000" y="3886200"/>
            <a:ext cx="3962400" cy="2971800"/>
          </a:xfrm>
          <a:prstGeom prst="rect">
            <a:avLst/>
          </a:prstGeom>
        </p:spPr>
      </p:pic>
      <p:sp>
        <p:nvSpPr>
          <p:cNvPr id="2" name="Title 1"/>
          <p:cNvSpPr>
            <a:spLocks noGrp="1"/>
          </p:cNvSpPr>
          <p:nvPr>
            <p:ph type="title"/>
          </p:nvPr>
        </p:nvSpPr>
        <p:spPr>
          <a:xfrm>
            <a:off x="609600" y="533400"/>
            <a:ext cx="6637468" cy="1362075"/>
          </a:xfrm>
        </p:spPr>
        <p:txBody>
          <a:bodyPr/>
          <a:lstStyle/>
          <a:p>
            <a:r>
              <a:rPr lang="en-US" dirty="0">
                <a:solidFill>
                  <a:srgbClr val="FFFF00"/>
                </a:solidFill>
              </a:rPr>
              <a:t>Reconciliation -</a:t>
            </a:r>
            <a:br>
              <a:rPr lang="en-US" dirty="0">
                <a:solidFill>
                  <a:srgbClr val="FFFF00"/>
                </a:solidFill>
              </a:rPr>
            </a:br>
            <a:r>
              <a:rPr lang="en-US" dirty="0">
                <a:solidFill>
                  <a:srgbClr val="FFFF00"/>
                </a:solidFill>
              </a:rPr>
              <a:t>Ecological version</a:t>
            </a:r>
          </a:p>
        </p:txBody>
      </p:sp>
    </p:spTree>
    <p:extLst>
      <p:ext uri="{BB962C8B-B14F-4D97-AF65-F5344CB8AC3E}">
        <p14:creationId xmlns:p14="http://schemas.microsoft.com/office/powerpoint/2010/main" val="11668873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descr="R:\Biology\STUDENT WORKER ACCESS\Plaster Creek Stewards\Native Landscapes\Photos\old close-ups\2008_0613BurtonMitSiteJune120034.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52877" y="836341"/>
            <a:ext cx="3474158" cy="2918006"/>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R:\Biology\STUDENT WORKER ACCESS\Plaster Creek Stewards\Native Landscapes\Photos\old close-ups\IMG_9954.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5191" y="3996886"/>
            <a:ext cx="3601844" cy="240123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descr="R:\Biology\STUDENT WORKER ACCESS\Plaster Creek Stewards\Native Landscapes\Photos\old close-ups\IMG_016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9672" y="836342"/>
            <a:ext cx="4015492" cy="2918005"/>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R:\Biology\STUDENT WORKER ACCESS\Plaster Creek Stewards\Native Landscapes\Photos\old close-ups\IMG_7525.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2360" y="3983268"/>
            <a:ext cx="3922803" cy="241484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195488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E:\My Pictures\2011_0825EndAug2011\2011_0825EndAug20110230.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139690" y="4417886"/>
            <a:ext cx="4503420" cy="2297430"/>
          </a:xfrm>
          <a:prstGeom prst="rect">
            <a:avLst/>
          </a:prstGeom>
          <a:noFill/>
          <a:extLst>
            <a:ext uri="{909E8E84-426E-40dd-AFC4-6F175D3DCCD1}">
              <a14:hiddenFill xmlns:a14="http://schemas.microsoft.com/office/drawing/2010/main" xmlns="">
                <a:solidFill>
                  <a:srgbClr val="FFFFFF"/>
                </a:solidFill>
              </a14:hiddenFill>
            </a:ext>
          </a:extLst>
        </p:spPr>
      </p:pic>
      <p:pic>
        <p:nvPicPr>
          <p:cNvPr id="3074" name="Picture 2" descr="E:\My Pictures\2011_0825EndAug2011\2011_0825EndAug2011022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3809"/>
            <a:ext cx="2895600" cy="4394608"/>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E:\My Pictures\2011_0825EndAug2011\2011_0825EndAug20110225.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1910" y="3842385"/>
            <a:ext cx="5181600" cy="3166110"/>
          </a:xfrm>
          <a:prstGeom prst="rect">
            <a:avLst/>
          </a:prstGeom>
          <a:noFill/>
          <a:extLst>
            <a:ext uri="{909E8E84-426E-40dd-AFC4-6F175D3DCCD1}">
              <a14:hiddenFill xmlns:a14="http://schemas.microsoft.com/office/drawing/2010/main" xmlns="">
                <a:solidFill>
                  <a:srgbClr val="FFFFFF"/>
                </a:solidFill>
              </a14:hiddenFill>
            </a:ext>
          </a:extLst>
        </p:spPr>
      </p:pic>
      <p:pic>
        <p:nvPicPr>
          <p:cNvPr id="3077" name="Picture 5" descr="E:\My Pictures\2011_0825EndAug2011\2011_0825EndAug20110227.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953000" y="1688664"/>
            <a:ext cx="4426562" cy="2729222"/>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E:\My Pictures\2011_0825EndAug2011\2011_0825EndAug20110221.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2884170" y="0"/>
            <a:ext cx="6096000" cy="176022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884169" y="1692057"/>
            <a:ext cx="2381377" cy="2123658"/>
          </a:xfrm>
          <a:prstGeom prst="rect">
            <a:avLst/>
          </a:prstGeom>
          <a:noFill/>
        </p:spPr>
        <p:txBody>
          <a:bodyPr wrap="square" rtlCol="0">
            <a:spAutoFit/>
          </a:bodyPr>
          <a:lstStyle/>
          <a:p>
            <a:r>
              <a:rPr lang="en-US" sz="2200" dirty="0"/>
              <a:t>One place</a:t>
            </a:r>
          </a:p>
          <a:p>
            <a:r>
              <a:rPr lang="en-US" sz="2200" dirty="0"/>
              <a:t>One plant</a:t>
            </a:r>
          </a:p>
          <a:p>
            <a:r>
              <a:rPr lang="en-US" sz="2200" dirty="0"/>
              <a:t>One half hour:</a:t>
            </a:r>
          </a:p>
          <a:p>
            <a:endParaRPr lang="en-US" sz="2200" dirty="0"/>
          </a:p>
          <a:p>
            <a:r>
              <a:rPr lang="en-US" sz="2200" i="1" dirty="0" err="1"/>
              <a:t>Solidago</a:t>
            </a:r>
            <a:r>
              <a:rPr lang="en-US" sz="2200" i="1" dirty="0"/>
              <a:t> </a:t>
            </a:r>
            <a:r>
              <a:rPr lang="en-US" sz="2200" i="1" dirty="0" err="1"/>
              <a:t>rigida</a:t>
            </a:r>
            <a:r>
              <a:rPr lang="en-US" sz="2200" i="1" dirty="0"/>
              <a:t> </a:t>
            </a:r>
            <a:r>
              <a:rPr lang="en-US" sz="2200" dirty="0"/>
              <a:t>(Stiff goldenrod)</a:t>
            </a:r>
          </a:p>
        </p:txBody>
      </p:sp>
    </p:spTree>
    <p:extLst>
      <p:ext uri="{BB962C8B-B14F-4D97-AF65-F5344CB8AC3E}">
        <p14:creationId xmlns:p14="http://schemas.microsoft.com/office/powerpoint/2010/main" val="30242651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580030"/>
            <a:ext cx="9181423" cy="61046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p:nvPr/>
        </p:nvSpPr>
        <p:spPr>
          <a:xfrm>
            <a:off x="-9604" y="533400"/>
            <a:ext cx="6331528" cy="5632310"/>
          </a:xfrm>
          <a:prstGeom prst="rect">
            <a:avLst/>
          </a:prstGeom>
          <a:noFill/>
        </p:spPr>
        <p:txBody>
          <a:bodyPr wrap="square" rtlCol="0">
            <a:spAutoFit/>
          </a:bodyPr>
          <a:lstStyle/>
          <a:p>
            <a:r>
              <a:rPr lang="en-US" sz="3200" b="1" dirty="0">
                <a:solidFill>
                  <a:srgbClr val="FFFF00"/>
                </a:solidFill>
              </a:rPr>
              <a:t>Ecologically Reconciled Future:</a:t>
            </a:r>
          </a:p>
          <a:p>
            <a:endParaRPr lang="en-US" sz="3200" b="1" dirty="0">
              <a:solidFill>
                <a:srgbClr val="FFFF00"/>
              </a:solidFill>
            </a:endParaRPr>
          </a:p>
          <a:p>
            <a:r>
              <a:rPr lang="en-US" b="1" dirty="0">
                <a:solidFill>
                  <a:srgbClr val="FFFF00"/>
                </a:solidFill>
              </a:rPr>
              <a:t>     Fewer toxins</a:t>
            </a:r>
          </a:p>
          <a:p>
            <a:r>
              <a:rPr lang="en-US" b="1" dirty="0">
                <a:solidFill>
                  <a:srgbClr val="FFFF00"/>
                </a:solidFill>
              </a:rPr>
              <a:t>     Cleaner air</a:t>
            </a:r>
          </a:p>
          <a:p>
            <a:r>
              <a:rPr lang="en-US" b="1" dirty="0">
                <a:solidFill>
                  <a:srgbClr val="FFFF00"/>
                </a:solidFill>
              </a:rPr>
              <a:t>     Healthier people</a:t>
            </a:r>
          </a:p>
          <a:p>
            <a:r>
              <a:rPr lang="en-US" b="1" dirty="0">
                <a:solidFill>
                  <a:srgbClr val="FFFF00"/>
                </a:solidFill>
              </a:rPr>
              <a:t>     Less volatile weather</a:t>
            </a:r>
          </a:p>
          <a:p>
            <a:r>
              <a:rPr lang="en-US" b="1" dirty="0">
                <a:solidFill>
                  <a:srgbClr val="FFFF00"/>
                </a:solidFill>
              </a:rPr>
              <a:t>     Social equity</a:t>
            </a:r>
          </a:p>
          <a:p>
            <a:r>
              <a:rPr lang="en-US" b="1" dirty="0">
                <a:solidFill>
                  <a:srgbClr val="FFFF00"/>
                </a:solidFill>
              </a:rPr>
              <a:t>     More birds, butterflies</a:t>
            </a:r>
          </a:p>
          <a:p>
            <a:r>
              <a:rPr lang="en-US" b="1" dirty="0">
                <a:solidFill>
                  <a:srgbClr val="FFFF00"/>
                </a:solidFill>
              </a:rPr>
              <a:t>     Mountains with tops</a:t>
            </a:r>
          </a:p>
          <a:p>
            <a:r>
              <a:rPr lang="en-US" b="1" dirty="0">
                <a:solidFill>
                  <a:srgbClr val="FFFF00"/>
                </a:solidFill>
              </a:rPr>
              <a:t>     Swimmable, playable waters</a:t>
            </a:r>
          </a:p>
          <a:p>
            <a:r>
              <a:rPr lang="en-US" b="1" dirty="0">
                <a:solidFill>
                  <a:srgbClr val="FFFF00"/>
                </a:solidFill>
              </a:rPr>
              <a:t>     Fish we can eat</a:t>
            </a:r>
          </a:p>
          <a:p>
            <a:r>
              <a:rPr lang="en-US" b="1" dirty="0">
                <a:solidFill>
                  <a:srgbClr val="FFFF00"/>
                </a:solidFill>
              </a:rPr>
              <a:t>     More beauty, less ugliness (less yuck)</a:t>
            </a:r>
          </a:p>
          <a:p>
            <a:r>
              <a:rPr lang="en-US" b="1" dirty="0">
                <a:solidFill>
                  <a:srgbClr val="FFFF00"/>
                </a:solidFill>
              </a:rPr>
              <a:t>     </a:t>
            </a:r>
          </a:p>
        </p:txBody>
      </p:sp>
    </p:spTree>
    <p:extLst>
      <p:ext uri="{BB962C8B-B14F-4D97-AF65-F5344CB8AC3E}">
        <p14:creationId xmlns:p14="http://schemas.microsoft.com/office/powerpoint/2010/main" val="36249478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533400" y="1143000"/>
            <a:ext cx="8305800" cy="5181600"/>
          </a:xfrm>
        </p:spPr>
        <p:txBody>
          <a:bodyPr>
            <a:noAutofit/>
          </a:bodyPr>
          <a:lstStyle/>
          <a:p>
            <a:r>
              <a:rPr lang="en-US" sz="2400" spc="0" dirty="0">
                <a:latin typeface="Arial" charset="0"/>
                <a:ea typeface="ＭＳ Ｐゴシック" pitchFamily="48" charset="-128"/>
              </a:rPr>
              <a:t>Living sustainably and becoming responsible stewards is a significant challenge and a necessary goal (a sustainable future will be much better than an unsustainable one)</a:t>
            </a:r>
          </a:p>
          <a:p>
            <a:endParaRPr lang="en-US" sz="2400" spc="0" dirty="0">
              <a:latin typeface="Arial" charset="0"/>
              <a:ea typeface="ＭＳ Ｐゴシック" pitchFamily="48" charset="-128"/>
            </a:endParaRPr>
          </a:p>
          <a:p>
            <a:r>
              <a:rPr lang="en-US" sz="2400" spc="0" dirty="0">
                <a:latin typeface="Arial" charset="0"/>
                <a:ea typeface="ＭＳ Ｐゴシック" pitchFamily="48" charset="-128"/>
              </a:rPr>
              <a:t>Introducing reconciliation ecology into the Creation Care dialogue is a helpful progression (focus on </a:t>
            </a:r>
            <a:r>
              <a:rPr lang="en-US" sz="2400" i="1" spc="0" dirty="0">
                <a:latin typeface="Arial" charset="0"/>
                <a:ea typeface="ＭＳ Ｐゴシック" pitchFamily="48" charset="-128"/>
              </a:rPr>
              <a:t>relationships </a:t>
            </a:r>
            <a:r>
              <a:rPr lang="en-US" sz="2400" spc="0" dirty="0">
                <a:latin typeface="Arial" charset="0"/>
                <a:ea typeface="ＭＳ Ｐゴシック" pitchFamily="48" charset="-128"/>
              </a:rPr>
              <a:t>and the changes that </a:t>
            </a:r>
            <a:r>
              <a:rPr lang="en-US" sz="2400" u="sng" spc="0" dirty="0">
                <a:latin typeface="Arial" charset="0"/>
                <a:ea typeface="ＭＳ Ｐゴシック" pitchFamily="48" charset="-128"/>
              </a:rPr>
              <a:t>we</a:t>
            </a:r>
            <a:r>
              <a:rPr lang="en-US" sz="2400" spc="0" dirty="0">
                <a:latin typeface="Arial" charset="0"/>
                <a:ea typeface="ＭＳ Ｐゴシック" pitchFamily="48" charset="-128"/>
              </a:rPr>
              <a:t> need to make)</a:t>
            </a:r>
          </a:p>
          <a:p>
            <a:endParaRPr lang="en-US" sz="2400" spc="0" dirty="0">
              <a:latin typeface="Arial" charset="0"/>
              <a:ea typeface="ＭＳ Ｐゴシック" pitchFamily="48" charset="-128"/>
            </a:endParaRPr>
          </a:p>
          <a:p>
            <a:r>
              <a:rPr lang="en-US" sz="2400" spc="0" dirty="0">
                <a:latin typeface="Arial" charset="0"/>
                <a:ea typeface="ＭＳ Ｐゴシック" pitchFamily="48" charset="-128"/>
              </a:rPr>
              <a:t>II Corinthians 5:18 </a:t>
            </a:r>
            <a:r>
              <a:rPr lang="en-US" sz="2400" spc="0" dirty="0">
                <a:solidFill>
                  <a:prstClr val="white"/>
                </a:solidFill>
                <a:latin typeface="Arial" charset="0"/>
                <a:ea typeface="ＭＳ Ｐゴシック" pitchFamily="48" charset="-128"/>
              </a:rPr>
              <a:t>And all these things are from God who reconciled us to himself through Christ, and who has given us the ministry of reconciliation.</a:t>
            </a:r>
            <a:endParaRPr lang="en-US" sz="2400" dirty="0"/>
          </a:p>
        </p:txBody>
      </p:sp>
      <p:sp>
        <p:nvSpPr>
          <p:cNvPr id="3" name="Title 2"/>
          <p:cNvSpPr>
            <a:spLocks noGrp="1"/>
          </p:cNvSpPr>
          <p:nvPr>
            <p:ph type="ctrTitle" idx="4294967295"/>
          </p:nvPr>
        </p:nvSpPr>
        <p:spPr>
          <a:xfrm>
            <a:off x="1828800" y="228600"/>
            <a:ext cx="5638800" cy="1066800"/>
          </a:xfrm>
        </p:spPr>
        <p:txBody>
          <a:bodyPr>
            <a:normAutofit fontScale="90000"/>
          </a:bodyPr>
          <a:lstStyle/>
          <a:p>
            <a:pPr lvl="0" eaLnBrk="0" fontAlgn="base" hangingPunct="0">
              <a:spcAft>
                <a:spcPct val="0"/>
              </a:spcAft>
            </a:pPr>
            <a:r>
              <a:rPr lang="en-US" sz="4000" b="1" spc="0" dirty="0">
                <a:ln>
                  <a:noFill/>
                </a:ln>
                <a:solidFill>
                  <a:srgbClr val="FFFF00"/>
                </a:solidFill>
                <a:effectLst/>
                <a:latin typeface="Arial" charset="0"/>
                <a:ea typeface="ＭＳ Ｐゴシック" pitchFamily="48" charset="-128"/>
              </a:rPr>
              <a:t>Concluding Thoughts</a:t>
            </a:r>
            <a:br>
              <a:rPr lang="en-US" sz="4000" b="1" spc="0" dirty="0">
                <a:ln>
                  <a:noFill/>
                </a:ln>
                <a:solidFill>
                  <a:srgbClr val="FFFF00"/>
                </a:solidFill>
                <a:effectLst/>
                <a:latin typeface="Arial" charset="0"/>
                <a:ea typeface="ＭＳ Ｐゴシック" pitchFamily="48" charset="-128"/>
              </a:rPr>
            </a:br>
            <a:endParaRPr lang="en-US" sz="4000" b="1" dirty="0">
              <a:solidFill>
                <a:srgbClr val="FFFF00"/>
              </a:solidFill>
            </a:endParaRPr>
          </a:p>
        </p:txBody>
      </p:sp>
    </p:spTree>
    <p:extLst>
      <p:ext uri="{BB962C8B-B14F-4D97-AF65-F5344CB8AC3E}">
        <p14:creationId xmlns:p14="http://schemas.microsoft.com/office/powerpoint/2010/main" val="216063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My Pictures\2011_0825EndAug2011\2011_0825EndAug20110216.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631089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7080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52400" y="228600"/>
            <a:ext cx="8766175" cy="1431925"/>
          </a:xfrm>
        </p:spPr>
        <p:txBody>
          <a:bodyPr/>
          <a:lstStyle/>
          <a:p>
            <a:pPr algn="ctr" eaLnBrk="1" hangingPunct="1">
              <a:defRPr/>
            </a:pPr>
            <a:r>
              <a:rPr lang="en-US" sz="3600" b="0" dirty="0"/>
              <a:t>Calvin College Carbon Budget 2007</a:t>
            </a:r>
          </a:p>
        </p:txBody>
      </p:sp>
      <p:sp>
        <p:nvSpPr>
          <p:cNvPr id="24579" name="Footer Placeholder 3"/>
          <p:cNvSpPr>
            <a:spLocks noGrp="1"/>
          </p:cNvSpPr>
          <p:nvPr>
            <p:ph type="ftr" sz="quarter" idx="11"/>
          </p:nvPr>
        </p:nvSpPr>
        <p:spPr>
          <a:xfrm>
            <a:off x="2559627" y="6477000"/>
            <a:ext cx="2895600" cy="476250"/>
          </a:xfrm>
        </p:spPr>
        <p:txBody>
          <a:bodyPr/>
          <a:lstStyle/>
          <a:p>
            <a:pPr>
              <a:defRPr/>
            </a:pPr>
            <a:r>
              <a:rPr lang="en-US" dirty="0">
                <a:solidFill>
                  <a:srgbClr val="FFFFFF"/>
                </a:solidFill>
                <a:latin typeface="Arial Narrow" pitchFamily="-107" charset="0"/>
              </a:rPr>
              <a:t>Calvin College Carbon Neutrality Project</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686116913"/>
              </p:ext>
            </p:extLst>
          </p:nvPr>
        </p:nvGraphicFramePr>
        <p:xfrm>
          <a:off x="228600" y="3352800"/>
          <a:ext cx="4343400" cy="2895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p:nvPr>
            <p:extLst>
              <p:ext uri="{D42A27DB-BD31-4B8C-83A1-F6EECF244321}">
                <p14:modId xmlns:p14="http://schemas.microsoft.com/office/powerpoint/2010/main" val="931115363"/>
              </p:ext>
            </p:extLst>
          </p:nvPr>
        </p:nvGraphicFramePr>
        <p:xfrm>
          <a:off x="4419600" y="3429000"/>
          <a:ext cx="4267200" cy="29718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586328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152400" y="228600"/>
            <a:ext cx="8766175" cy="1431925"/>
          </a:xfrm>
        </p:spPr>
        <p:txBody>
          <a:bodyPr/>
          <a:lstStyle/>
          <a:p>
            <a:pPr algn="ctr" eaLnBrk="1" hangingPunct="1">
              <a:defRPr/>
            </a:pPr>
            <a:r>
              <a:rPr lang="en-US" sz="3600" b="0" dirty="0"/>
              <a:t>Calvin College Carbon Budget 2007</a:t>
            </a:r>
          </a:p>
        </p:txBody>
      </p:sp>
      <p:sp>
        <p:nvSpPr>
          <p:cNvPr id="24579" name="Footer Placeholder 3"/>
          <p:cNvSpPr>
            <a:spLocks noGrp="1"/>
          </p:cNvSpPr>
          <p:nvPr>
            <p:ph type="ftr" sz="quarter" idx="11"/>
          </p:nvPr>
        </p:nvSpPr>
        <p:spPr>
          <a:xfrm>
            <a:off x="2559627" y="6477000"/>
            <a:ext cx="2895600" cy="476250"/>
          </a:xfrm>
        </p:spPr>
        <p:txBody>
          <a:bodyPr/>
          <a:lstStyle/>
          <a:p>
            <a:pPr>
              <a:defRPr/>
            </a:pPr>
            <a:r>
              <a:rPr lang="en-US" dirty="0">
                <a:solidFill>
                  <a:srgbClr val="FFFFFF"/>
                </a:solidFill>
                <a:latin typeface="Arial Narrow" pitchFamily="-107" charset="0"/>
              </a:rPr>
              <a:t>Calvin College Carbon Neutrality Project</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616744552"/>
              </p:ext>
            </p:extLst>
          </p:nvPr>
        </p:nvGraphicFramePr>
        <p:xfrm>
          <a:off x="228600" y="3352800"/>
          <a:ext cx="4343400" cy="2895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p:nvPr/>
        </p:nvGraphicFramePr>
        <p:xfrm>
          <a:off x="4419600" y="3429000"/>
          <a:ext cx="4267200" cy="297180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381000" y="2057400"/>
            <a:ext cx="4191000" cy="1341438"/>
          </a:xfrm>
          <a:prstGeom prst="rect">
            <a:avLst/>
          </a:prstGeom>
          <a:noFill/>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200" dirty="0">
                <a:solidFill>
                  <a:srgbClr val="FFFFFF"/>
                </a:solidFill>
                <a:effectLst>
                  <a:outerShdw blurRad="38100" dist="38100" dir="2700000" algn="tl">
                    <a:srgbClr val="000000"/>
                  </a:outerShdw>
                </a:effectLst>
                <a:latin typeface="Arial Black" pitchFamily="34" charset="0"/>
                <a:ea typeface="ＭＳ Ｐゴシック" pitchFamily="-97" charset="-128"/>
              </a:rPr>
              <a:t>Carbon Sequestration</a:t>
            </a:r>
            <a:r>
              <a:rPr lang="en-US" sz="1800" dirty="0">
                <a:solidFill>
                  <a:srgbClr val="FFFFFF"/>
                </a:solidFill>
                <a:latin typeface="Arial Black" pitchFamily="34" charset="0"/>
                <a:ea typeface="ＭＳ Ｐゴシック" pitchFamily="-97" charset="-128"/>
              </a:rPr>
              <a:t> (MTCE/</a:t>
            </a:r>
            <a:r>
              <a:rPr lang="en-US" sz="1800" dirty="0" err="1">
                <a:solidFill>
                  <a:srgbClr val="FFFFFF"/>
                </a:solidFill>
                <a:latin typeface="Arial Black" pitchFamily="34" charset="0"/>
                <a:ea typeface="ＭＳ Ｐゴシック" pitchFamily="-97" charset="-128"/>
              </a:rPr>
              <a:t>yr</a:t>
            </a:r>
            <a:r>
              <a:rPr lang="en-US" sz="1800" dirty="0">
                <a:solidFill>
                  <a:srgbClr val="FFFFFF"/>
                </a:solidFill>
                <a:latin typeface="Arial Black" pitchFamily="34" charset="0"/>
                <a:ea typeface="ＭＳ Ｐゴシック" pitchFamily="-97" charset="-128"/>
              </a:rPr>
              <a:t>)</a:t>
            </a:r>
          </a:p>
        </p:txBody>
      </p:sp>
      <p:sp>
        <p:nvSpPr>
          <p:cNvPr id="12" name="TextBox 11"/>
          <p:cNvSpPr txBox="1"/>
          <p:nvPr/>
        </p:nvSpPr>
        <p:spPr>
          <a:xfrm>
            <a:off x="4724400" y="2133600"/>
            <a:ext cx="3657600" cy="862013"/>
          </a:xfrm>
          <a:prstGeom prst="rect">
            <a:avLst/>
          </a:prstGeom>
          <a:noFill/>
        </p:spPr>
        <p:txBody>
          <a:bodyPr>
            <a:spAutoFit/>
          </a:bodyPr>
          <a:lstStyle/>
          <a:p>
            <a:pPr algn="ctr">
              <a:defRPr/>
            </a:pPr>
            <a:r>
              <a:rPr lang="en-US" sz="3200" dirty="0">
                <a:solidFill>
                  <a:srgbClr val="FFFFFF"/>
                </a:solidFill>
                <a:effectLst>
                  <a:outerShdw blurRad="38100" dist="38100" dir="2700000" algn="tl">
                    <a:srgbClr val="000000">
                      <a:alpha val="43137"/>
                    </a:srgbClr>
                  </a:outerShdw>
                </a:effectLst>
                <a:latin typeface="Arial Black"/>
                <a:ea typeface="+mn-ea"/>
                <a:cs typeface="ＭＳ Ｐゴシック" pitchFamily="-107" charset="-128"/>
              </a:rPr>
              <a:t>Carbon</a:t>
            </a:r>
            <a:r>
              <a:rPr lang="en-US" sz="3200" dirty="0">
                <a:solidFill>
                  <a:srgbClr val="FFFFFF"/>
                </a:solidFill>
                <a:latin typeface="Arial Black"/>
                <a:ea typeface="+mn-ea"/>
                <a:cs typeface="ＭＳ Ｐゴシック" pitchFamily="-107" charset="-128"/>
              </a:rPr>
              <a:t> Emissions</a:t>
            </a:r>
          </a:p>
          <a:p>
            <a:pPr algn="ctr">
              <a:defRPr/>
            </a:pPr>
            <a:r>
              <a:rPr lang="en-US" sz="1800" dirty="0">
                <a:solidFill>
                  <a:srgbClr val="FFFFFF"/>
                </a:solidFill>
                <a:latin typeface="Arial Black"/>
                <a:ea typeface="+mn-ea"/>
                <a:cs typeface="ＭＳ Ｐゴシック" pitchFamily="-107" charset="-128"/>
              </a:rPr>
              <a:t>(MTCE/yr)</a:t>
            </a:r>
          </a:p>
        </p:txBody>
      </p:sp>
      <p:sp>
        <p:nvSpPr>
          <p:cNvPr id="8" name="TextBox 7"/>
          <p:cNvSpPr txBox="1"/>
          <p:nvPr/>
        </p:nvSpPr>
        <p:spPr>
          <a:xfrm>
            <a:off x="685800" y="5867400"/>
            <a:ext cx="4114800" cy="400050"/>
          </a:xfrm>
          <a:prstGeom prst="rect">
            <a:avLst/>
          </a:prstGeom>
          <a:noFill/>
        </p:spPr>
        <p:txBody>
          <a:bodyPr>
            <a:spAutoFit/>
          </a:bodyPr>
          <a:lstStyle/>
          <a:p>
            <a:pPr>
              <a:defRPr/>
            </a:pPr>
            <a:r>
              <a:rPr lang="en-US" sz="2000" dirty="0">
                <a:solidFill>
                  <a:srgbClr val="FFFFFF"/>
                </a:solidFill>
                <a:latin typeface="Arial Black"/>
                <a:ea typeface="+mn-ea"/>
                <a:cs typeface="ＭＳ Ｐゴシック" pitchFamily="-107" charset="-128"/>
              </a:rPr>
              <a:t>Total Sequestration: 51 MTCE</a:t>
            </a:r>
          </a:p>
        </p:txBody>
      </p:sp>
      <p:sp>
        <p:nvSpPr>
          <p:cNvPr id="13" name="TextBox 12"/>
          <p:cNvSpPr txBox="1"/>
          <p:nvPr/>
        </p:nvSpPr>
        <p:spPr>
          <a:xfrm>
            <a:off x="4953000" y="5867400"/>
            <a:ext cx="3733800" cy="400050"/>
          </a:xfrm>
          <a:prstGeom prst="rect">
            <a:avLst/>
          </a:prstGeom>
          <a:noFill/>
        </p:spPr>
        <p:txBody>
          <a:bodyPr>
            <a:spAutoFit/>
          </a:bodyPr>
          <a:lstStyle/>
          <a:p>
            <a:pPr>
              <a:defRPr/>
            </a:pPr>
            <a:r>
              <a:rPr lang="en-US" sz="2000" dirty="0">
                <a:solidFill>
                  <a:srgbClr val="FFFFFF"/>
                </a:solidFill>
                <a:latin typeface="Arial Black"/>
                <a:ea typeface="+mn-ea"/>
                <a:cs typeface="ＭＳ Ｐゴシック" pitchFamily="-107" charset="-128"/>
              </a:rPr>
              <a:t>Total Emissions: 66,400 MTCE</a:t>
            </a:r>
          </a:p>
        </p:txBody>
      </p:sp>
    </p:spTree>
    <p:extLst>
      <p:ext uri="{BB962C8B-B14F-4D97-AF65-F5344CB8AC3E}">
        <p14:creationId xmlns:p14="http://schemas.microsoft.com/office/powerpoint/2010/main" val="27407490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9"/>
                                        </p:tgtEl>
                                      </p:cBhvr>
                                      <p:by x="5000" y="5000"/>
                                    </p:animScale>
                                  </p:childTnLst>
                                </p:cTn>
                              </p:par>
                              <p:par>
                                <p:cTn id="7" presetID="6" presetClass="emph" presetSubtype="0" fill="hold" nodeType="withEffect">
                                  <p:stCondLst>
                                    <p:cond delay="0"/>
                                  </p:stCondLst>
                                  <p:childTnLst>
                                    <p:animScale>
                                      <p:cBhvr>
                                        <p:cTn id="8"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381000" y="1524000"/>
            <a:ext cx="8305800" cy="4953000"/>
          </a:xfrm>
        </p:spPr>
        <p:txBody>
          <a:bodyPr numCol="2">
            <a:noAutofit/>
          </a:bodyPr>
          <a:lstStyle/>
          <a:p>
            <a:r>
              <a:rPr lang="en-US" sz="1600" dirty="0"/>
              <a:t>Adrian College </a:t>
            </a:r>
          </a:p>
          <a:p>
            <a:r>
              <a:rPr lang="en-US" sz="1600" dirty="0"/>
              <a:t>Albion College</a:t>
            </a:r>
          </a:p>
          <a:p>
            <a:r>
              <a:rPr lang="en-US" sz="1600" dirty="0"/>
              <a:t>Aquinas College</a:t>
            </a:r>
          </a:p>
          <a:p>
            <a:r>
              <a:rPr lang="en-US" sz="1600" dirty="0"/>
              <a:t>Butler University</a:t>
            </a:r>
          </a:p>
          <a:p>
            <a:r>
              <a:rPr lang="en-US" sz="1600" dirty="0"/>
              <a:t>Carleton College</a:t>
            </a:r>
          </a:p>
          <a:p>
            <a:r>
              <a:rPr lang="en-US" sz="1600" dirty="0"/>
              <a:t>Case Western Reserve University</a:t>
            </a:r>
          </a:p>
          <a:p>
            <a:r>
              <a:rPr lang="en-US" sz="1600" dirty="0"/>
              <a:t>College of Menominee Nation</a:t>
            </a:r>
          </a:p>
          <a:p>
            <a:r>
              <a:rPr lang="en-US" sz="1600" dirty="0"/>
              <a:t>Goshen College</a:t>
            </a:r>
          </a:p>
          <a:p>
            <a:r>
              <a:rPr lang="en-US" sz="1600" dirty="0"/>
              <a:t>Grand Rapids Community College</a:t>
            </a:r>
          </a:p>
          <a:p>
            <a:r>
              <a:rPr lang="en-US" sz="1600" dirty="0"/>
              <a:t>Grand Valley State University</a:t>
            </a:r>
          </a:p>
          <a:p>
            <a:r>
              <a:rPr lang="en-US" sz="1600" dirty="0"/>
              <a:t>Grinnell College</a:t>
            </a:r>
          </a:p>
          <a:p>
            <a:r>
              <a:rPr lang="en-US" sz="1600" dirty="0" err="1"/>
              <a:t>Gustavus</a:t>
            </a:r>
            <a:r>
              <a:rPr lang="en-US" sz="1600" dirty="0"/>
              <a:t> Adolphus College</a:t>
            </a:r>
          </a:p>
          <a:p>
            <a:r>
              <a:rPr lang="en-US" sz="1600" dirty="0"/>
              <a:t>Hillsborough Community College</a:t>
            </a:r>
          </a:p>
          <a:p>
            <a:r>
              <a:rPr lang="en-US" sz="1600" dirty="0"/>
              <a:t>Houghton College</a:t>
            </a:r>
          </a:p>
          <a:p>
            <a:r>
              <a:rPr lang="en-US" sz="1600" dirty="0"/>
              <a:t>Kalamazoo College</a:t>
            </a:r>
          </a:p>
          <a:p>
            <a:r>
              <a:rPr lang="en-US" sz="1600" dirty="0"/>
              <a:t>Lake Superior College</a:t>
            </a:r>
          </a:p>
          <a:p>
            <a:r>
              <a:rPr lang="en-US" sz="1600" dirty="0"/>
              <a:t>Luther College</a:t>
            </a:r>
          </a:p>
          <a:p>
            <a:r>
              <a:rPr lang="en-US" sz="1600" dirty="0"/>
              <a:t>Macalester College</a:t>
            </a:r>
          </a:p>
          <a:p>
            <a:r>
              <a:rPr lang="en-US" sz="1600" dirty="0"/>
              <a:t>Messiah College</a:t>
            </a:r>
          </a:p>
          <a:p>
            <a:r>
              <a:rPr lang="en-US" sz="1600" dirty="0"/>
              <a:t>Middlebury College</a:t>
            </a:r>
          </a:p>
          <a:p>
            <a:r>
              <a:rPr lang="en-US" sz="1600" dirty="0"/>
              <a:t>Northland College</a:t>
            </a:r>
          </a:p>
          <a:p>
            <a:r>
              <a:rPr lang="en-US" sz="1600" dirty="0"/>
              <a:t>Oberlin College</a:t>
            </a:r>
          </a:p>
          <a:p>
            <a:r>
              <a:rPr lang="en-US" sz="1600" dirty="0"/>
              <a:t>Point Loma Nazarene University</a:t>
            </a:r>
          </a:p>
          <a:p>
            <a:r>
              <a:rPr lang="en-US" sz="1600" dirty="0"/>
              <a:t>Swarthmore College</a:t>
            </a:r>
          </a:p>
          <a:p>
            <a:r>
              <a:rPr lang="en-US" sz="1600" dirty="0"/>
              <a:t>Texas Christian University</a:t>
            </a:r>
          </a:p>
          <a:p>
            <a:r>
              <a:rPr lang="en-US" sz="1600" dirty="0"/>
              <a:t>Trinity College</a:t>
            </a:r>
          </a:p>
          <a:p>
            <a:r>
              <a:rPr lang="en-US" sz="1600" dirty="0"/>
              <a:t>Washtenaw Community College</a:t>
            </a:r>
          </a:p>
          <a:p>
            <a:r>
              <a:rPr lang="en-US" sz="1600" dirty="0"/>
              <a:t>Western Michigan University</a:t>
            </a:r>
          </a:p>
          <a:p>
            <a:r>
              <a:rPr lang="en-US" sz="1600" dirty="0"/>
              <a:t>Whitworth University</a:t>
            </a:r>
          </a:p>
          <a:p>
            <a:r>
              <a:rPr lang="en-US" sz="1600" dirty="0"/>
              <a:t>Wittenberg University</a:t>
            </a:r>
          </a:p>
          <a:p>
            <a:pPr marL="0" indent="0" algn="l">
              <a:buNone/>
            </a:pPr>
            <a:endParaRPr lang="en-US" sz="1600" dirty="0"/>
          </a:p>
        </p:txBody>
      </p:sp>
      <p:sp>
        <p:nvSpPr>
          <p:cNvPr id="3" name="Title 2"/>
          <p:cNvSpPr>
            <a:spLocks noGrp="1"/>
          </p:cNvSpPr>
          <p:nvPr>
            <p:ph type="ctrTitle" idx="4294967295"/>
          </p:nvPr>
        </p:nvSpPr>
        <p:spPr>
          <a:xfrm>
            <a:off x="533400" y="76200"/>
            <a:ext cx="7772400" cy="1371600"/>
          </a:xfrm>
        </p:spPr>
        <p:txBody>
          <a:bodyPr>
            <a:normAutofit/>
          </a:bodyPr>
          <a:lstStyle/>
          <a:p>
            <a:r>
              <a:rPr lang="en-US" sz="3600" b="1" dirty="0">
                <a:solidFill>
                  <a:srgbClr val="FFFF00"/>
                </a:solidFill>
              </a:rPr>
              <a:t>American College and University Presidents’ Climate Commitment</a:t>
            </a:r>
          </a:p>
        </p:txBody>
      </p:sp>
    </p:spTree>
    <p:extLst>
      <p:ext uri="{BB962C8B-B14F-4D97-AF65-F5344CB8AC3E}">
        <p14:creationId xmlns:p14="http://schemas.microsoft.com/office/powerpoint/2010/main" val="3373079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81000"/>
            <a:ext cx="8686800" cy="5447645"/>
          </a:xfrm>
          <a:prstGeom prst="rect">
            <a:avLst/>
          </a:prstGeom>
        </p:spPr>
        <p:txBody>
          <a:bodyPr wrap="square">
            <a:spAutoFit/>
          </a:bodyPr>
          <a:lstStyle/>
          <a:p>
            <a:r>
              <a:rPr lang="en-US" dirty="0"/>
              <a:t>      </a:t>
            </a:r>
            <a:r>
              <a:rPr lang="en-US" sz="3200" dirty="0"/>
              <a:t>The most perfect way of seeking God . . . is for us to contemplate him in his works whereby</a:t>
            </a:r>
          </a:p>
          <a:p>
            <a:r>
              <a:rPr lang="en-US" sz="3200" dirty="0"/>
              <a:t>he renders himself near and familiar to us, and in some manner communicates himself . . .</a:t>
            </a:r>
          </a:p>
          <a:p>
            <a:r>
              <a:rPr lang="en-US" sz="3200" dirty="0"/>
              <a:t>we ought to gaze upon his works that we may be restored by his goodness.</a:t>
            </a:r>
          </a:p>
          <a:p>
            <a:endParaRPr lang="en-US" sz="3200" dirty="0"/>
          </a:p>
          <a:p>
            <a:r>
              <a:rPr lang="en-US" sz="3200" dirty="0"/>
              <a:t>			C	     Institutes I.V:11 (p. 65)</a:t>
            </a:r>
          </a:p>
          <a:p>
            <a:r>
              <a:rPr lang="en-US" sz="3200" dirty="0"/>
              <a:t> </a:t>
            </a:r>
          </a:p>
          <a:p>
            <a:r>
              <a:rPr lang="en-US" sz="2000" dirty="0"/>
              <a:t> </a:t>
            </a:r>
          </a:p>
          <a:p>
            <a:r>
              <a:rPr lang="en-US" sz="2000" dirty="0"/>
              <a:t> </a:t>
            </a:r>
          </a:p>
          <a:p>
            <a:endParaRPr lang="en-US" sz="2000" dirty="0"/>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600" y="3445491"/>
            <a:ext cx="3390900" cy="3390900"/>
          </a:xfrm>
          <a:prstGeom prst="rect">
            <a:avLst/>
          </a:prstGeom>
        </p:spPr>
      </p:pic>
    </p:spTree>
    <p:extLst>
      <p:ext uri="{BB962C8B-B14F-4D97-AF65-F5344CB8AC3E}">
        <p14:creationId xmlns:p14="http://schemas.microsoft.com/office/powerpoint/2010/main" val="23143342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9" descr="2005MicahRiv2003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0" y="-5715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0" y="76200"/>
            <a:ext cx="6477000" cy="1231106"/>
          </a:xfrm>
          <a:prstGeom prst="rect">
            <a:avLst/>
          </a:prstGeom>
        </p:spPr>
        <p:txBody>
          <a:bodyPr wrap="square">
            <a:spAutoFit/>
          </a:bodyPr>
          <a:lstStyle/>
          <a:p>
            <a:pPr algn="ctr" eaLnBrk="1" hangingPunct="1">
              <a:spcBef>
                <a:spcPct val="50000"/>
              </a:spcBef>
              <a:defRPr/>
            </a:pPr>
            <a:r>
              <a:rPr lang="en-US" sz="2800" dirty="0">
                <a:solidFill>
                  <a:srgbClr val="FFFF00"/>
                </a:solidFill>
                <a:effectLst>
                  <a:outerShdw blurRad="38100" dist="38100" dir="2700000" algn="tl">
                    <a:srgbClr val="000000"/>
                  </a:outerShdw>
                </a:effectLst>
              </a:rPr>
              <a:t>Closing Story: </a:t>
            </a:r>
            <a:r>
              <a:rPr lang="en-US" sz="3200" dirty="0">
                <a:solidFill>
                  <a:srgbClr val="FFFF00"/>
                </a:solidFill>
                <a:effectLst>
                  <a:outerShdw blurRad="38100" dist="38100" dir="2700000" algn="tl">
                    <a:srgbClr val="000000"/>
                  </a:outerShdw>
                </a:effectLst>
              </a:rPr>
              <a:t>,</a:t>
            </a:r>
          </a:p>
          <a:p>
            <a:pPr algn="ctr" eaLnBrk="1" hangingPunct="1">
              <a:spcBef>
                <a:spcPct val="50000"/>
              </a:spcBef>
              <a:defRPr/>
            </a:pPr>
            <a:r>
              <a:rPr lang="en-US" sz="2800" dirty="0">
                <a:solidFill>
                  <a:srgbClr val="FFFF00"/>
                </a:solidFill>
                <a:effectLst>
                  <a:outerShdw blurRad="38100" dist="38100" dir="2700000" algn="tl">
                    <a:srgbClr val="000000"/>
                  </a:outerShdw>
                </a:effectLst>
              </a:rPr>
              <a:t>San Gerardo de </a:t>
            </a:r>
            <a:r>
              <a:rPr lang="en-US" sz="2800" dirty="0" err="1">
                <a:solidFill>
                  <a:srgbClr val="FFFF00"/>
                </a:solidFill>
                <a:effectLst>
                  <a:outerShdw blurRad="38100" dist="38100" dir="2700000" algn="tl">
                    <a:srgbClr val="000000"/>
                  </a:outerShdw>
                </a:effectLst>
              </a:rPr>
              <a:t>Dota</a:t>
            </a:r>
            <a:r>
              <a:rPr lang="en-US" sz="2800" dirty="0">
                <a:solidFill>
                  <a:srgbClr val="FFFF00"/>
                </a:solidFill>
                <a:effectLst>
                  <a:outerShdw blurRad="38100" dist="38100" dir="2700000" algn="tl">
                    <a:srgbClr val="000000"/>
                  </a:outerShdw>
                </a:effectLst>
              </a:rPr>
              <a:t>, Costa Rica</a:t>
            </a:r>
          </a:p>
        </p:txBody>
      </p:sp>
    </p:spTree>
    <p:extLst>
      <p:ext uri="{BB962C8B-B14F-4D97-AF65-F5344CB8AC3E}">
        <p14:creationId xmlns:p14="http://schemas.microsoft.com/office/powerpoint/2010/main" val="36558279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 descr="SecondTryDonEfrain.jpg"/>
          <p:cNvPicPr>
            <a:picLocks noChangeAspect="1"/>
          </p:cNvPicPr>
          <p:nvPr/>
        </p:nvPicPr>
        <p:blipFill>
          <a:blip r:embed="rId2">
            <a:lum bright="-8000" contrast="10000"/>
            <a:extLst>
              <a:ext uri="{28A0092B-C50C-407E-A947-70E740481C1C}">
                <a14:useLocalDpi xmlns:a14="http://schemas.microsoft.com/office/drawing/2010/main"/>
              </a:ext>
            </a:extLst>
          </a:blip>
          <a:srcRect/>
          <a:stretch>
            <a:fillRect/>
          </a:stretch>
        </p:blipFill>
        <p:spPr bwMode="auto">
          <a:xfrm>
            <a:off x="2133600" y="435492"/>
            <a:ext cx="4419600" cy="5366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5" name="TextBox 2"/>
          <p:cNvSpPr txBox="1">
            <a:spLocks noChangeArrowheads="1"/>
          </p:cNvSpPr>
          <p:nvPr/>
        </p:nvSpPr>
        <p:spPr bwMode="auto">
          <a:xfrm>
            <a:off x="2514600" y="5815392"/>
            <a:ext cx="3886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imes New Roman" pitchFamily="-97" charset="0"/>
                <a:ea typeface="ＭＳ Ｐゴシック" pitchFamily="-97" charset="-128"/>
              </a:defRPr>
            </a:lvl1pPr>
            <a:lvl2pPr marL="742950" indent="-285750">
              <a:defRPr>
                <a:solidFill>
                  <a:schemeClr val="tx1"/>
                </a:solidFill>
                <a:latin typeface="Times New Roman" pitchFamily="-97" charset="0"/>
                <a:ea typeface="ＭＳ Ｐゴシック" pitchFamily="-97" charset="-128"/>
              </a:defRPr>
            </a:lvl2pPr>
            <a:lvl3pPr marL="1143000" indent="-228600">
              <a:defRPr>
                <a:solidFill>
                  <a:schemeClr val="tx1"/>
                </a:solidFill>
                <a:latin typeface="Times New Roman" pitchFamily="-97" charset="0"/>
                <a:ea typeface="ＭＳ Ｐゴシック" pitchFamily="-97" charset="-128"/>
              </a:defRPr>
            </a:lvl3pPr>
            <a:lvl4pPr marL="1600200" indent="-228600">
              <a:defRPr>
                <a:solidFill>
                  <a:schemeClr val="tx1"/>
                </a:solidFill>
                <a:latin typeface="Times New Roman" pitchFamily="-97" charset="0"/>
                <a:ea typeface="ＭＳ Ｐゴシック" pitchFamily="-97" charset="-128"/>
              </a:defRPr>
            </a:lvl4pPr>
            <a:lvl5pPr marL="2057400" indent="-228600">
              <a:defRPr>
                <a:solidFill>
                  <a:schemeClr val="tx1"/>
                </a:solidFill>
                <a:latin typeface="Times New Roman" pitchFamily="-97" charset="0"/>
                <a:ea typeface="ＭＳ Ｐゴシック" pitchFamily="-97" charset="-128"/>
              </a:defRPr>
            </a:lvl5pPr>
            <a:lvl6pPr marL="2514600" indent="-228600" eaLnBrk="0" fontAlgn="base" hangingPunct="0">
              <a:spcBef>
                <a:spcPct val="0"/>
              </a:spcBef>
              <a:spcAft>
                <a:spcPct val="0"/>
              </a:spcAft>
              <a:defRPr>
                <a:solidFill>
                  <a:schemeClr val="tx1"/>
                </a:solidFill>
                <a:latin typeface="Times New Roman" pitchFamily="-97" charset="0"/>
                <a:ea typeface="ＭＳ Ｐゴシック" pitchFamily="-97" charset="-128"/>
              </a:defRPr>
            </a:lvl6pPr>
            <a:lvl7pPr marL="2971800" indent="-228600" eaLnBrk="0" fontAlgn="base" hangingPunct="0">
              <a:spcBef>
                <a:spcPct val="0"/>
              </a:spcBef>
              <a:spcAft>
                <a:spcPct val="0"/>
              </a:spcAft>
              <a:defRPr>
                <a:solidFill>
                  <a:schemeClr val="tx1"/>
                </a:solidFill>
                <a:latin typeface="Times New Roman" pitchFamily="-97" charset="0"/>
                <a:ea typeface="ＭＳ Ｐゴシック" pitchFamily="-97" charset="-128"/>
              </a:defRPr>
            </a:lvl7pPr>
            <a:lvl8pPr marL="3429000" indent="-228600" eaLnBrk="0" fontAlgn="base" hangingPunct="0">
              <a:spcBef>
                <a:spcPct val="0"/>
              </a:spcBef>
              <a:spcAft>
                <a:spcPct val="0"/>
              </a:spcAft>
              <a:defRPr>
                <a:solidFill>
                  <a:schemeClr val="tx1"/>
                </a:solidFill>
                <a:latin typeface="Times New Roman" pitchFamily="-97" charset="0"/>
                <a:ea typeface="ＭＳ Ｐゴシック" pitchFamily="-97" charset="-128"/>
              </a:defRPr>
            </a:lvl8pPr>
            <a:lvl9pPr marL="3886200" indent="-228600" eaLnBrk="0" fontAlgn="base" hangingPunct="0">
              <a:spcBef>
                <a:spcPct val="0"/>
              </a:spcBef>
              <a:spcAft>
                <a:spcPct val="0"/>
              </a:spcAft>
              <a:defRPr>
                <a:solidFill>
                  <a:schemeClr val="tx1"/>
                </a:solidFill>
                <a:latin typeface="Times New Roman" pitchFamily="-97" charset="0"/>
                <a:ea typeface="ＭＳ Ｐゴシック" pitchFamily="-97" charset="-128"/>
              </a:defRPr>
            </a:lvl9pPr>
          </a:lstStyle>
          <a:p>
            <a:r>
              <a:rPr lang="en-US" sz="3600" dirty="0"/>
              <a:t>Don Efrain Chacon</a:t>
            </a:r>
          </a:p>
        </p:txBody>
      </p:sp>
    </p:spTree>
    <p:extLst>
      <p:ext uri="{BB962C8B-B14F-4D97-AF65-F5344CB8AC3E}">
        <p14:creationId xmlns:p14="http://schemas.microsoft.com/office/powerpoint/2010/main" val="29268010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p:txBody>
          <a:bodyPr/>
          <a:lstStyle/>
          <a:p>
            <a:pPr eaLnBrk="1" hangingPunct="1">
              <a:defRPr/>
            </a:pPr>
            <a:endParaRPr lang="en-US"/>
          </a:p>
        </p:txBody>
      </p:sp>
      <p:sp>
        <p:nvSpPr>
          <p:cNvPr id="59394" name="Rectangle 2"/>
          <p:cNvSpPr>
            <a:spLocks noGrp="1" noChangeArrowheads="1"/>
          </p:cNvSpPr>
          <p:nvPr>
            <p:ph type="title"/>
          </p:nvPr>
        </p:nvSpPr>
        <p:spPr/>
        <p:txBody>
          <a:bodyPr/>
          <a:lstStyle/>
          <a:p>
            <a:pPr eaLnBrk="1" hangingPunct="1">
              <a:defRPr/>
            </a:pPr>
            <a:endParaRPr lang="en-US"/>
          </a:p>
        </p:txBody>
      </p:sp>
      <p:pic>
        <p:nvPicPr>
          <p:cNvPr id="8196" name="Picture 4" descr="2005_0515May150007"/>
          <p:cNvPicPr>
            <a:picLocks noChangeAspect="1" noChangeArrowheads="1"/>
          </p:cNvPicPr>
          <p:nvPr/>
        </p:nvPicPr>
        <p:blipFill>
          <a:blip r:embed="rId2" cstate="email">
            <a:lum bright="-4000" contrast="-6000"/>
            <a:extLst>
              <a:ext uri="{28A0092B-C50C-407E-A947-70E740481C1C}">
                <a14:useLocalDpi xmlns:a14="http://schemas.microsoft.com/office/drawing/2010/main"/>
              </a:ext>
            </a:extLst>
          </a:blip>
          <a:srcRect/>
          <a:stretch>
            <a:fillRect/>
          </a:stretch>
        </p:blipFill>
        <p:spPr bwMode="auto">
          <a:xfrm rot="215288">
            <a:off x="-1455738" y="-350838"/>
            <a:ext cx="10922001" cy="7410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107344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2005_0316MidMarchDwnld004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38600" y="0"/>
            <a:ext cx="531495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3" name="Picture 3" descr="2005_0316MidMarchDwnld004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531495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2" name="Text Box 4"/>
          <p:cNvSpPr txBox="1">
            <a:spLocks noChangeArrowheads="1"/>
          </p:cNvSpPr>
          <p:nvPr/>
        </p:nvSpPr>
        <p:spPr bwMode="auto">
          <a:xfrm>
            <a:off x="3233738" y="6096000"/>
            <a:ext cx="2852737" cy="708025"/>
          </a:xfrm>
          <a:prstGeom prst="rect">
            <a:avLst/>
          </a:prstGeom>
          <a:noFill/>
          <a:ln w="9525">
            <a:noFill/>
            <a:miter lim="800000"/>
            <a:headEnd/>
            <a:tailEnd/>
          </a:ln>
          <a:effectLst/>
        </p:spPr>
        <p:txBody>
          <a:bodyPr wrap="none">
            <a:spAutoFit/>
          </a:bodyPr>
          <a:lstStyle/>
          <a:p>
            <a:pPr algn="ctr" eaLnBrk="1" hangingPunct="1">
              <a:defRPr/>
            </a:pPr>
            <a:r>
              <a:rPr lang="en-US" sz="4000">
                <a:solidFill>
                  <a:srgbClr val="FFFF00"/>
                </a:solidFill>
                <a:effectLst>
                  <a:outerShdw blurRad="38100" dist="38100" dir="2700000" algn="tl">
                    <a:srgbClr val="000000"/>
                  </a:outerShdw>
                </a:effectLst>
              </a:rPr>
              <a:t>Cloud Forest</a:t>
            </a:r>
          </a:p>
        </p:txBody>
      </p:sp>
    </p:spTree>
    <p:extLst>
      <p:ext uri="{BB962C8B-B14F-4D97-AF65-F5344CB8AC3E}">
        <p14:creationId xmlns:p14="http://schemas.microsoft.com/office/powerpoint/2010/main" val="34354768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idx="1"/>
          </p:nvPr>
        </p:nvSpPr>
        <p:spPr/>
        <p:txBody>
          <a:bodyPr/>
          <a:lstStyle/>
          <a:p>
            <a:pPr eaLnBrk="1" hangingPunct="1">
              <a:defRPr/>
            </a:pPr>
            <a:endParaRPr lang="en-US"/>
          </a:p>
        </p:txBody>
      </p:sp>
      <p:sp>
        <p:nvSpPr>
          <p:cNvPr id="61442" name="Rectangle 2"/>
          <p:cNvSpPr>
            <a:spLocks noGrp="1" noChangeArrowheads="1"/>
          </p:cNvSpPr>
          <p:nvPr>
            <p:ph type="title"/>
          </p:nvPr>
        </p:nvSpPr>
        <p:spPr/>
        <p:txBody>
          <a:bodyPr/>
          <a:lstStyle/>
          <a:p>
            <a:pPr eaLnBrk="1" hangingPunct="1">
              <a:defRPr/>
            </a:pPr>
            <a:endParaRPr lang="en-US"/>
          </a:p>
        </p:txBody>
      </p:sp>
      <p:pic>
        <p:nvPicPr>
          <p:cNvPr id="14340" name="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4419600" y="914400"/>
            <a:ext cx="462915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41" name="Picture 6"/>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7427" y="20782"/>
            <a:ext cx="42291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405822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TapirPic.jpg"/>
          <p:cNvPicPr>
            <a:picLocks noChangeAspect="1"/>
          </p:cNvPicPr>
          <p:nvPr/>
        </p:nvPicPr>
        <p:blipFill>
          <a:blip r:embed="rId2">
            <a:lum bright="-4000" contrast="2000"/>
            <a:extLst>
              <a:ext uri="{28A0092B-C50C-407E-A947-70E740481C1C}">
                <a14:useLocalDpi xmlns:a14="http://schemas.microsoft.com/office/drawing/2010/main"/>
              </a:ext>
            </a:extLst>
          </a:blip>
          <a:srcRect/>
          <a:stretch>
            <a:fillRect/>
          </a:stretch>
        </p:blipFill>
        <p:spPr bwMode="auto">
          <a:xfrm>
            <a:off x="381000" y="685800"/>
            <a:ext cx="8374063" cy="5451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184266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3"/>
          <p:cNvSpPr>
            <a:spLocks noGrp="1" noChangeArrowheads="1"/>
          </p:cNvSpPr>
          <p:nvPr>
            <p:ph idx="1"/>
          </p:nvPr>
        </p:nvSpPr>
        <p:spPr/>
        <p:txBody>
          <a:bodyPr/>
          <a:lstStyle/>
          <a:p>
            <a:pPr eaLnBrk="1" hangingPunct="1">
              <a:defRPr/>
            </a:pPr>
            <a:endParaRPr lang="en-US"/>
          </a:p>
        </p:txBody>
      </p:sp>
      <p:sp>
        <p:nvSpPr>
          <p:cNvPr id="63490" name="Rectangle 2"/>
          <p:cNvSpPr>
            <a:spLocks noGrp="1" noChangeArrowheads="1"/>
          </p:cNvSpPr>
          <p:nvPr>
            <p:ph type="title"/>
          </p:nvPr>
        </p:nvSpPr>
        <p:spPr/>
        <p:txBody>
          <a:bodyPr/>
          <a:lstStyle/>
          <a:p>
            <a:pPr eaLnBrk="1" hangingPunct="1">
              <a:defRPr/>
            </a:pPr>
            <a:endParaRPr lang="en-US"/>
          </a:p>
        </p:txBody>
      </p:sp>
      <p:pic>
        <p:nvPicPr>
          <p:cNvPr id="16388" name="Pictur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080173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p:cNvPicPr>
            <a:picLocks noChangeAspect="1"/>
          </p:cNvPicPr>
          <p:nvPr/>
        </p:nvPicPr>
        <p:blipFill>
          <a:blip r:embed="rId2">
            <a:lum bright="6000" contrast="4000"/>
            <a:extLst>
              <a:ext uri="{28A0092B-C50C-407E-A947-70E740481C1C}">
                <a14:useLocalDpi xmlns:a14="http://schemas.microsoft.com/office/drawing/2010/main"/>
              </a:ext>
            </a:extLst>
          </a:blip>
          <a:srcRect/>
          <a:stretch>
            <a:fillRect/>
          </a:stretch>
        </p:blipFill>
        <p:spPr bwMode="auto">
          <a:xfrm>
            <a:off x="1447800" y="1219200"/>
            <a:ext cx="6019800" cy="433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934014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descr="2005_061111June0103"/>
          <p:cNvPicPr>
            <a:picLocks noChangeAspect="1" noChangeArrowheads="1"/>
          </p:cNvPicPr>
          <p:nvPr/>
        </p:nvPicPr>
        <p:blipFill>
          <a:blip r:embed="rId2" cstate="email">
            <a:lum bright="-24000" contrast="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9" name="Text Box 2"/>
          <p:cNvSpPr txBox="1">
            <a:spLocks noChangeArrowheads="1"/>
          </p:cNvSpPr>
          <p:nvPr/>
        </p:nvSpPr>
        <p:spPr bwMode="auto">
          <a:xfrm>
            <a:off x="1676400" y="685800"/>
            <a:ext cx="5634038" cy="97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457200" indent="-457200">
              <a:defRPr>
                <a:solidFill>
                  <a:schemeClr val="tx1"/>
                </a:solidFill>
                <a:latin typeface="Times New Roman" pitchFamily="-97" charset="0"/>
                <a:ea typeface="ＭＳ Ｐゴシック" pitchFamily="-97" charset="-128"/>
              </a:defRPr>
            </a:lvl1pPr>
            <a:lvl2pPr marL="742950" indent="-285750">
              <a:defRPr>
                <a:solidFill>
                  <a:schemeClr val="tx1"/>
                </a:solidFill>
                <a:latin typeface="Times New Roman" pitchFamily="-97" charset="0"/>
                <a:ea typeface="ＭＳ Ｐゴシック" pitchFamily="-97" charset="-128"/>
              </a:defRPr>
            </a:lvl2pPr>
            <a:lvl3pPr marL="1143000" indent="-228600">
              <a:defRPr>
                <a:solidFill>
                  <a:schemeClr val="tx1"/>
                </a:solidFill>
                <a:latin typeface="Times New Roman" pitchFamily="-97" charset="0"/>
                <a:ea typeface="ＭＳ Ｐゴシック" pitchFamily="-97" charset="-128"/>
              </a:defRPr>
            </a:lvl3pPr>
            <a:lvl4pPr marL="1600200" indent="-228600">
              <a:defRPr>
                <a:solidFill>
                  <a:schemeClr val="tx1"/>
                </a:solidFill>
                <a:latin typeface="Times New Roman" pitchFamily="-97" charset="0"/>
                <a:ea typeface="ＭＳ Ｐゴシック" pitchFamily="-97" charset="-128"/>
              </a:defRPr>
            </a:lvl4pPr>
            <a:lvl5pPr marL="2057400" indent="-228600">
              <a:defRPr>
                <a:solidFill>
                  <a:schemeClr val="tx1"/>
                </a:solidFill>
                <a:latin typeface="Times New Roman" pitchFamily="-97" charset="0"/>
                <a:ea typeface="ＭＳ Ｐゴシック" pitchFamily="-97" charset="-128"/>
              </a:defRPr>
            </a:lvl5pPr>
            <a:lvl6pPr marL="2514600" indent="-228600" eaLnBrk="0" fontAlgn="base" hangingPunct="0">
              <a:spcBef>
                <a:spcPct val="0"/>
              </a:spcBef>
              <a:spcAft>
                <a:spcPct val="0"/>
              </a:spcAft>
              <a:defRPr>
                <a:solidFill>
                  <a:schemeClr val="tx1"/>
                </a:solidFill>
                <a:latin typeface="Times New Roman" pitchFamily="-97" charset="0"/>
                <a:ea typeface="ＭＳ Ｐゴシック" pitchFamily="-97" charset="-128"/>
              </a:defRPr>
            </a:lvl6pPr>
            <a:lvl7pPr marL="2971800" indent="-228600" eaLnBrk="0" fontAlgn="base" hangingPunct="0">
              <a:spcBef>
                <a:spcPct val="0"/>
              </a:spcBef>
              <a:spcAft>
                <a:spcPct val="0"/>
              </a:spcAft>
              <a:defRPr>
                <a:solidFill>
                  <a:schemeClr val="tx1"/>
                </a:solidFill>
                <a:latin typeface="Times New Roman" pitchFamily="-97" charset="0"/>
                <a:ea typeface="ＭＳ Ｐゴシック" pitchFamily="-97" charset="-128"/>
              </a:defRPr>
            </a:lvl7pPr>
            <a:lvl8pPr marL="3429000" indent="-228600" eaLnBrk="0" fontAlgn="base" hangingPunct="0">
              <a:spcBef>
                <a:spcPct val="0"/>
              </a:spcBef>
              <a:spcAft>
                <a:spcPct val="0"/>
              </a:spcAft>
              <a:defRPr>
                <a:solidFill>
                  <a:schemeClr val="tx1"/>
                </a:solidFill>
                <a:latin typeface="Times New Roman" pitchFamily="-97" charset="0"/>
                <a:ea typeface="ＭＳ Ｐゴシック" pitchFamily="-97" charset="-128"/>
              </a:defRPr>
            </a:lvl8pPr>
            <a:lvl9pPr marL="3886200" indent="-228600" eaLnBrk="0" fontAlgn="base" hangingPunct="0">
              <a:spcBef>
                <a:spcPct val="0"/>
              </a:spcBef>
              <a:spcAft>
                <a:spcPct val="0"/>
              </a:spcAft>
              <a:defRPr>
                <a:solidFill>
                  <a:schemeClr val="tx1"/>
                </a:solidFill>
                <a:latin typeface="Times New Roman" pitchFamily="-97" charset="0"/>
                <a:ea typeface="ＭＳ Ｐゴシック" pitchFamily="-97" charset="-128"/>
              </a:defRPr>
            </a:lvl9pPr>
          </a:lstStyle>
          <a:p>
            <a:pPr algn="ctr"/>
            <a:r>
              <a:rPr lang="en-US" sz="4000" u="sng">
                <a:solidFill>
                  <a:srgbClr val="FFFF00"/>
                </a:solidFill>
              </a:rPr>
              <a:t>Unsustainable Practices</a:t>
            </a:r>
          </a:p>
          <a:p>
            <a:pPr algn="ctr">
              <a:buFontTx/>
              <a:buAutoNum type="arabicPeriod"/>
            </a:pPr>
            <a:endParaRPr lang="en-US">
              <a:latin typeface="Times" pitchFamily="-97" charset="0"/>
            </a:endParaRPr>
          </a:p>
        </p:txBody>
      </p:sp>
      <p:sp>
        <p:nvSpPr>
          <p:cNvPr id="24580" name="Text Box 4"/>
          <p:cNvSpPr txBox="1">
            <a:spLocks noChangeArrowheads="1"/>
          </p:cNvSpPr>
          <p:nvPr/>
        </p:nvSpPr>
        <p:spPr bwMode="auto">
          <a:xfrm>
            <a:off x="2438400" y="1676400"/>
            <a:ext cx="5040313"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457200" indent="-457200">
              <a:defRPr>
                <a:solidFill>
                  <a:schemeClr val="tx1"/>
                </a:solidFill>
                <a:latin typeface="Times New Roman" pitchFamily="-97" charset="0"/>
                <a:ea typeface="ＭＳ Ｐゴシック" pitchFamily="-97" charset="-128"/>
              </a:defRPr>
            </a:lvl1pPr>
            <a:lvl2pPr marL="742950" indent="-285750">
              <a:defRPr>
                <a:solidFill>
                  <a:schemeClr val="tx1"/>
                </a:solidFill>
                <a:latin typeface="Times New Roman" pitchFamily="-97" charset="0"/>
                <a:ea typeface="ＭＳ Ｐゴシック" pitchFamily="-97" charset="-128"/>
              </a:defRPr>
            </a:lvl2pPr>
            <a:lvl3pPr marL="1143000" indent="-228600">
              <a:defRPr>
                <a:solidFill>
                  <a:schemeClr val="tx1"/>
                </a:solidFill>
                <a:latin typeface="Times New Roman" pitchFamily="-97" charset="0"/>
                <a:ea typeface="ＭＳ Ｐゴシック" pitchFamily="-97" charset="-128"/>
              </a:defRPr>
            </a:lvl3pPr>
            <a:lvl4pPr marL="1600200" indent="-228600">
              <a:defRPr>
                <a:solidFill>
                  <a:schemeClr val="tx1"/>
                </a:solidFill>
                <a:latin typeface="Times New Roman" pitchFamily="-97" charset="0"/>
                <a:ea typeface="ＭＳ Ｐゴシック" pitchFamily="-97" charset="-128"/>
              </a:defRPr>
            </a:lvl4pPr>
            <a:lvl5pPr marL="2057400" indent="-228600">
              <a:defRPr>
                <a:solidFill>
                  <a:schemeClr val="tx1"/>
                </a:solidFill>
                <a:latin typeface="Times New Roman" pitchFamily="-97" charset="0"/>
                <a:ea typeface="ＭＳ Ｐゴシック" pitchFamily="-97" charset="-128"/>
              </a:defRPr>
            </a:lvl5pPr>
            <a:lvl6pPr marL="2514600" indent="-228600" eaLnBrk="0" fontAlgn="base" hangingPunct="0">
              <a:spcBef>
                <a:spcPct val="0"/>
              </a:spcBef>
              <a:spcAft>
                <a:spcPct val="0"/>
              </a:spcAft>
              <a:defRPr>
                <a:solidFill>
                  <a:schemeClr val="tx1"/>
                </a:solidFill>
                <a:latin typeface="Times New Roman" pitchFamily="-97" charset="0"/>
                <a:ea typeface="ＭＳ Ｐゴシック" pitchFamily="-97" charset="-128"/>
              </a:defRPr>
            </a:lvl6pPr>
            <a:lvl7pPr marL="2971800" indent="-228600" eaLnBrk="0" fontAlgn="base" hangingPunct="0">
              <a:spcBef>
                <a:spcPct val="0"/>
              </a:spcBef>
              <a:spcAft>
                <a:spcPct val="0"/>
              </a:spcAft>
              <a:defRPr>
                <a:solidFill>
                  <a:schemeClr val="tx1"/>
                </a:solidFill>
                <a:latin typeface="Times New Roman" pitchFamily="-97" charset="0"/>
                <a:ea typeface="ＭＳ Ｐゴシック" pitchFamily="-97" charset="-128"/>
              </a:defRPr>
            </a:lvl7pPr>
            <a:lvl8pPr marL="3429000" indent="-228600" eaLnBrk="0" fontAlgn="base" hangingPunct="0">
              <a:spcBef>
                <a:spcPct val="0"/>
              </a:spcBef>
              <a:spcAft>
                <a:spcPct val="0"/>
              </a:spcAft>
              <a:defRPr>
                <a:solidFill>
                  <a:schemeClr val="tx1"/>
                </a:solidFill>
                <a:latin typeface="Times New Roman" pitchFamily="-97" charset="0"/>
                <a:ea typeface="ＭＳ Ｐゴシック" pitchFamily="-97" charset="-128"/>
              </a:defRPr>
            </a:lvl8pPr>
            <a:lvl9pPr marL="3886200" indent="-228600" eaLnBrk="0" fontAlgn="base" hangingPunct="0">
              <a:spcBef>
                <a:spcPct val="0"/>
              </a:spcBef>
              <a:spcAft>
                <a:spcPct val="0"/>
              </a:spcAft>
              <a:defRPr>
                <a:solidFill>
                  <a:schemeClr val="tx1"/>
                </a:solidFill>
                <a:latin typeface="Times New Roman" pitchFamily="-97" charset="0"/>
                <a:ea typeface="ＭＳ Ｐゴシック" pitchFamily="-97" charset="-128"/>
              </a:defRPr>
            </a:lvl9pPr>
          </a:lstStyle>
          <a:p>
            <a:r>
              <a:rPr lang="en-US" sz="2800">
                <a:solidFill>
                  <a:srgbClr val="FFFF00"/>
                </a:solidFill>
                <a:latin typeface="Times" pitchFamily="-97" charset="0"/>
              </a:rPr>
              <a:t>Clear cutting the forest</a:t>
            </a:r>
          </a:p>
          <a:p>
            <a:r>
              <a:rPr lang="en-US" sz="2800">
                <a:solidFill>
                  <a:srgbClr val="FFFF00"/>
                </a:solidFill>
                <a:latin typeface="Times" pitchFamily="-97" charset="0"/>
              </a:rPr>
              <a:t>Dairy cows raised on steep slopes</a:t>
            </a:r>
          </a:p>
          <a:p>
            <a:endParaRPr lang="en-US" sz="2800">
              <a:solidFill>
                <a:srgbClr val="FFFF00"/>
              </a:solidFill>
              <a:latin typeface="Times" pitchFamily="-97" charset="0"/>
            </a:endParaRPr>
          </a:p>
          <a:p>
            <a:endParaRPr lang="en-US" sz="2800">
              <a:latin typeface="Times" pitchFamily="-97" charset="0"/>
            </a:endParaRPr>
          </a:p>
        </p:txBody>
      </p:sp>
      <p:sp>
        <p:nvSpPr>
          <p:cNvPr id="24581" name="Rectangle 5"/>
          <p:cNvSpPr>
            <a:spLocks noChangeArrowheads="1"/>
          </p:cNvSpPr>
          <p:nvPr/>
        </p:nvSpPr>
        <p:spPr bwMode="auto">
          <a:xfrm>
            <a:off x="2057400" y="3581400"/>
            <a:ext cx="5634038"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sz="4000" u="sng">
                <a:solidFill>
                  <a:srgbClr val="FFFF00"/>
                </a:solidFill>
              </a:rPr>
              <a:t>Sustainable Alternatives</a:t>
            </a:r>
          </a:p>
        </p:txBody>
      </p:sp>
      <p:sp>
        <p:nvSpPr>
          <p:cNvPr id="24582" name="Rectangle 6"/>
          <p:cNvSpPr>
            <a:spLocks noChangeArrowheads="1"/>
          </p:cNvSpPr>
          <p:nvPr/>
        </p:nvSpPr>
        <p:spPr bwMode="auto">
          <a:xfrm>
            <a:off x="2514600" y="4416425"/>
            <a:ext cx="4648200" cy="181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2800">
                <a:solidFill>
                  <a:srgbClr val="FFFF00"/>
                </a:solidFill>
                <a:latin typeface="Times" pitchFamily="-97" charset="0"/>
              </a:rPr>
              <a:t>Mixed Orchards</a:t>
            </a:r>
          </a:p>
          <a:p>
            <a:r>
              <a:rPr lang="en-US" sz="2800">
                <a:solidFill>
                  <a:srgbClr val="FFFF00"/>
                </a:solidFill>
                <a:latin typeface="Times" pitchFamily="-97" charset="0"/>
              </a:rPr>
              <a:t>Fish Farming</a:t>
            </a:r>
          </a:p>
          <a:p>
            <a:r>
              <a:rPr lang="en-US" sz="2800">
                <a:solidFill>
                  <a:srgbClr val="FFFF00"/>
                </a:solidFill>
                <a:latin typeface="Times" pitchFamily="-97" charset="0"/>
              </a:rPr>
              <a:t>Ecotourism</a:t>
            </a:r>
          </a:p>
          <a:p>
            <a:pPr>
              <a:spcBef>
                <a:spcPct val="50000"/>
              </a:spcBef>
            </a:pPr>
            <a:endParaRPr lang="en-US" sz="2800">
              <a:latin typeface="Times" pitchFamily="-97" charset="0"/>
            </a:endParaRPr>
          </a:p>
        </p:txBody>
      </p:sp>
    </p:spTree>
    <p:extLst>
      <p:ext uri="{BB962C8B-B14F-4D97-AF65-F5344CB8AC3E}">
        <p14:creationId xmlns:p14="http://schemas.microsoft.com/office/powerpoint/2010/main" val="1067659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dissolve">
                                      <p:cBhvr>
                                        <p:cTn id="7" dur="1000"/>
                                        <p:tgtEl>
                                          <p:spTgt spid="24580">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4580">
                                            <p:txEl>
                                              <p:pRg st="1" end="1"/>
                                            </p:txEl>
                                          </p:spTgt>
                                        </p:tgtEl>
                                        <p:attrNameLst>
                                          <p:attrName>style.visibility</p:attrName>
                                        </p:attrNameLst>
                                      </p:cBhvr>
                                      <p:to>
                                        <p:strVal val="visible"/>
                                      </p:to>
                                    </p:set>
                                    <p:animEffect transition="in" filter="dissolve">
                                      <p:cBhvr>
                                        <p:cTn id="10" dur="1000"/>
                                        <p:tgtEl>
                                          <p:spTgt spid="24580">
                                            <p:txEl>
                                              <p:pRg st="1" end="1"/>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24581">
                                            <p:txEl>
                                              <p:pRg st="0" end="0"/>
                                            </p:txEl>
                                          </p:spTgt>
                                        </p:tgtEl>
                                        <p:attrNameLst>
                                          <p:attrName>style.visibility</p:attrName>
                                        </p:attrNameLst>
                                      </p:cBhvr>
                                      <p:to>
                                        <p:strVal val="visible"/>
                                      </p:to>
                                    </p:set>
                                    <p:anim calcmode="lin" valueType="num">
                                      <p:cBhvr additive="base">
                                        <p:cTn id="15" dur="1000" fill="hold"/>
                                        <p:tgtEl>
                                          <p:spTgt spid="24581">
                                            <p:txEl>
                                              <p:pRg st="0" end="0"/>
                                            </p:txEl>
                                          </p:spTgt>
                                        </p:tgtEl>
                                        <p:attrNameLst>
                                          <p:attrName>ppt_x</p:attrName>
                                        </p:attrNameLst>
                                      </p:cBhvr>
                                      <p:tavLst>
                                        <p:tav tm="0">
                                          <p:val>
                                            <p:strVal val="0-#ppt_w/2"/>
                                          </p:val>
                                        </p:tav>
                                        <p:tav tm="100000">
                                          <p:val>
                                            <p:strVal val="#ppt_x"/>
                                          </p:val>
                                        </p:tav>
                                      </p:tavLst>
                                    </p:anim>
                                    <p:anim calcmode="lin" valueType="num">
                                      <p:cBhvr additive="base">
                                        <p:cTn id="16" dur="1000" fill="hold"/>
                                        <p:tgtEl>
                                          <p:spTgt spid="2458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24582">
                                            <p:txEl>
                                              <p:pRg st="0" end="0"/>
                                            </p:txEl>
                                          </p:spTgt>
                                        </p:tgtEl>
                                        <p:attrNameLst>
                                          <p:attrName>style.visibility</p:attrName>
                                        </p:attrNameLst>
                                      </p:cBhvr>
                                      <p:to>
                                        <p:strVal val="visible"/>
                                      </p:to>
                                    </p:set>
                                    <p:animEffect transition="in" filter="dissolve">
                                      <p:cBhvr>
                                        <p:cTn id="21" dur="1000"/>
                                        <p:tgtEl>
                                          <p:spTgt spid="24582">
                                            <p:txEl>
                                              <p:pRg st="0" end="0"/>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24582">
                                            <p:txEl>
                                              <p:pRg st="1" end="1"/>
                                            </p:txEl>
                                          </p:spTgt>
                                        </p:tgtEl>
                                        <p:attrNameLst>
                                          <p:attrName>style.visibility</p:attrName>
                                        </p:attrNameLst>
                                      </p:cBhvr>
                                      <p:to>
                                        <p:strVal val="visible"/>
                                      </p:to>
                                    </p:set>
                                    <p:animEffect transition="in" filter="dissolve">
                                      <p:cBhvr>
                                        <p:cTn id="24" dur="1000"/>
                                        <p:tgtEl>
                                          <p:spTgt spid="24582">
                                            <p:txEl>
                                              <p:pRg st="1" end="1"/>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24582">
                                            <p:txEl>
                                              <p:pRg st="2" end="2"/>
                                            </p:txEl>
                                          </p:spTgt>
                                        </p:tgtEl>
                                        <p:attrNameLst>
                                          <p:attrName>style.visibility</p:attrName>
                                        </p:attrNameLst>
                                      </p:cBhvr>
                                      <p:to>
                                        <p:strVal val="visible"/>
                                      </p:to>
                                    </p:set>
                                    <p:animEffect transition="in" filter="dissolve">
                                      <p:cBhvr>
                                        <p:cTn id="27" dur="1000"/>
                                        <p:tgtEl>
                                          <p:spTgt spid="2458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idx="1"/>
          </p:nvPr>
        </p:nvSpPr>
        <p:spPr/>
        <p:txBody>
          <a:bodyPr/>
          <a:lstStyle/>
          <a:p>
            <a:pPr eaLnBrk="1" hangingPunct="1">
              <a:defRPr/>
            </a:pPr>
            <a:endParaRPr lang="en-US"/>
          </a:p>
        </p:txBody>
      </p:sp>
      <p:sp>
        <p:nvSpPr>
          <p:cNvPr id="38914" name="Rectangle 2"/>
          <p:cNvSpPr>
            <a:spLocks noGrp="1" noChangeArrowheads="1"/>
          </p:cNvSpPr>
          <p:nvPr>
            <p:ph type="title"/>
          </p:nvPr>
        </p:nvSpPr>
        <p:spPr/>
        <p:txBody>
          <a:bodyPr/>
          <a:lstStyle/>
          <a:p>
            <a:pPr eaLnBrk="1" hangingPunct="1">
              <a:defRPr/>
            </a:pPr>
            <a:endParaRPr lang="en-US"/>
          </a:p>
        </p:txBody>
      </p:sp>
      <p:pic>
        <p:nvPicPr>
          <p:cNvPr id="23556" name="Picture 4" descr="BzCRicaInterim2007 43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28800" y="-228600"/>
            <a:ext cx="531495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57586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302359"/>
            <a:ext cx="8758748" cy="6247864"/>
          </a:xfrm>
          <a:prstGeom prst="rect">
            <a:avLst/>
          </a:prstGeom>
        </p:spPr>
        <p:txBody>
          <a:bodyPr wrap="square">
            <a:spAutoFit/>
          </a:bodyPr>
          <a:lstStyle/>
          <a:p>
            <a:pPr marL="0" indent="0">
              <a:buNone/>
            </a:pPr>
            <a:r>
              <a:rPr lang="en-US" sz="1800" dirty="0"/>
              <a:t>     </a:t>
            </a:r>
            <a:r>
              <a:rPr lang="en-US" sz="2000" dirty="0"/>
              <a:t>From of old the church has pointed to nature and to the Bible as the sources of knowledge of God . . . the Reformed confession truly and beautifully declares, that all creation is as a living book, </a:t>
            </a:r>
          </a:p>
          <a:p>
            <a:pPr marL="0" indent="0">
              <a:buNone/>
            </a:pPr>
            <a:r>
              <a:rPr lang="en-US" sz="2000" dirty="0"/>
              <a:t>the letters of which are the creatures . . . </a:t>
            </a:r>
          </a:p>
          <a:p>
            <a:pPr marL="0" indent="0">
              <a:buNone/>
            </a:pPr>
            <a:endParaRPr lang="en-US" sz="2000" dirty="0"/>
          </a:p>
          <a:p>
            <a:pPr marL="0" indent="0">
              <a:buNone/>
            </a:pPr>
            <a:r>
              <a:rPr lang="en-US" sz="2000" dirty="0"/>
              <a:t>     It has been learned by heart, and in general it is agreed, </a:t>
            </a:r>
          </a:p>
          <a:p>
            <a:pPr marL="0" indent="0">
              <a:buNone/>
            </a:pPr>
            <a:r>
              <a:rPr lang="en-US" sz="2000" dirty="0"/>
              <a:t>that Divine attributes exhibit themselves in the works of </a:t>
            </a:r>
          </a:p>
          <a:p>
            <a:pPr marL="0" indent="0">
              <a:buNone/>
            </a:pPr>
            <a:r>
              <a:rPr lang="en-US" sz="2000" dirty="0"/>
              <a:t>nature . . . But now that this is known, we are through with </a:t>
            </a:r>
          </a:p>
          <a:p>
            <a:pPr marL="0" indent="0">
              <a:buNone/>
            </a:pPr>
            <a:r>
              <a:rPr lang="en-US" sz="2000" dirty="0"/>
              <a:t>the book of nature . . . so the book is put aside, and there </a:t>
            </a:r>
          </a:p>
          <a:p>
            <a:pPr marL="0" indent="0">
              <a:buNone/>
            </a:pPr>
            <a:r>
              <a:rPr lang="en-US" sz="2000" dirty="0"/>
              <a:t>is no personal, lasting impression of the majesty of God which nature was intended to convey.  No one looks for it.  No account is made of it . . .</a:t>
            </a:r>
          </a:p>
          <a:p>
            <a:pPr marL="0" indent="0">
              <a:buNone/>
            </a:pPr>
            <a:endParaRPr lang="en-US" sz="2000" dirty="0"/>
          </a:p>
          <a:p>
            <a:pPr marL="0" indent="0">
              <a:buNone/>
            </a:pPr>
            <a:r>
              <a:rPr lang="en-US" sz="2000" dirty="0"/>
              <a:t>     God himself is in and behind nature . . . In everything that lives in nature, rustles, throbs and stirs itself, we feel the </a:t>
            </a:r>
            <a:r>
              <a:rPr lang="en-US" sz="2000" dirty="0" err="1"/>
              <a:t>pulsebeat</a:t>
            </a:r>
            <a:r>
              <a:rPr lang="en-US" sz="2000" dirty="0"/>
              <a:t> of God’s own life . . . In nature also everything is for the sake of religion, to reveal to us in it the glorious presence of God, to bring us the fostering sense that in nature everywhere the living and almighty God is with us on every side, and to fill us with the sublime impression of his Power, Divinity and Majesty.</a:t>
            </a:r>
          </a:p>
          <a:p>
            <a:pPr marL="0" indent="0">
              <a:buNone/>
            </a:pPr>
            <a:endParaRPr lang="en-US" sz="2000" dirty="0"/>
          </a:p>
          <a:p>
            <a:pPr marL="0" indent="0">
              <a:buNone/>
            </a:pPr>
            <a:r>
              <a:rPr lang="en-US" sz="2000" dirty="0"/>
              <a:t>		A. </a:t>
            </a:r>
            <a:r>
              <a:rPr lang="en-US" sz="2000" dirty="0" err="1"/>
              <a:t>Kuyper</a:t>
            </a:r>
            <a:r>
              <a:rPr lang="en-US" sz="2000" dirty="0"/>
              <a:t>, D. D., </a:t>
            </a:r>
            <a:r>
              <a:rPr lang="en-US" sz="2000" u="sng" dirty="0"/>
              <a:t>To Be Near Unto God</a:t>
            </a:r>
            <a:r>
              <a:rPr lang="en-US" sz="2000" dirty="0"/>
              <a:t> (pp. 223-230) </a:t>
            </a:r>
          </a:p>
        </p:txBody>
      </p:sp>
      <p:pic>
        <p:nvPicPr>
          <p:cNvPr id="3" name="Picture 2"/>
          <p:cNvPicPr>
            <a:picLocks noChangeAspect="1"/>
          </p:cNvPicPr>
          <p:nvPr/>
        </p:nvPicPr>
        <p:blipFill>
          <a:blip r:embed="rId2"/>
          <a:stretch>
            <a:fillRect/>
          </a:stretch>
        </p:blipFill>
        <p:spPr>
          <a:xfrm>
            <a:off x="7010400" y="990600"/>
            <a:ext cx="2057400" cy="2057400"/>
          </a:xfrm>
          <a:prstGeom prst="rect">
            <a:avLst/>
          </a:prstGeom>
        </p:spPr>
      </p:pic>
    </p:spTree>
    <p:extLst>
      <p:ext uri="{BB962C8B-B14F-4D97-AF65-F5344CB8AC3E}">
        <p14:creationId xmlns:p14="http://schemas.microsoft.com/office/powerpoint/2010/main" val="32808244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3"/>
          <p:cNvSpPr>
            <a:spLocks noGrp="1" noChangeArrowheads="1"/>
          </p:cNvSpPr>
          <p:nvPr>
            <p:ph idx="1"/>
          </p:nvPr>
        </p:nvSpPr>
        <p:spPr/>
        <p:txBody>
          <a:bodyPr/>
          <a:lstStyle/>
          <a:p>
            <a:pPr eaLnBrk="1" hangingPunct="1">
              <a:defRPr/>
            </a:pPr>
            <a:endParaRPr lang="en-US"/>
          </a:p>
        </p:txBody>
      </p:sp>
      <p:sp>
        <p:nvSpPr>
          <p:cNvPr id="58370" name="Rectangle 2"/>
          <p:cNvSpPr>
            <a:spLocks noGrp="1" noChangeArrowheads="1"/>
          </p:cNvSpPr>
          <p:nvPr>
            <p:ph type="title"/>
          </p:nvPr>
        </p:nvSpPr>
        <p:spPr/>
        <p:txBody>
          <a:bodyPr/>
          <a:lstStyle/>
          <a:p>
            <a:pPr eaLnBrk="1" hangingPunct="1">
              <a:defRPr/>
            </a:pPr>
            <a:endParaRPr lang="en-US"/>
          </a:p>
        </p:txBody>
      </p:sp>
      <p:pic>
        <p:nvPicPr>
          <p:cNvPr id="22532" name="Picture 4" descr="2005_0512Research004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3335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710092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8409.jpg"/>
          <p:cNvPicPr>
            <a:picLocks noChangeAspect="1"/>
          </p:cNvPicPr>
          <p:nvPr/>
        </p:nvPicPr>
        <p:blipFill>
          <a:blip r:embed="rId2" cstate="email">
            <a:extLst>
              <a:ext uri="{BEBA8EAE-BF5A-486C-A8C5-ECC9F3942E4B}">
                <a14:imgProps xmlns:a14="http://schemas.microsoft.com/office/drawing/2010/main">
                  <a14:imgLayer r:embed="rId3">
                    <a14:imgEffect>
                      <a14:brightnessContrast contrast="26000"/>
                    </a14:imgEffect>
                  </a14:imgLayer>
                </a14:imgProps>
              </a:ext>
              <a:ext uri="{28A0092B-C50C-407E-A947-70E740481C1C}">
                <a14:useLocalDpi xmlns:a14="http://schemas.microsoft.com/office/drawing/2010/main"/>
              </a:ext>
            </a:extLst>
          </a:blip>
          <a:stretch>
            <a:fillRect/>
          </a:stretch>
        </p:blipFill>
        <p:spPr>
          <a:xfrm>
            <a:off x="1981200" y="0"/>
            <a:ext cx="5143500" cy="6858000"/>
          </a:xfrm>
          <a:prstGeom prst="rect">
            <a:avLst/>
          </a:prstGeom>
        </p:spPr>
      </p:pic>
    </p:spTree>
    <p:extLst>
      <p:ext uri="{BB962C8B-B14F-4D97-AF65-F5344CB8AC3E}">
        <p14:creationId xmlns:p14="http://schemas.microsoft.com/office/powerpoint/2010/main" val="7035793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7" descr="2005_0718quetzals2003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47800" y="-1371600"/>
            <a:ext cx="6457950" cy="861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269199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4800600" y="2590800"/>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en-US" sz="2400">
              <a:latin typeface="Times" pitchFamily="-97" charset="0"/>
            </a:endParaRPr>
          </a:p>
        </p:txBody>
      </p:sp>
      <p:pic>
        <p:nvPicPr>
          <p:cNvPr id="25603" name="Picture 5" descr="2005_0714LdscpgandLauras007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1000" y="228600"/>
            <a:ext cx="8458200" cy="6459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92354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eaLnBrk="1" hangingPunct="1">
              <a:defRPr/>
            </a:pPr>
            <a:endParaRPr lang="en-US" dirty="0"/>
          </a:p>
        </p:txBody>
      </p:sp>
      <p:sp>
        <p:nvSpPr>
          <p:cNvPr id="2" name="Title 1"/>
          <p:cNvSpPr>
            <a:spLocks noGrp="1"/>
          </p:cNvSpPr>
          <p:nvPr>
            <p:ph type="title"/>
          </p:nvPr>
        </p:nvSpPr>
        <p:spPr/>
        <p:txBody>
          <a:bodyPr/>
          <a:lstStyle/>
          <a:p>
            <a:pPr eaLnBrk="1" hangingPunct="1">
              <a:defRPr/>
            </a:pPr>
            <a:endParaRPr lang="en-US"/>
          </a:p>
        </p:txBody>
      </p:sp>
      <p:pic>
        <p:nvPicPr>
          <p:cNvPr id="24580" name="Picture 3" descr="SavegreHote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76400" y="1143000"/>
            <a:ext cx="5638800" cy="3735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1" name="TextBox 4"/>
          <p:cNvSpPr txBox="1">
            <a:spLocks noChangeArrowheads="1"/>
          </p:cNvSpPr>
          <p:nvPr/>
        </p:nvSpPr>
        <p:spPr bwMode="auto">
          <a:xfrm>
            <a:off x="1981200" y="5029200"/>
            <a:ext cx="51212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Times New Roman" pitchFamily="-97" charset="0"/>
                <a:ea typeface="ＭＳ Ｐゴシック" pitchFamily="-97" charset="-128"/>
              </a:defRPr>
            </a:lvl1pPr>
            <a:lvl2pPr marL="742950" indent="-285750">
              <a:defRPr>
                <a:solidFill>
                  <a:schemeClr val="tx1"/>
                </a:solidFill>
                <a:latin typeface="Times New Roman" pitchFamily="-97" charset="0"/>
                <a:ea typeface="ＭＳ Ｐゴシック" pitchFamily="-97" charset="-128"/>
              </a:defRPr>
            </a:lvl2pPr>
            <a:lvl3pPr marL="1143000" indent="-228600">
              <a:defRPr>
                <a:solidFill>
                  <a:schemeClr val="tx1"/>
                </a:solidFill>
                <a:latin typeface="Times New Roman" pitchFamily="-97" charset="0"/>
                <a:ea typeface="ＭＳ Ｐゴシック" pitchFamily="-97" charset="-128"/>
              </a:defRPr>
            </a:lvl3pPr>
            <a:lvl4pPr marL="1600200" indent="-228600">
              <a:defRPr>
                <a:solidFill>
                  <a:schemeClr val="tx1"/>
                </a:solidFill>
                <a:latin typeface="Times New Roman" pitchFamily="-97" charset="0"/>
                <a:ea typeface="ＭＳ Ｐゴシック" pitchFamily="-97" charset="-128"/>
              </a:defRPr>
            </a:lvl4pPr>
            <a:lvl5pPr marL="2057400" indent="-228600">
              <a:defRPr>
                <a:solidFill>
                  <a:schemeClr val="tx1"/>
                </a:solidFill>
                <a:latin typeface="Times New Roman" pitchFamily="-97" charset="0"/>
                <a:ea typeface="ＭＳ Ｐゴシック" pitchFamily="-97" charset="-128"/>
              </a:defRPr>
            </a:lvl5pPr>
            <a:lvl6pPr marL="2514600" indent="-228600" eaLnBrk="0" fontAlgn="base" hangingPunct="0">
              <a:spcBef>
                <a:spcPct val="0"/>
              </a:spcBef>
              <a:spcAft>
                <a:spcPct val="0"/>
              </a:spcAft>
              <a:defRPr>
                <a:solidFill>
                  <a:schemeClr val="tx1"/>
                </a:solidFill>
                <a:latin typeface="Times New Roman" pitchFamily="-97" charset="0"/>
                <a:ea typeface="ＭＳ Ｐゴシック" pitchFamily="-97" charset="-128"/>
              </a:defRPr>
            </a:lvl6pPr>
            <a:lvl7pPr marL="2971800" indent="-228600" eaLnBrk="0" fontAlgn="base" hangingPunct="0">
              <a:spcBef>
                <a:spcPct val="0"/>
              </a:spcBef>
              <a:spcAft>
                <a:spcPct val="0"/>
              </a:spcAft>
              <a:defRPr>
                <a:solidFill>
                  <a:schemeClr val="tx1"/>
                </a:solidFill>
                <a:latin typeface="Times New Roman" pitchFamily="-97" charset="0"/>
                <a:ea typeface="ＭＳ Ｐゴシック" pitchFamily="-97" charset="-128"/>
              </a:defRPr>
            </a:lvl7pPr>
            <a:lvl8pPr marL="3429000" indent="-228600" eaLnBrk="0" fontAlgn="base" hangingPunct="0">
              <a:spcBef>
                <a:spcPct val="0"/>
              </a:spcBef>
              <a:spcAft>
                <a:spcPct val="0"/>
              </a:spcAft>
              <a:defRPr>
                <a:solidFill>
                  <a:schemeClr val="tx1"/>
                </a:solidFill>
                <a:latin typeface="Times New Roman" pitchFamily="-97" charset="0"/>
                <a:ea typeface="ＭＳ Ｐゴシック" pitchFamily="-97" charset="-128"/>
              </a:defRPr>
            </a:lvl8pPr>
            <a:lvl9pPr marL="3886200" indent="-228600" eaLnBrk="0" fontAlgn="base" hangingPunct="0">
              <a:spcBef>
                <a:spcPct val="0"/>
              </a:spcBef>
              <a:spcAft>
                <a:spcPct val="0"/>
              </a:spcAft>
              <a:defRPr>
                <a:solidFill>
                  <a:schemeClr val="tx1"/>
                </a:solidFill>
                <a:latin typeface="Times New Roman" pitchFamily="-97" charset="0"/>
                <a:ea typeface="ＭＳ Ｐゴシック" pitchFamily="-97" charset="-128"/>
              </a:defRPr>
            </a:lvl9pPr>
          </a:lstStyle>
          <a:p>
            <a:r>
              <a:rPr lang="en-US" sz="3600" dirty="0"/>
              <a:t>Hotel </a:t>
            </a:r>
            <a:r>
              <a:rPr lang="en-US" sz="3600" dirty="0" err="1"/>
              <a:t>Savegre</a:t>
            </a:r>
            <a:r>
              <a:rPr lang="en-US" sz="3600" dirty="0"/>
              <a:t> de Montana</a:t>
            </a:r>
          </a:p>
        </p:txBody>
      </p:sp>
    </p:spTree>
    <p:extLst>
      <p:ext uri="{BB962C8B-B14F-4D97-AF65-F5344CB8AC3E}">
        <p14:creationId xmlns:p14="http://schemas.microsoft.com/office/powerpoint/2010/main" val="17027220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7" descr="2005_0621DougCarol009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989093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87830" y="228600"/>
            <a:ext cx="7594169" cy="6400800"/>
          </a:xfrm>
          <a:prstGeom prst="rect">
            <a:avLst/>
          </a:prstGeom>
        </p:spPr>
      </p:pic>
    </p:spTree>
    <p:extLst>
      <p:ext uri="{BB962C8B-B14F-4D97-AF65-F5344CB8AC3E}">
        <p14:creationId xmlns:p14="http://schemas.microsoft.com/office/powerpoint/2010/main" val="1202655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Warners\Desktop\FireStuff\PostBurnPhotos+StormDrains\DSCF0099.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8195" name="Picture 3" descr="C:\Users\Warners\Desktop\FireStuff\PostBurnPhotos+StormDrains\DSCF010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1556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2"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3400" y="0"/>
            <a:ext cx="8077200" cy="68795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9037070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a:xfrm>
            <a:off x="381000" y="-4155"/>
            <a:ext cx="8189913" cy="7435368"/>
          </a:xfrm>
          <a:prstGeom prst="rect">
            <a:avLst/>
          </a:prstGeom>
        </p:spPr>
        <p:txBody>
          <a:bodyPr wrap="square">
            <a:spAutoFit/>
          </a:bodyPr>
          <a:lstStyle/>
          <a:p>
            <a:pPr marL="0" marR="0">
              <a:spcBef>
                <a:spcPts val="0"/>
              </a:spcBef>
              <a:spcAft>
                <a:spcPts val="0"/>
              </a:spcAft>
            </a:pPr>
            <a:endParaRPr lang="en-US" sz="1200" dirty="0">
              <a:latin typeface="Times New Roman"/>
              <a:ea typeface="ＭＳ 明朝"/>
            </a:endParaRPr>
          </a:p>
          <a:p>
            <a:pPr marL="0" marR="0">
              <a:spcBef>
                <a:spcPts val="0"/>
              </a:spcBef>
              <a:spcAft>
                <a:spcPts val="0"/>
              </a:spcAft>
            </a:pPr>
            <a:r>
              <a:rPr lang="en-US" sz="3200" b="1" dirty="0">
                <a:solidFill>
                  <a:srgbClr val="262626"/>
                </a:solidFill>
                <a:latin typeface="Verdana"/>
                <a:ea typeface="ＭＳ 明朝"/>
                <a:cs typeface="Verdana"/>
              </a:rPr>
              <a:t>A global analysis of the impacts of urbanization on bird and plant diversity reveals key anthropogenic drivers</a:t>
            </a:r>
            <a:endParaRPr lang="en-US" sz="3200" dirty="0">
              <a:latin typeface="Times New Roman"/>
              <a:ea typeface="ＭＳ 明朝"/>
            </a:endParaRPr>
          </a:p>
          <a:p>
            <a:pPr marL="0" marR="0">
              <a:spcBef>
                <a:spcPts val="0"/>
              </a:spcBef>
              <a:spcAft>
                <a:spcPts val="0"/>
              </a:spcAft>
            </a:pPr>
            <a:r>
              <a:rPr lang="en-US" sz="1000" dirty="0">
                <a:solidFill>
                  <a:srgbClr val="262626"/>
                </a:solidFill>
                <a:latin typeface="Verdana"/>
                <a:ea typeface="ＭＳ 明朝"/>
                <a:cs typeface="Verdana"/>
              </a:rPr>
              <a:t> </a:t>
            </a:r>
            <a:endParaRPr lang="en-US" sz="1200" dirty="0">
              <a:latin typeface="Times New Roman"/>
              <a:ea typeface="ＭＳ 明朝"/>
            </a:endParaRPr>
          </a:p>
          <a:p>
            <a:pPr marL="342900" marR="0" lvl="0" indent="-342900">
              <a:spcBef>
                <a:spcPts val="0"/>
              </a:spcBef>
              <a:spcAft>
                <a:spcPts val="0"/>
              </a:spcAft>
              <a:buFont typeface="Arial"/>
              <a:buChar char="."/>
              <a:tabLst>
                <a:tab pos="139700" algn="l"/>
                <a:tab pos="457200" algn="l"/>
              </a:tabLst>
            </a:pPr>
            <a:r>
              <a:rPr lang="en-US" sz="1000" b="1" dirty="0">
                <a:solidFill>
                  <a:srgbClr val="262626"/>
                </a:solidFill>
                <a:latin typeface="Verdana"/>
                <a:ea typeface="ＭＳ 明朝"/>
                <a:cs typeface="Verdana"/>
                <a:hlinkClick r:id="rId2"/>
              </a:rPr>
              <a:t>Myla F. J. Aronson</a:t>
            </a:r>
            <a:r>
              <a:rPr lang="en-US" sz="1000" dirty="0">
                <a:solidFill>
                  <a:srgbClr val="035E3F"/>
                </a:solidFill>
                <a:latin typeface="Verdana"/>
                <a:ea typeface="ＭＳ 明朝"/>
                <a:cs typeface="Verdana"/>
              </a:rPr>
              <a:t>1</a:t>
            </a:r>
            <a:r>
              <a:rPr lang="en-US" sz="1000" dirty="0">
                <a:solidFill>
                  <a:srgbClr val="035E3F"/>
                </a:solidFill>
                <a:latin typeface="Cambria Math"/>
                <a:ea typeface="ＭＳ 明朝"/>
                <a:cs typeface="Cambria Math"/>
              </a:rPr>
              <a:t>⇑</a:t>
            </a:r>
            <a:r>
              <a:rPr lang="en-US" sz="1000" b="1" dirty="0">
                <a:solidFill>
                  <a:srgbClr val="262626"/>
                </a:solidFill>
                <a:latin typeface="Verdana"/>
                <a:ea typeface="ＭＳ 明朝"/>
                <a:cs typeface="Verdana"/>
              </a:rPr>
              <a:t>, </a:t>
            </a:r>
            <a:r>
              <a:rPr lang="en-US" sz="1000" b="1" dirty="0">
                <a:solidFill>
                  <a:srgbClr val="262626"/>
                </a:solidFill>
                <a:latin typeface="Verdana"/>
                <a:ea typeface="ＭＳ 明朝"/>
                <a:cs typeface="Verdana"/>
                <a:hlinkClick r:id="rId3"/>
              </a:rPr>
              <a:t>Frank A. La Sorte</a:t>
            </a:r>
            <a:r>
              <a:rPr lang="en-US" sz="1000" dirty="0">
                <a:solidFill>
                  <a:srgbClr val="035E3F"/>
                </a:solidFill>
                <a:latin typeface="Verdana"/>
                <a:ea typeface="ＭＳ 明朝"/>
                <a:cs typeface="Verdana"/>
              </a:rPr>
              <a:t>2</a:t>
            </a:r>
            <a:r>
              <a:rPr lang="en-US" sz="1000" b="1" dirty="0">
                <a:solidFill>
                  <a:srgbClr val="262626"/>
                </a:solidFill>
                <a:latin typeface="Verdana"/>
                <a:ea typeface="ＭＳ 明朝"/>
                <a:cs typeface="Verdana"/>
              </a:rPr>
              <a:t>, </a:t>
            </a:r>
            <a:r>
              <a:rPr lang="en-US" sz="1000" b="1" dirty="0">
                <a:solidFill>
                  <a:srgbClr val="262626"/>
                </a:solidFill>
                <a:latin typeface="Verdana"/>
                <a:ea typeface="ＭＳ 明朝"/>
                <a:cs typeface="Verdana"/>
                <a:hlinkClick r:id="rId4"/>
              </a:rPr>
              <a:t>Charles H. Nilon</a:t>
            </a:r>
            <a:r>
              <a:rPr lang="en-US" sz="1000" dirty="0">
                <a:solidFill>
                  <a:srgbClr val="035E3F"/>
                </a:solidFill>
                <a:latin typeface="Verdana"/>
                <a:ea typeface="ＭＳ 明朝"/>
                <a:cs typeface="Verdana"/>
              </a:rPr>
              <a:t>3</a:t>
            </a:r>
            <a:r>
              <a:rPr lang="en-US" sz="1000" b="1" dirty="0">
                <a:solidFill>
                  <a:srgbClr val="262626"/>
                </a:solidFill>
                <a:latin typeface="Verdana"/>
                <a:ea typeface="ＭＳ 明朝"/>
                <a:cs typeface="Verdana"/>
              </a:rPr>
              <a:t>, </a:t>
            </a:r>
            <a:r>
              <a:rPr lang="en-US" sz="1000" b="1" dirty="0">
                <a:solidFill>
                  <a:srgbClr val="262626"/>
                </a:solidFill>
                <a:latin typeface="Verdana"/>
                <a:ea typeface="ＭＳ 明朝"/>
                <a:cs typeface="Verdana"/>
                <a:hlinkClick r:id="rId5"/>
              </a:rPr>
              <a:t>Madhusudan Katti</a:t>
            </a:r>
            <a:r>
              <a:rPr lang="en-US" sz="1000" dirty="0">
                <a:solidFill>
                  <a:srgbClr val="035E3F"/>
                </a:solidFill>
                <a:latin typeface="Verdana"/>
                <a:ea typeface="ＭＳ 明朝"/>
                <a:cs typeface="Verdana"/>
              </a:rPr>
              <a:t>4</a:t>
            </a:r>
            <a:r>
              <a:rPr lang="en-US" sz="1000" b="1" dirty="0">
                <a:solidFill>
                  <a:srgbClr val="262626"/>
                </a:solidFill>
                <a:latin typeface="Verdana"/>
                <a:ea typeface="ＭＳ 明朝"/>
                <a:cs typeface="Verdana"/>
              </a:rPr>
              <a:t>, </a:t>
            </a:r>
            <a:r>
              <a:rPr lang="en-US" sz="1000" b="1" dirty="0">
                <a:solidFill>
                  <a:srgbClr val="262626"/>
                </a:solidFill>
                <a:latin typeface="Verdana"/>
                <a:ea typeface="ＭＳ 明朝"/>
                <a:cs typeface="Verdana"/>
                <a:hlinkClick r:id="rId6"/>
              </a:rPr>
              <a:t>Mark A. Goddard</a:t>
            </a:r>
            <a:r>
              <a:rPr lang="en-US" sz="1000" dirty="0">
                <a:solidFill>
                  <a:srgbClr val="035E3F"/>
                </a:solidFill>
                <a:latin typeface="Verdana"/>
                <a:ea typeface="ＭＳ 明朝"/>
                <a:cs typeface="Verdana"/>
              </a:rPr>
              <a:t>5</a:t>
            </a:r>
            <a:r>
              <a:rPr lang="en-US" sz="1000" b="1" dirty="0">
                <a:solidFill>
                  <a:srgbClr val="262626"/>
                </a:solidFill>
                <a:latin typeface="Verdana"/>
                <a:ea typeface="ＭＳ 明朝"/>
                <a:cs typeface="Verdana"/>
              </a:rPr>
              <a:t>, </a:t>
            </a:r>
            <a:r>
              <a:rPr lang="en-US" sz="1000" b="1" dirty="0">
                <a:solidFill>
                  <a:srgbClr val="262626"/>
                </a:solidFill>
                <a:latin typeface="Verdana"/>
                <a:ea typeface="ＭＳ 明朝"/>
                <a:cs typeface="Verdana"/>
                <a:hlinkClick r:id="rId7"/>
              </a:rPr>
              <a:t>Christopher A. Lepczyk</a:t>
            </a:r>
            <a:r>
              <a:rPr lang="en-US" sz="1000" dirty="0">
                <a:solidFill>
                  <a:srgbClr val="035E3F"/>
                </a:solidFill>
                <a:latin typeface="Verdana"/>
                <a:ea typeface="ＭＳ 明朝"/>
                <a:cs typeface="Verdana"/>
              </a:rPr>
              <a:t>6</a:t>
            </a:r>
            <a:r>
              <a:rPr lang="en-US" sz="1000" b="1" dirty="0">
                <a:solidFill>
                  <a:srgbClr val="262626"/>
                </a:solidFill>
                <a:latin typeface="Verdana"/>
                <a:ea typeface="ＭＳ 明朝"/>
                <a:cs typeface="Verdana"/>
              </a:rPr>
              <a:t>, </a:t>
            </a:r>
            <a:r>
              <a:rPr lang="en-US" sz="1000" b="1" dirty="0">
                <a:solidFill>
                  <a:srgbClr val="262626"/>
                </a:solidFill>
                <a:latin typeface="Verdana"/>
                <a:ea typeface="ＭＳ 明朝"/>
                <a:cs typeface="Verdana"/>
                <a:hlinkClick r:id="rId8"/>
              </a:rPr>
              <a:t>Paige S. Warren</a:t>
            </a:r>
            <a:r>
              <a:rPr lang="en-US" sz="1000" dirty="0">
                <a:solidFill>
                  <a:srgbClr val="035E3F"/>
                </a:solidFill>
                <a:latin typeface="Verdana"/>
                <a:ea typeface="ＭＳ 明朝"/>
                <a:cs typeface="Verdana"/>
              </a:rPr>
              <a:t>7</a:t>
            </a:r>
            <a:r>
              <a:rPr lang="en-US" sz="1000" b="1" dirty="0">
                <a:solidFill>
                  <a:srgbClr val="262626"/>
                </a:solidFill>
                <a:latin typeface="Verdana"/>
                <a:ea typeface="ＭＳ 明朝"/>
                <a:cs typeface="Verdana"/>
              </a:rPr>
              <a:t>, </a:t>
            </a:r>
            <a:r>
              <a:rPr lang="en-US" sz="1000" b="1" dirty="0">
                <a:solidFill>
                  <a:srgbClr val="262626"/>
                </a:solidFill>
                <a:latin typeface="Verdana"/>
                <a:ea typeface="ＭＳ 明朝"/>
                <a:cs typeface="Verdana"/>
                <a:hlinkClick r:id="rId9"/>
              </a:rPr>
              <a:t>Nicholas S. G. Williams</a:t>
            </a:r>
            <a:r>
              <a:rPr lang="en-US" sz="1000" dirty="0">
                <a:solidFill>
                  <a:srgbClr val="035E3F"/>
                </a:solidFill>
                <a:latin typeface="Verdana"/>
                <a:ea typeface="ＭＳ 明朝"/>
                <a:cs typeface="Verdana"/>
              </a:rPr>
              <a:t>8</a:t>
            </a:r>
            <a:r>
              <a:rPr lang="en-US" sz="1000" b="1" dirty="0">
                <a:solidFill>
                  <a:srgbClr val="262626"/>
                </a:solidFill>
                <a:latin typeface="Verdana"/>
                <a:ea typeface="ＭＳ 明朝"/>
                <a:cs typeface="Verdana"/>
              </a:rPr>
              <a:t>,</a:t>
            </a:r>
            <a:r>
              <a:rPr lang="en-US" sz="1000" dirty="0">
                <a:solidFill>
                  <a:srgbClr val="035E3F"/>
                </a:solidFill>
                <a:latin typeface="Verdana"/>
                <a:ea typeface="ＭＳ 明朝"/>
                <a:cs typeface="Verdana"/>
              </a:rPr>
              <a:t>9</a:t>
            </a:r>
            <a:r>
              <a:rPr lang="en-US" sz="1000" b="1" dirty="0">
                <a:solidFill>
                  <a:srgbClr val="262626"/>
                </a:solidFill>
                <a:latin typeface="Verdana"/>
                <a:ea typeface="ＭＳ 明朝"/>
                <a:cs typeface="Verdana"/>
              </a:rPr>
              <a:t>, </a:t>
            </a:r>
            <a:r>
              <a:rPr lang="en-US" sz="1000" b="1" dirty="0">
                <a:solidFill>
                  <a:srgbClr val="262626"/>
                </a:solidFill>
                <a:latin typeface="Verdana"/>
                <a:ea typeface="ＭＳ 明朝"/>
                <a:cs typeface="Verdana"/>
                <a:hlinkClick r:id="rId10"/>
              </a:rPr>
              <a:t>Sarel Cilliers</a:t>
            </a:r>
            <a:r>
              <a:rPr lang="en-US" sz="1000" dirty="0">
                <a:solidFill>
                  <a:srgbClr val="035E3F"/>
                </a:solidFill>
                <a:latin typeface="Verdana"/>
                <a:ea typeface="ＭＳ 明朝"/>
                <a:cs typeface="Verdana"/>
              </a:rPr>
              <a:t>10</a:t>
            </a:r>
            <a:r>
              <a:rPr lang="en-US" sz="1000" b="1" dirty="0">
                <a:solidFill>
                  <a:srgbClr val="262626"/>
                </a:solidFill>
                <a:latin typeface="Verdana"/>
                <a:ea typeface="ＭＳ 明朝"/>
                <a:cs typeface="Verdana"/>
              </a:rPr>
              <a:t>, </a:t>
            </a:r>
            <a:r>
              <a:rPr lang="en-US" sz="1000" b="1" dirty="0">
                <a:solidFill>
                  <a:srgbClr val="262626"/>
                </a:solidFill>
                <a:latin typeface="Verdana"/>
                <a:ea typeface="ＭＳ 明朝"/>
                <a:cs typeface="Verdana"/>
                <a:hlinkClick r:id="rId11"/>
              </a:rPr>
              <a:t>Bruce Clarkson</a:t>
            </a:r>
            <a:r>
              <a:rPr lang="en-US" sz="1000" dirty="0">
                <a:solidFill>
                  <a:srgbClr val="035E3F"/>
                </a:solidFill>
                <a:latin typeface="Verdana"/>
                <a:ea typeface="ＭＳ 明朝"/>
                <a:cs typeface="Verdana"/>
              </a:rPr>
              <a:t>11</a:t>
            </a:r>
            <a:r>
              <a:rPr lang="en-US" sz="1000" b="1" dirty="0">
                <a:solidFill>
                  <a:srgbClr val="262626"/>
                </a:solidFill>
                <a:latin typeface="Verdana"/>
                <a:ea typeface="ＭＳ 明朝"/>
                <a:cs typeface="Verdana"/>
              </a:rPr>
              <a:t>, </a:t>
            </a:r>
            <a:r>
              <a:rPr lang="en-US" sz="1000" b="1" dirty="0">
                <a:solidFill>
                  <a:srgbClr val="262626"/>
                </a:solidFill>
                <a:latin typeface="Verdana"/>
                <a:ea typeface="ＭＳ 明朝"/>
                <a:cs typeface="Verdana"/>
                <a:hlinkClick r:id="rId12"/>
              </a:rPr>
              <a:t>Cynnamon Dobbs</a:t>
            </a:r>
            <a:r>
              <a:rPr lang="en-US" sz="1000" dirty="0">
                <a:solidFill>
                  <a:srgbClr val="035E3F"/>
                </a:solidFill>
                <a:latin typeface="Verdana"/>
                <a:ea typeface="ＭＳ 明朝"/>
                <a:cs typeface="Verdana"/>
              </a:rPr>
              <a:t>12</a:t>
            </a:r>
            <a:r>
              <a:rPr lang="en-US" sz="1000" b="1" dirty="0">
                <a:solidFill>
                  <a:srgbClr val="262626"/>
                </a:solidFill>
                <a:latin typeface="Verdana"/>
                <a:ea typeface="ＭＳ 明朝"/>
                <a:cs typeface="Verdana"/>
              </a:rPr>
              <a:t>, </a:t>
            </a:r>
            <a:r>
              <a:rPr lang="en-US" sz="1000" b="1" dirty="0">
                <a:solidFill>
                  <a:srgbClr val="262626"/>
                </a:solidFill>
                <a:latin typeface="Verdana"/>
                <a:ea typeface="ＭＳ 明朝"/>
                <a:cs typeface="Verdana"/>
                <a:hlinkClick r:id="rId13"/>
              </a:rPr>
              <a:t>Rebecca Dolan</a:t>
            </a:r>
            <a:r>
              <a:rPr lang="en-US" sz="1000" dirty="0">
                <a:solidFill>
                  <a:srgbClr val="035E3F"/>
                </a:solidFill>
                <a:latin typeface="Verdana"/>
                <a:ea typeface="ＭＳ 明朝"/>
                <a:cs typeface="Verdana"/>
              </a:rPr>
              <a:t>13</a:t>
            </a:r>
            <a:r>
              <a:rPr lang="en-US" sz="1000" b="1" dirty="0">
                <a:solidFill>
                  <a:srgbClr val="262626"/>
                </a:solidFill>
                <a:latin typeface="Verdana"/>
                <a:ea typeface="ＭＳ 明朝"/>
                <a:cs typeface="Verdana"/>
              </a:rPr>
              <a:t>, </a:t>
            </a:r>
            <a:r>
              <a:rPr lang="en-US" sz="1000" b="1" dirty="0">
                <a:solidFill>
                  <a:srgbClr val="262626"/>
                </a:solidFill>
                <a:latin typeface="Verdana"/>
                <a:ea typeface="ＭＳ 明朝"/>
                <a:cs typeface="Verdana"/>
                <a:hlinkClick r:id="rId14"/>
              </a:rPr>
              <a:t>Marcus Hedblom</a:t>
            </a:r>
            <a:r>
              <a:rPr lang="en-US" sz="1000" dirty="0">
                <a:solidFill>
                  <a:srgbClr val="035E3F"/>
                </a:solidFill>
                <a:latin typeface="Verdana"/>
                <a:ea typeface="ＭＳ 明朝"/>
                <a:cs typeface="Verdana"/>
              </a:rPr>
              <a:t>14</a:t>
            </a:r>
            <a:r>
              <a:rPr lang="en-US" sz="1000" b="1" dirty="0">
                <a:solidFill>
                  <a:srgbClr val="262626"/>
                </a:solidFill>
                <a:latin typeface="Verdana"/>
                <a:ea typeface="ＭＳ 明朝"/>
                <a:cs typeface="Verdana"/>
              </a:rPr>
              <a:t>, </a:t>
            </a:r>
            <a:r>
              <a:rPr lang="en-US" sz="1000" b="1" dirty="0">
                <a:solidFill>
                  <a:srgbClr val="262626"/>
                </a:solidFill>
                <a:latin typeface="Verdana"/>
                <a:ea typeface="ＭＳ 明朝"/>
                <a:cs typeface="Verdana"/>
                <a:hlinkClick r:id="rId15"/>
              </a:rPr>
              <a:t>Stefan Klotz</a:t>
            </a:r>
            <a:r>
              <a:rPr lang="en-US" sz="1000" dirty="0">
                <a:solidFill>
                  <a:srgbClr val="035E3F"/>
                </a:solidFill>
                <a:latin typeface="Verdana"/>
                <a:ea typeface="ＭＳ 明朝"/>
                <a:cs typeface="Verdana"/>
              </a:rPr>
              <a:t>15</a:t>
            </a:r>
            <a:r>
              <a:rPr lang="en-US" sz="1000" b="1" dirty="0">
                <a:solidFill>
                  <a:srgbClr val="262626"/>
                </a:solidFill>
                <a:latin typeface="Verdana"/>
                <a:ea typeface="ＭＳ 明朝"/>
                <a:cs typeface="Verdana"/>
              </a:rPr>
              <a:t>, </a:t>
            </a:r>
            <a:r>
              <a:rPr lang="en-US" sz="1000" b="1" dirty="0">
                <a:solidFill>
                  <a:srgbClr val="262626"/>
                </a:solidFill>
                <a:latin typeface="Verdana"/>
                <a:ea typeface="ＭＳ 明朝"/>
                <a:cs typeface="Verdana"/>
                <a:hlinkClick r:id="rId16"/>
              </a:rPr>
              <a:t>Jip Louwe Kooijmans</a:t>
            </a:r>
            <a:r>
              <a:rPr lang="en-US" sz="1000" dirty="0">
                <a:solidFill>
                  <a:srgbClr val="035E3F"/>
                </a:solidFill>
                <a:latin typeface="Verdana"/>
                <a:ea typeface="ＭＳ 明朝"/>
                <a:cs typeface="Verdana"/>
              </a:rPr>
              <a:t>16</a:t>
            </a:r>
            <a:r>
              <a:rPr lang="en-US" sz="1000" b="1" dirty="0">
                <a:solidFill>
                  <a:srgbClr val="262626"/>
                </a:solidFill>
                <a:latin typeface="Verdana"/>
                <a:ea typeface="ＭＳ 明朝"/>
                <a:cs typeface="Verdana"/>
              </a:rPr>
              <a:t>, </a:t>
            </a:r>
            <a:r>
              <a:rPr lang="en-US" sz="1000" b="1" dirty="0">
                <a:solidFill>
                  <a:srgbClr val="262626"/>
                </a:solidFill>
                <a:latin typeface="Verdana"/>
                <a:ea typeface="ＭＳ 明朝"/>
                <a:cs typeface="Verdana"/>
                <a:hlinkClick r:id="rId17"/>
              </a:rPr>
              <a:t>Ingolf Kühn</a:t>
            </a:r>
            <a:r>
              <a:rPr lang="en-US" sz="1000" dirty="0">
                <a:solidFill>
                  <a:srgbClr val="035E3F"/>
                </a:solidFill>
                <a:latin typeface="Verdana"/>
                <a:ea typeface="ＭＳ 明朝"/>
                <a:cs typeface="Verdana"/>
              </a:rPr>
              <a:t>15</a:t>
            </a:r>
            <a:r>
              <a:rPr lang="en-US" sz="1000" b="1" dirty="0">
                <a:solidFill>
                  <a:srgbClr val="262626"/>
                </a:solidFill>
                <a:latin typeface="Verdana"/>
                <a:ea typeface="ＭＳ 明朝"/>
                <a:cs typeface="Verdana"/>
              </a:rPr>
              <a:t>, </a:t>
            </a:r>
            <a:r>
              <a:rPr lang="en-US" sz="1000" b="1" dirty="0">
                <a:solidFill>
                  <a:srgbClr val="262626"/>
                </a:solidFill>
                <a:latin typeface="Verdana"/>
                <a:ea typeface="ＭＳ 明朝"/>
                <a:cs typeface="Verdana"/>
                <a:hlinkClick r:id="rId18"/>
              </a:rPr>
              <a:t>Ian MacGregor-Fors</a:t>
            </a:r>
            <a:r>
              <a:rPr lang="en-US" sz="1000" dirty="0">
                <a:solidFill>
                  <a:srgbClr val="035E3F"/>
                </a:solidFill>
                <a:latin typeface="Verdana"/>
                <a:ea typeface="ＭＳ 明朝"/>
                <a:cs typeface="Verdana"/>
              </a:rPr>
              <a:t>17</a:t>
            </a:r>
            <a:r>
              <a:rPr lang="en-US" sz="1000" b="1" dirty="0">
                <a:solidFill>
                  <a:srgbClr val="262626"/>
                </a:solidFill>
                <a:latin typeface="Verdana"/>
                <a:ea typeface="ＭＳ 明朝"/>
                <a:cs typeface="Verdana"/>
              </a:rPr>
              <a:t>, </a:t>
            </a:r>
            <a:r>
              <a:rPr lang="en-US" sz="1000" b="1" dirty="0">
                <a:solidFill>
                  <a:srgbClr val="262626"/>
                </a:solidFill>
                <a:latin typeface="Verdana"/>
                <a:ea typeface="ＭＳ 明朝"/>
                <a:cs typeface="Verdana"/>
                <a:hlinkClick r:id="rId19"/>
              </a:rPr>
              <a:t>Mark McDonnell</a:t>
            </a:r>
            <a:r>
              <a:rPr lang="en-US" sz="1000" dirty="0">
                <a:solidFill>
                  <a:srgbClr val="035E3F"/>
                </a:solidFill>
                <a:latin typeface="Verdana"/>
                <a:ea typeface="ＭＳ 明朝"/>
                <a:cs typeface="Verdana"/>
              </a:rPr>
              <a:t>9</a:t>
            </a:r>
            <a:r>
              <a:rPr lang="en-US" sz="1000" b="1" dirty="0">
                <a:solidFill>
                  <a:srgbClr val="262626"/>
                </a:solidFill>
                <a:latin typeface="Verdana"/>
                <a:ea typeface="ＭＳ 明朝"/>
                <a:cs typeface="Verdana"/>
              </a:rPr>
              <a:t>, </a:t>
            </a:r>
            <a:r>
              <a:rPr lang="en-US" sz="1000" b="1" dirty="0">
                <a:solidFill>
                  <a:srgbClr val="262626"/>
                </a:solidFill>
                <a:latin typeface="Verdana"/>
                <a:ea typeface="ＭＳ 明朝"/>
                <a:cs typeface="Verdana"/>
                <a:hlinkClick r:id="rId20"/>
              </a:rPr>
              <a:t>Ulla Mörtberg</a:t>
            </a:r>
            <a:r>
              <a:rPr lang="en-US" sz="1000" dirty="0">
                <a:solidFill>
                  <a:srgbClr val="035E3F"/>
                </a:solidFill>
                <a:latin typeface="Verdana"/>
                <a:ea typeface="ＭＳ 明朝"/>
                <a:cs typeface="Verdana"/>
              </a:rPr>
              <a:t>18</a:t>
            </a:r>
            <a:r>
              <a:rPr lang="en-US" sz="1000" b="1" dirty="0">
                <a:solidFill>
                  <a:srgbClr val="262626"/>
                </a:solidFill>
                <a:latin typeface="Verdana"/>
                <a:ea typeface="ＭＳ 明朝"/>
                <a:cs typeface="Verdana"/>
              </a:rPr>
              <a:t>, </a:t>
            </a:r>
            <a:r>
              <a:rPr lang="en-US" sz="1000" b="1" dirty="0">
                <a:solidFill>
                  <a:srgbClr val="262626"/>
                </a:solidFill>
                <a:latin typeface="Verdana"/>
                <a:ea typeface="ＭＳ 明朝"/>
                <a:cs typeface="Verdana"/>
                <a:hlinkClick r:id="rId21"/>
              </a:rPr>
              <a:t>Petr Pyšek</a:t>
            </a:r>
            <a:r>
              <a:rPr lang="en-US" sz="1000" dirty="0">
                <a:solidFill>
                  <a:srgbClr val="035E3F"/>
                </a:solidFill>
                <a:latin typeface="Verdana"/>
                <a:ea typeface="ＭＳ 明朝"/>
                <a:cs typeface="Verdana"/>
              </a:rPr>
              <a:t>19</a:t>
            </a:r>
            <a:r>
              <a:rPr lang="en-US" sz="1000" b="1" dirty="0">
                <a:solidFill>
                  <a:srgbClr val="262626"/>
                </a:solidFill>
                <a:latin typeface="Verdana"/>
                <a:ea typeface="ＭＳ 明朝"/>
                <a:cs typeface="Verdana"/>
              </a:rPr>
              <a:t>,</a:t>
            </a:r>
            <a:r>
              <a:rPr lang="en-US" sz="1000" dirty="0">
                <a:solidFill>
                  <a:srgbClr val="035E3F"/>
                </a:solidFill>
                <a:latin typeface="Verdana"/>
                <a:ea typeface="ＭＳ 明朝"/>
                <a:cs typeface="Verdana"/>
              </a:rPr>
              <a:t>20</a:t>
            </a:r>
            <a:r>
              <a:rPr lang="en-US" sz="1000" b="1" dirty="0">
                <a:solidFill>
                  <a:srgbClr val="262626"/>
                </a:solidFill>
                <a:latin typeface="Verdana"/>
                <a:ea typeface="ＭＳ 明朝"/>
                <a:cs typeface="Verdana"/>
              </a:rPr>
              <a:t>,</a:t>
            </a:r>
            <a:r>
              <a:rPr lang="en-US" sz="1000" dirty="0">
                <a:solidFill>
                  <a:srgbClr val="035E3F"/>
                </a:solidFill>
                <a:latin typeface="Verdana"/>
                <a:ea typeface="ＭＳ 明朝"/>
                <a:cs typeface="Verdana"/>
              </a:rPr>
              <a:t>21</a:t>
            </a:r>
            <a:r>
              <a:rPr lang="en-US" sz="1000" b="1" dirty="0">
                <a:solidFill>
                  <a:srgbClr val="262626"/>
                </a:solidFill>
                <a:latin typeface="Verdana"/>
                <a:ea typeface="ＭＳ 明朝"/>
                <a:cs typeface="Verdana"/>
              </a:rPr>
              <a:t>, </a:t>
            </a:r>
            <a:r>
              <a:rPr lang="en-US" sz="1000" b="1" dirty="0">
                <a:solidFill>
                  <a:srgbClr val="262626"/>
                </a:solidFill>
                <a:latin typeface="Verdana"/>
                <a:ea typeface="ＭＳ 明朝"/>
                <a:cs typeface="Verdana"/>
                <a:hlinkClick r:id="rId22"/>
              </a:rPr>
              <a:t>Stefan Siebert</a:t>
            </a:r>
            <a:r>
              <a:rPr lang="en-US" sz="1000" dirty="0">
                <a:solidFill>
                  <a:srgbClr val="035E3F"/>
                </a:solidFill>
                <a:latin typeface="Verdana"/>
                <a:ea typeface="ＭＳ 明朝"/>
                <a:cs typeface="Verdana"/>
              </a:rPr>
              <a:t>10</a:t>
            </a:r>
            <a:r>
              <a:rPr lang="en-US" sz="1000" b="1" dirty="0">
                <a:solidFill>
                  <a:srgbClr val="262626"/>
                </a:solidFill>
                <a:latin typeface="Verdana"/>
                <a:ea typeface="ＭＳ 明朝"/>
                <a:cs typeface="Verdana"/>
              </a:rPr>
              <a:t>, </a:t>
            </a:r>
            <a:r>
              <a:rPr lang="en-US" sz="1000" b="1" dirty="0">
                <a:solidFill>
                  <a:srgbClr val="262626"/>
                </a:solidFill>
                <a:latin typeface="Verdana"/>
                <a:ea typeface="ＭＳ 明朝"/>
                <a:cs typeface="Verdana"/>
                <a:hlinkClick r:id="rId23"/>
              </a:rPr>
              <a:t>Jessica Sushinsky</a:t>
            </a:r>
            <a:r>
              <a:rPr lang="en-US" sz="1000" dirty="0">
                <a:solidFill>
                  <a:srgbClr val="035E3F"/>
                </a:solidFill>
                <a:latin typeface="Verdana"/>
                <a:ea typeface="ＭＳ 明朝"/>
                <a:cs typeface="Verdana"/>
              </a:rPr>
              <a:t>22</a:t>
            </a:r>
            <a:r>
              <a:rPr lang="en-US" sz="1000" b="1" dirty="0">
                <a:solidFill>
                  <a:srgbClr val="262626"/>
                </a:solidFill>
                <a:latin typeface="Verdana"/>
                <a:ea typeface="ＭＳ 明朝"/>
                <a:cs typeface="Verdana"/>
              </a:rPr>
              <a:t>, </a:t>
            </a:r>
            <a:r>
              <a:rPr lang="en-US" sz="1000" b="1" dirty="0">
                <a:solidFill>
                  <a:srgbClr val="262626"/>
                </a:solidFill>
                <a:latin typeface="Verdana"/>
                <a:ea typeface="ＭＳ 明朝"/>
                <a:cs typeface="Verdana"/>
                <a:hlinkClick r:id="rId24"/>
              </a:rPr>
              <a:t>Peter Werner</a:t>
            </a:r>
            <a:r>
              <a:rPr lang="en-US" sz="1000" dirty="0">
                <a:solidFill>
                  <a:srgbClr val="035E3F"/>
                </a:solidFill>
                <a:latin typeface="Verdana"/>
                <a:ea typeface="ＭＳ 明朝"/>
                <a:cs typeface="Verdana"/>
              </a:rPr>
              <a:t>23</a:t>
            </a:r>
            <a:r>
              <a:rPr lang="en-US" sz="1000" b="1" dirty="0">
                <a:solidFill>
                  <a:srgbClr val="262626"/>
                </a:solidFill>
                <a:latin typeface="Verdana"/>
                <a:ea typeface="ＭＳ 明朝"/>
                <a:cs typeface="Verdana"/>
              </a:rPr>
              <a:t> and </a:t>
            </a:r>
            <a:r>
              <a:rPr lang="en-US" sz="1000" b="1" dirty="0">
                <a:solidFill>
                  <a:srgbClr val="262626"/>
                </a:solidFill>
                <a:latin typeface="Verdana"/>
                <a:ea typeface="ＭＳ 明朝"/>
                <a:cs typeface="Verdana"/>
                <a:hlinkClick r:id="rId25"/>
              </a:rPr>
              <a:t>Marten Winter</a:t>
            </a:r>
            <a:r>
              <a:rPr lang="en-US" sz="1000" dirty="0">
                <a:solidFill>
                  <a:srgbClr val="035E3F"/>
                </a:solidFill>
                <a:latin typeface="Verdana"/>
                <a:ea typeface="ＭＳ 明朝"/>
                <a:cs typeface="Verdana"/>
              </a:rPr>
              <a:t>24</a:t>
            </a:r>
            <a:endParaRPr lang="en-US" sz="1200" dirty="0">
              <a:latin typeface="Times New Roman"/>
              <a:ea typeface="ＭＳ 明朝"/>
            </a:endParaRPr>
          </a:p>
          <a:p>
            <a:pPr marL="0" marR="0" algn="ctr">
              <a:spcBef>
                <a:spcPts val="0"/>
              </a:spcBef>
              <a:spcAft>
                <a:spcPts val="0"/>
              </a:spcAft>
            </a:pPr>
            <a:r>
              <a:rPr lang="en-US" sz="1000" b="1" dirty="0">
                <a:solidFill>
                  <a:srgbClr val="035E3F"/>
                </a:solidFill>
                <a:latin typeface="Verdana"/>
                <a:ea typeface="ＭＳ 明朝"/>
                <a:cs typeface="Verdana"/>
              </a:rPr>
              <a:t>+</a:t>
            </a:r>
            <a:endParaRPr lang="en-US" sz="1200" dirty="0">
              <a:latin typeface="Times New Roman"/>
              <a:ea typeface="ＭＳ 明朝"/>
            </a:endParaRPr>
          </a:p>
          <a:p>
            <a:pPr marL="0" marR="0">
              <a:spcBef>
                <a:spcPts val="0"/>
              </a:spcBef>
              <a:spcAft>
                <a:spcPts val="2000"/>
              </a:spcAft>
            </a:pPr>
            <a:r>
              <a:rPr lang="en-US" sz="1000" b="1" dirty="0">
                <a:solidFill>
                  <a:srgbClr val="035E3F"/>
                </a:solidFill>
                <a:latin typeface="Verdana"/>
                <a:ea typeface="ＭＳ 明朝"/>
                <a:cs typeface="Verdana"/>
              </a:rPr>
              <a:t>Abstract</a:t>
            </a:r>
            <a:endParaRPr lang="en-US" sz="1200" dirty="0">
              <a:latin typeface="Times New Roman"/>
              <a:ea typeface="ＭＳ 明朝"/>
            </a:endParaRPr>
          </a:p>
          <a:p>
            <a:pPr marL="0" marR="0" algn="just">
              <a:spcBef>
                <a:spcPts val="0"/>
              </a:spcBef>
              <a:spcAft>
                <a:spcPts val="1500"/>
              </a:spcAft>
            </a:pPr>
            <a:r>
              <a:rPr lang="en-US" sz="1200" dirty="0">
                <a:solidFill>
                  <a:srgbClr val="262626"/>
                </a:solidFill>
                <a:latin typeface="Verdana"/>
                <a:ea typeface="ＭＳ 明朝"/>
                <a:cs typeface="Verdana"/>
              </a:rPr>
              <a:t>Urbanization contributes to the loss of the world's biodiversity and the homogenization of its biota. However, comparative studies of urban biodiversity leading to robust generalities of the status and drivers of biodiversity in cities at the global scale are lacking. Here, we compiled the largest global dataset to date of two diverse taxa in cities: birds (54 cities) and plants (110 cities). We found that the majority of urban bird and plant species are native in the world's cities. Few plants and birds are cosmopolitan, the most common being </a:t>
            </a:r>
            <a:r>
              <a:rPr lang="en-US" sz="1200" i="1" dirty="0">
                <a:solidFill>
                  <a:srgbClr val="262626"/>
                </a:solidFill>
                <a:latin typeface="Verdana"/>
                <a:ea typeface="ＭＳ 明朝"/>
                <a:cs typeface="Verdana"/>
              </a:rPr>
              <a:t>Columba </a:t>
            </a:r>
            <a:r>
              <a:rPr lang="en-US" sz="1200" i="1" dirty="0" err="1">
                <a:solidFill>
                  <a:srgbClr val="262626"/>
                </a:solidFill>
                <a:latin typeface="Verdana"/>
                <a:ea typeface="ＭＳ 明朝"/>
                <a:cs typeface="Verdana"/>
              </a:rPr>
              <a:t>livia</a:t>
            </a:r>
            <a:r>
              <a:rPr lang="en-US" sz="1200" dirty="0">
                <a:solidFill>
                  <a:srgbClr val="262626"/>
                </a:solidFill>
                <a:latin typeface="Verdana"/>
                <a:ea typeface="ＭＳ 明朝"/>
                <a:cs typeface="Verdana"/>
              </a:rPr>
              <a:t> and </a:t>
            </a:r>
            <a:r>
              <a:rPr lang="en-US" sz="1200" i="1" dirty="0" err="1">
                <a:solidFill>
                  <a:srgbClr val="262626"/>
                </a:solidFill>
                <a:latin typeface="Verdana"/>
                <a:ea typeface="ＭＳ 明朝"/>
                <a:cs typeface="Verdana"/>
              </a:rPr>
              <a:t>Poa</a:t>
            </a:r>
            <a:r>
              <a:rPr lang="en-US" sz="1200" i="1" dirty="0">
                <a:solidFill>
                  <a:srgbClr val="262626"/>
                </a:solidFill>
                <a:latin typeface="Verdana"/>
                <a:ea typeface="ＭＳ 明朝"/>
                <a:cs typeface="Verdana"/>
              </a:rPr>
              <a:t> </a:t>
            </a:r>
            <a:r>
              <a:rPr lang="en-US" sz="1200" i="1" dirty="0" err="1">
                <a:solidFill>
                  <a:srgbClr val="262626"/>
                </a:solidFill>
                <a:latin typeface="Verdana"/>
                <a:ea typeface="ＭＳ 明朝"/>
                <a:cs typeface="Verdana"/>
              </a:rPr>
              <a:t>annua</a:t>
            </a:r>
            <a:r>
              <a:rPr lang="en-US" sz="1200" dirty="0">
                <a:solidFill>
                  <a:srgbClr val="262626"/>
                </a:solidFill>
                <a:latin typeface="Verdana"/>
                <a:ea typeface="ＭＳ 明朝"/>
                <a:cs typeface="Verdana"/>
              </a:rPr>
              <a:t>. The density of bird and plant species (the number of species per km</a:t>
            </a:r>
            <a:r>
              <a:rPr lang="en-US" sz="1200" baseline="30000" dirty="0">
                <a:solidFill>
                  <a:srgbClr val="262626"/>
                </a:solidFill>
                <a:latin typeface="Verdana"/>
                <a:ea typeface="ＭＳ 明朝"/>
                <a:cs typeface="Verdana"/>
              </a:rPr>
              <a:t>2</a:t>
            </a:r>
            <a:r>
              <a:rPr lang="en-US" sz="1200" dirty="0">
                <a:solidFill>
                  <a:srgbClr val="262626"/>
                </a:solidFill>
                <a:latin typeface="Verdana"/>
                <a:ea typeface="ＭＳ 明朝"/>
                <a:cs typeface="Verdana"/>
              </a:rPr>
              <a:t>) has declined substantially: only 8% of native bird and 25% of native plant species are currently present compared with estimates of non-urban density of species. The current density of species in cities and the loss in density of species was best explained by anthropogenic features (</a:t>
            </a:r>
            <a:r>
              <a:rPr lang="en-US" sz="1200" dirty="0" err="1">
                <a:solidFill>
                  <a:srgbClr val="262626"/>
                </a:solidFill>
                <a:latin typeface="Verdana"/>
                <a:ea typeface="ＭＳ 明朝"/>
                <a:cs typeface="Verdana"/>
              </a:rPr>
              <a:t>landcover</a:t>
            </a:r>
            <a:r>
              <a:rPr lang="en-US" sz="1200" dirty="0">
                <a:solidFill>
                  <a:srgbClr val="262626"/>
                </a:solidFill>
                <a:latin typeface="Verdana"/>
                <a:ea typeface="ＭＳ 明朝"/>
                <a:cs typeface="Verdana"/>
              </a:rPr>
              <a:t>, city age) rather than by non-anthropogenic factors (geography, climate, topography). As urbanization continues to expand, efforts directed towards the conservation of intact vegetation within urban landscapes could support higher concentrations of both bird and plant species. </a:t>
            </a:r>
            <a:r>
              <a:rPr lang="en-US" sz="1200" dirty="0">
                <a:solidFill>
                  <a:srgbClr val="FF0000"/>
                </a:solidFill>
                <a:latin typeface="Verdana"/>
                <a:ea typeface="ＭＳ 明朝"/>
                <a:cs typeface="Verdana"/>
              </a:rPr>
              <a:t>Despite declines in the density of species, cities still retain endemic native species, thus providing opportunities for regional and global biodiversity conservation, restoration and education.</a:t>
            </a:r>
            <a:endParaRPr lang="en-US" sz="1200" dirty="0">
              <a:solidFill>
                <a:srgbClr val="FF0000"/>
              </a:solidFill>
              <a:latin typeface="Times New Roman"/>
              <a:ea typeface="ＭＳ 明朝"/>
            </a:endParaRPr>
          </a:p>
          <a:p>
            <a:pPr marL="342900" marR="0" lvl="0" indent="-342900" algn="ctr">
              <a:spcBef>
                <a:spcPts val="0"/>
              </a:spcBef>
              <a:spcAft>
                <a:spcPts val="0"/>
              </a:spcAft>
              <a:buFont typeface="Arial"/>
              <a:buChar char=""/>
              <a:tabLst>
                <a:tab pos="139700" algn="l"/>
                <a:tab pos="457200" algn="l"/>
              </a:tabLst>
            </a:pPr>
            <a:r>
              <a:rPr lang="en-US" sz="1000" b="1" dirty="0">
                <a:solidFill>
                  <a:srgbClr val="035E3F"/>
                </a:solidFill>
                <a:latin typeface="Verdana"/>
                <a:ea typeface="ＭＳ 明朝"/>
                <a:cs typeface="Verdana"/>
              </a:rPr>
              <a:t>		</a:t>
            </a:r>
            <a:r>
              <a:rPr lang="en-US" sz="1000" b="1" dirty="0">
                <a:solidFill>
                  <a:srgbClr val="035E3F"/>
                </a:solidFill>
                <a:latin typeface="Verdana"/>
                <a:ea typeface="ＭＳ 明朝"/>
                <a:cs typeface="Verdana"/>
                <a:hlinkClick r:id="rId26"/>
              </a:rPr>
              <a:t>anthropogenic activities</a:t>
            </a:r>
            <a:r>
              <a:rPr lang="en-US" sz="1000" b="1" dirty="0">
                <a:solidFill>
                  <a:srgbClr val="262626"/>
                </a:solidFill>
                <a:latin typeface="Verdana"/>
                <a:ea typeface="ＭＳ 明朝"/>
                <a:cs typeface="Verdana"/>
              </a:rPr>
              <a:t> </a:t>
            </a:r>
            <a:r>
              <a:rPr lang="en-US" sz="1000" b="1" dirty="0">
                <a:solidFill>
                  <a:srgbClr val="035E3F"/>
                </a:solidFill>
                <a:latin typeface="Verdana"/>
                <a:ea typeface="ＭＳ 明朝"/>
                <a:cs typeface="Verdana"/>
                <a:hlinkClick r:id="rId27"/>
              </a:rPr>
              <a:t>global biodiversity</a:t>
            </a:r>
            <a:r>
              <a:rPr lang="en-US" sz="1000" b="1" dirty="0">
                <a:solidFill>
                  <a:srgbClr val="262626"/>
                </a:solidFill>
                <a:latin typeface="Verdana"/>
                <a:ea typeface="ＭＳ 明朝"/>
                <a:cs typeface="Verdana"/>
              </a:rPr>
              <a:t> </a:t>
            </a:r>
            <a:r>
              <a:rPr lang="en-US" sz="1000" b="1" dirty="0">
                <a:solidFill>
                  <a:srgbClr val="035E3F"/>
                </a:solidFill>
                <a:latin typeface="Verdana"/>
                <a:ea typeface="ＭＳ 明朝"/>
                <a:cs typeface="Verdana"/>
                <a:hlinkClick r:id="rId28"/>
              </a:rPr>
              <a:t>native species</a:t>
            </a:r>
            <a:r>
              <a:rPr lang="en-US" sz="1000" b="1" dirty="0">
                <a:solidFill>
                  <a:srgbClr val="262626"/>
                </a:solidFill>
                <a:latin typeface="Verdana"/>
                <a:ea typeface="ＭＳ 明朝"/>
                <a:cs typeface="Verdana"/>
              </a:rPr>
              <a:t> </a:t>
            </a:r>
            <a:r>
              <a:rPr lang="en-US" sz="1000" b="1" dirty="0">
                <a:solidFill>
                  <a:srgbClr val="035E3F"/>
                </a:solidFill>
                <a:latin typeface="Verdana"/>
                <a:ea typeface="ＭＳ 明朝"/>
                <a:cs typeface="Verdana"/>
                <a:hlinkClick r:id="rId29"/>
              </a:rPr>
              <a:t>density of species</a:t>
            </a:r>
            <a:r>
              <a:rPr lang="en-US" sz="1000" b="1" dirty="0">
                <a:solidFill>
                  <a:srgbClr val="262626"/>
                </a:solidFill>
                <a:latin typeface="Verdana"/>
                <a:ea typeface="ＭＳ 明朝"/>
                <a:cs typeface="Verdana"/>
              </a:rPr>
              <a:t> </a:t>
            </a:r>
            <a:r>
              <a:rPr lang="en-US" sz="1000" b="1" dirty="0">
                <a:solidFill>
                  <a:srgbClr val="035E3F"/>
                </a:solidFill>
                <a:latin typeface="Verdana"/>
                <a:ea typeface="ＭＳ 明朝"/>
                <a:cs typeface="Verdana"/>
                <a:hlinkClick r:id="rId30"/>
              </a:rPr>
              <a:t>urbanization</a:t>
            </a:r>
            <a:endParaRPr lang="en-US" sz="1200" dirty="0">
              <a:latin typeface="Times New Roman"/>
              <a:ea typeface="ＭＳ 明朝"/>
            </a:endParaRPr>
          </a:p>
          <a:p>
            <a:pPr marL="342900" marR="0" lvl="0" indent="-342900" algn="just">
              <a:spcBef>
                <a:spcPts val="0"/>
              </a:spcBef>
              <a:spcAft>
                <a:spcPts val="0"/>
              </a:spcAft>
              <a:buFont typeface="Arial"/>
              <a:buChar char=""/>
              <a:tabLst>
                <a:tab pos="139700" algn="l"/>
                <a:tab pos="457200" algn="l"/>
              </a:tabLst>
            </a:pPr>
            <a:r>
              <a:rPr lang="en-US" sz="1000" dirty="0">
                <a:solidFill>
                  <a:srgbClr val="262626"/>
                </a:solidFill>
                <a:latin typeface="Verdana"/>
                <a:ea typeface="ＭＳ 明朝"/>
                <a:cs typeface="Verdana"/>
              </a:rPr>
              <a:t>		Received December 20, 2013.</a:t>
            </a:r>
            <a:endParaRPr lang="en-US" sz="1200" dirty="0">
              <a:latin typeface="Times New Roman"/>
              <a:ea typeface="ＭＳ 明朝"/>
            </a:endParaRPr>
          </a:p>
          <a:p>
            <a:pPr marL="342900" marR="0" lvl="0" indent="-342900" algn="just">
              <a:spcBef>
                <a:spcPts val="0"/>
              </a:spcBef>
              <a:spcAft>
                <a:spcPts val="0"/>
              </a:spcAft>
              <a:buFont typeface="Arial"/>
              <a:buChar char=""/>
              <a:tabLst>
                <a:tab pos="139700" algn="l"/>
                <a:tab pos="457200" algn="l"/>
              </a:tabLst>
            </a:pPr>
            <a:r>
              <a:rPr lang="en-US" sz="1000" dirty="0">
                <a:solidFill>
                  <a:srgbClr val="262626"/>
                </a:solidFill>
                <a:latin typeface="Verdana"/>
                <a:ea typeface="ＭＳ 明朝"/>
                <a:cs typeface="Verdana"/>
              </a:rPr>
              <a:t>		Accepted January 17, 2014.</a:t>
            </a:r>
            <a:endParaRPr lang="en-US" sz="1200" dirty="0">
              <a:latin typeface="Times New Roman"/>
              <a:ea typeface="ＭＳ 明朝"/>
            </a:endParaRPr>
          </a:p>
          <a:p>
            <a:pPr marL="342900" marR="0" lvl="0" indent="-342900" algn="just">
              <a:spcBef>
                <a:spcPts val="0"/>
              </a:spcBef>
              <a:spcAft>
                <a:spcPts val="0"/>
              </a:spcAft>
              <a:buFont typeface="Arial"/>
              <a:buChar char=""/>
              <a:tabLst>
                <a:tab pos="139700" algn="l"/>
                <a:tab pos="457200" algn="l"/>
              </a:tabLst>
            </a:pPr>
            <a:r>
              <a:rPr lang="en-US" sz="1000" dirty="0">
                <a:solidFill>
                  <a:srgbClr val="262626"/>
                </a:solidFill>
                <a:latin typeface="Verdana"/>
                <a:ea typeface="ＭＳ 明朝"/>
                <a:cs typeface="Verdana"/>
              </a:rPr>
              <a:t>		© 2014 The Author(s) Published by the Royal Society. All rights reserved.</a:t>
            </a:r>
            <a:endParaRPr lang="en-US" sz="1200" dirty="0">
              <a:latin typeface="Times New Roman"/>
              <a:ea typeface="ＭＳ 明朝"/>
            </a:endParaRPr>
          </a:p>
          <a:p>
            <a:pPr marL="0" marR="0">
              <a:spcBef>
                <a:spcPts val="0"/>
              </a:spcBef>
              <a:spcAft>
                <a:spcPts val="0"/>
              </a:spcAft>
            </a:pPr>
            <a:r>
              <a:rPr lang="en-US" sz="1000" dirty="0">
                <a:solidFill>
                  <a:srgbClr val="262626"/>
                </a:solidFill>
                <a:latin typeface="Verdana"/>
                <a:ea typeface="ＭＳ 明朝"/>
                <a:cs typeface="Verdana"/>
              </a:rPr>
              <a:t> </a:t>
            </a:r>
            <a:endParaRPr lang="en-US" sz="1200" dirty="0">
              <a:latin typeface="Times New Roman"/>
              <a:ea typeface="ＭＳ 明朝"/>
            </a:endParaRPr>
          </a:p>
          <a:p>
            <a:pPr marL="0" marR="0">
              <a:spcBef>
                <a:spcPts val="0"/>
              </a:spcBef>
              <a:spcAft>
                <a:spcPts val="0"/>
              </a:spcAft>
            </a:pPr>
            <a:r>
              <a:rPr lang="en-US" sz="1000" dirty="0">
                <a:solidFill>
                  <a:srgbClr val="262626"/>
                </a:solidFill>
                <a:latin typeface="Verdana"/>
                <a:ea typeface="ＭＳ 明朝"/>
                <a:cs typeface="Verdana"/>
              </a:rPr>
              <a:t> </a:t>
            </a:r>
            <a:endParaRPr lang="en-US" sz="1200" dirty="0">
              <a:effectLst/>
              <a:latin typeface="Times New Roman"/>
              <a:ea typeface="ＭＳ 明朝"/>
            </a:endParaRPr>
          </a:p>
        </p:txBody>
      </p:sp>
    </p:spTree>
    <p:extLst>
      <p:ext uri="{BB962C8B-B14F-4D97-AF65-F5344CB8AC3E}">
        <p14:creationId xmlns:p14="http://schemas.microsoft.com/office/powerpoint/2010/main" val="1931183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024744" cy="914400"/>
          </a:xfrm>
        </p:spPr>
        <p:txBody>
          <a:bodyPr>
            <a:normAutofit/>
          </a:bodyPr>
          <a:lstStyle/>
          <a:p>
            <a:endParaRPr lang="en-US" dirty="0"/>
          </a:p>
        </p:txBody>
      </p:sp>
      <p:pic>
        <p:nvPicPr>
          <p:cNvPr id="4" name="Picture 3" descr="DSC_0261.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24793" y="19594"/>
            <a:ext cx="3619207" cy="5867400"/>
          </a:xfrm>
          <a:prstGeom prst="rect">
            <a:avLst/>
          </a:prstGeom>
        </p:spPr>
      </p:pic>
      <p:sp>
        <p:nvSpPr>
          <p:cNvPr id="3" name="Content Placeholder 2"/>
          <p:cNvSpPr>
            <a:spLocks noGrp="1"/>
          </p:cNvSpPr>
          <p:nvPr>
            <p:ph idx="1"/>
          </p:nvPr>
        </p:nvSpPr>
        <p:spPr>
          <a:xfrm>
            <a:off x="457200" y="838200"/>
            <a:ext cx="6877196" cy="5943600"/>
          </a:xfrm>
        </p:spPr>
        <p:txBody>
          <a:bodyPr>
            <a:normAutofit lnSpcReduction="10000"/>
          </a:bodyPr>
          <a:lstStyle/>
          <a:p>
            <a:r>
              <a:rPr lang="en-US" dirty="0"/>
              <a:t>We Have Beautiful Theology . . .</a:t>
            </a:r>
          </a:p>
          <a:p>
            <a:endParaRPr lang="en-US" dirty="0"/>
          </a:p>
          <a:p>
            <a:r>
              <a:rPr lang="en-US" dirty="0"/>
              <a:t>We Sing Songs:</a:t>
            </a:r>
          </a:p>
          <a:p>
            <a:pPr marL="68580" indent="0">
              <a:buNone/>
            </a:pPr>
            <a:r>
              <a:rPr lang="en-US" sz="1800" dirty="0"/>
              <a:t>    . . . the whole earth is filled with his glory</a:t>
            </a:r>
          </a:p>
          <a:p>
            <a:pPr marL="68580" indent="0">
              <a:buNone/>
            </a:pPr>
            <a:r>
              <a:rPr lang="en-US" sz="1800" dirty="0"/>
              <a:t>    . . . all thy works shall praise thy name  </a:t>
            </a:r>
          </a:p>
          <a:p>
            <a:pPr marL="68580" indent="0">
              <a:buNone/>
            </a:pPr>
            <a:r>
              <a:rPr lang="en-US" sz="1800" dirty="0"/>
              <a:t>    . . . with all creation I sing praise to the king of kings</a:t>
            </a:r>
          </a:p>
          <a:p>
            <a:pPr marL="68580" indent="0">
              <a:buNone/>
            </a:pPr>
            <a:r>
              <a:rPr lang="en-US" sz="1800" dirty="0"/>
              <a:t>    . . . This is my Father’s world</a:t>
            </a:r>
          </a:p>
          <a:p>
            <a:pPr marL="68580" indent="0">
              <a:buNone/>
            </a:pPr>
            <a:endParaRPr lang="en-US" sz="1800" dirty="0"/>
          </a:p>
          <a:p>
            <a:r>
              <a:rPr lang="en-US" dirty="0"/>
              <a:t>We Read Verses:</a:t>
            </a:r>
          </a:p>
          <a:p>
            <a:pPr marL="0" indent="0">
              <a:buNone/>
            </a:pPr>
            <a:r>
              <a:rPr lang="en-US" sz="2000" dirty="0"/>
              <a:t>       </a:t>
            </a:r>
            <a:r>
              <a:rPr lang="en-US" sz="2000" dirty="0">
                <a:solidFill>
                  <a:prstClr val="white"/>
                </a:solidFill>
              </a:rPr>
              <a:t>Psalm 24 – The earth is the Lord’s . . .</a:t>
            </a:r>
            <a:endParaRPr lang="en-US" sz="2000" dirty="0"/>
          </a:p>
          <a:p>
            <a:pPr marL="0" indent="0">
              <a:buNone/>
            </a:pPr>
            <a:r>
              <a:rPr lang="en-US" sz="2000" dirty="0"/>
              <a:t>       Psalm 46 – There is a river . . .</a:t>
            </a:r>
          </a:p>
          <a:p>
            <a:pPr marL="68580" indent="0">
              <a:buNone/>
            </a:pPr>
            <a:r>
              <a:rPr lang="en-US" sz="2000" dirty="0"/>
              <a:t>      Psalm 139 – Your works are wonderful . . .</a:t>
            </a:r>
          </a:p>
          <a:p>
            <a:pPr marL="0" lvl="0" indent="0">
              <a:buClr>
                <a:srgbClr val="F3A447"/>
              </a:buClr>
              <a:buNone/>
            </a:pPr>
            <a:r>
              <a:rPr lang="en-US" sz="2000" dirty="0">
                <a:solidFill>
                  <a:prstClr val="white"/>
                </a:solidFill>
              </a:rPr>
              <a:t>       Psalm 150 – Let everything . . .</a:t>
            </a:r>
            <a:endParaRPr lang="en-US" sz="2000" dirty="0"/>
          </a:p>
          <a:p>
            <a:pPr marL="68580" indent="0">
              <a:buNone/>
            </a:pPr>
            <a:endParaRPr lang="en-US" sz="2000" dirty="0"/>
          </a:p>
          <a:p>
            <a:pPr marL="68580" indent="0">
              <a:buNone/>
            </a:pPr>
            <a:r>
              <a:rPr lang="en-US" sz="2800" dirty="0"/>
              <a:t>But creation’s groans keep intensifying </a:t>
            </a:r>
          </a:p>
          <a:p>
            <a:pPr marL="68580" indent="0">
              <a:buNone/>
            </a:pPr>
            <a:endParaRPr lang="en-US" sz="1800" dirty="0"/>
          </a:p>
        </p:txBody>
      </p:sp>
    </p:spTree>
    <p:extLst>
      <p:ext uri="{BB962C8B-B14F-4D97-AF65-F5344CB8AC3E}">
        <p14:creationId xmlns:p14="http://schemas.microsoft.com/office/powerpoint/2010/main" val="103870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fade">
                                      <p:cBhvr>
                                        <p:cTn id="39" dur="500"/>
                                        <p:tgtEl>
                                          <p:spTgt spid="3">
                                            <p:txEl>
                                              <p:pRg st="10" end="1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11" end="11"/>
                                            </p:txEl>
                                          </p:spTgt>
                                        </p:tgtEl>
                                        <p:attrNameLst>
                                          <p:attrName>style.visibility</p:attrName>
                                        </p:attrNameLst>
                                      </p:cBhvr>
                                      <p:to>
                                        <p:strVal val="visible"/>
                                      </p:to>
                                    </p:set>
                                    <p:animEffect transition="in" filter="fade">
                                      <p:cBhvr>
                                        <p:cTn id="42" dur="500"/>
                                        <p:tgtEl>
                                          <p:spTgt spid="3">
                                            <p:txEl>
                                              <p:pRg st="11" end="11"/>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Effect transition="in" filter="fade">
                                      <p:cBhvr>
                                        <p:cTn id="45" dur="500"/>
                                        <p:tgtEl>
                                          <p:spTgt spid="3">
                                            <p:txEl>
                                              <p:pRg st="12" end="1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14" end="14"/>
                                            </p:txEl>
                                          </p:spTgt>
                                        </p:tgtEl>
                                        <p:attrNameLst>
                                          <p:attrName>style.visibility</p:attrName>
                                        </p:attrNameLst>
                                      </p:cBhvr>
                                      <p:to>
                                        <p:strVal val="visible"/>
                                      </p:to>
                                    </p:set>
                                    <p:animEffect transition="in" filter="fade">
                                      <p:cBhvr>
                                        <p:cTn id="50"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229600" cy="5181600"/>
          </a:xfrm>
        </p:spPr>
        <p:txBody>
          <a:bodyPr>
            <a:normAutofit fontScale="90000"/>
          </a:bodyPr>
          <a:lstStyle/>
          <a:p>
            <a:r>
              <a:rPr lang="en-US" sz="4400" dirty="0">
                <a:solidFill>
                  <a:srgbClr val="FF0000"/>
                </a:solidFill>
                <a:latin typeface="Verdana"/>
                <a:ea typeface="ＭＳ 明朝"/>
                <a:cs typeface="Verdana"/>
              </a:rPr>
              <a:t>“Despite declines in the density of species, cities still retain endemic native species, thus providing opportunities for regional and global biodiversity conservation, restoration and education.</a:t>
            </a:r>
            <a:r>
              <a:rPr lang="en-US" sz="4400" dirty="0">
                <a:solidFill>
                  <a:srgbClr val="FF0000"/>
                </a:solidFill>
                <a:latin typeface="Times New Roman"/>
                <a:ea typeface="ＭＳ 明朝"/>
              </a:rPr>
              <a:t>”</a:t>
            </a:r>
            <a:endParaRPr lang="en-US" dirty="0"/>
          </a:p>
        </p:txBody>
      </p:sp>
    </p:spTree>
    <p:extLst>
      <p:ext uri="{BB962C8B-B14F-4D97-AF65-F5344CB8AC3E}">
        <p14:creationId xmlns:p14="http://schemas.microsoft.com/office/powerpoint/2010/main" val="1679705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 y="1104210"/>
            <a:ext cx="9172812" cy="5753790"/>
          </a:xfrm>
        </p:spPr>
      </p:pic>
      <p:sp>
        <p:nvSpPr>
          <p:cNvPr id="3" name="Title 2"/>
          <p:cNvSpPr>
            <a:spLocks noGrp="1"/>
          </p:cNvSpPr>
          <p:nvPr>
            <p:ph type="title"/>
          </p:nvPr>
        </p:nvSpPr>
        <p:spPr>
          <a:xfrm>
            <a:off x="457200" y="-228600"/>
            <a:ext cx="6477000" cy="1219200"/>
          </a:xfrm>
        </p:spPr>
        <p:txBody>
          <a:bodyPr/>
          <a:lstStyle/>
          <a:p>
            <a:r>
              <a:rPr lang="en-US" b="1" dirty="0">
                <a:solidFill>
                  <a:srgbClr val="FFFF00"/>
                </a:solidFill>
              </a:rPr>
              <a:t>Some of the Bad News . . .</a:t>
            </a:r>
          </a:p>
        </p:txBody>
      </p:sp>
    </p:spTree>
    <p:extLst>
      <p:ext uri="{BB962C8B-B14F-4D97-AF65-F5344CB8AC3E}">
        <p14:creationId xmlns:p14="http://schemas.microsoft.com/office/powerpoint/2010/main" val="4156674169"/>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Glass Layers">
  <a:themeElements>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fontScheme name="Glass Layer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Glass Layers 1">
        <a:dk1>
          <a:srgbClr val="FF9900"/>
        </a:dk1>
        <a:lt1>
          <a:srgbClr val="FFFFFF"/>
        </a:lt1>
        <a:dk2>
          <a:srgbClr val="FFCC66"/>
        </a:dk2>
        <a:lt2>
          <a:srgbClr val="CC6600"/>
        </a:lt2>
        <a:accent1>
          <a:srgbClr val="F05000"/>
        </a:accent1>
        <a:accent2>
          <a:srgbClr val="B28300"/>
        </a:accent2>
        <a:accent3>
          <a:srgbClr val="FFE2B8"/>
        </a:accent3>
        <a:accent4>
          <a:srgbClr val="DADADA"/>
        </a:accent4>
        <a:accent5>
          <a:srgbClr val="F6B3AA"/>
        </a:accent5>
        <a:accent6>
          <a:srgbClr val="A17600"/>
        </a:accent6>
        <a:hlink>
          <a:srgbClr val="99CC00"/>
        </a:hlink>
        <a:folHlink>
          <a:srgbClr val="008000"/>
        </a:folHlink>
      </a:clrScheme>
      <a:clrMap bg1="dk2" tx1="lt1" bg2="dk1" tx2="lt2" accent1="accent1" accent2="accent2" accent3="accent3" accent4="accent4" accent5="accent5" accent6="accent6" hlink="hlink" folHlink="folHlink"/>
    </a:extraClrScheme>
    <a:extraClrScheme>
      <a:clrScheme name="Glass Layers 2">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00"/>
        </a:hlink>
        <a:folHlink>
          <a:srgbClr val="FFFF99"/>
        </a:folHlink>
      </a:clrScheme>
      <a:clrMap bg1="dk2" tx1="lt1" bg2="dk1" tx2="lt2" accent1="accent1" accent2="accent2" accent3="accent3" accent4="accent4" accent5="accent5" accent6="accent6" hlink="hlink" folHlink="folHlink"/>
    </a:extraClrScheme>
    <a:extraClrScheme>
      <a:clrScheme name="Glass Layers 3">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DDFFBB"/>
        </a:folHlink>
      </a:clrScheme>
      <a:clrMap bg1="dk2" tx1="lt1" bg2="dk1" tx2="lt2" accent1="accent1" accent2="accent2" accent3="accent3" accent4="accent4" accent5="accent5" accent6="accent6" hlink="hlink" folHlink="folHlink"/>
    </a:extraClrScheme>
    <a:extraClrScheme>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clrMap bg1="dk2" tx1="lt1" bg2="dk1" tx2="lt2" accent1="accent1" accent2="accent2" accent3="accent3" accent4="accent4" accent5="accent5" accent6="accent6" hlink="hlink" folHlink="folHlink"/>
    </a:extraClrScheme>
    <a:extraClrScheme>
      <a:clrScheme name="Glass Layers 5">
        <a:dk1>
          <a:srgbClr val="000000"/>
        </a:dk1>
        <a:lt1>
          <a:srgbClr val="CCECFF"/>
        </a:lt1>
        <a:dk2>
          <a:srgbClr val="000000"/>
        </a:dk2>
        <a:lt2>
          <a:srgbClr val="D6EDEE"/>
        </a:lt2>
        <a:accent1>
          <a:srgbClr val="E8F0F4"/>
        </a:accent1>
        <a:accent2>
          <a:srgbClr val="8EAAFA"/>
        </a:accent2>
        <a:accent3>
          <a:srgbClr val="E2F4FF"/>
        </a:accent3>
        <a:accent4>
          <a:srgbClr val="000000"/>
        </a:accent4>
        <a:accent5>
          <a:srgbClr val="F2F6F8"/>
        </a:accent5>
        <a:accent6>
          <a:srgbClr val="809AE3"/>
        </a:accent6>
        <a:hlink>
          <a:srgbClr val="0066FF"/>
        </a:hlink>
        <a:folHlink>
          <a:srgbClr val="9947FD"/>
        </a:folHlink>
      </a:clrScheme>
      <a:clrMap bg1="lt1" tx1="dk1" bg2="lt2" tx2="dk2" accent1="accent1" accent2="accent2" accent3="accent3" accent4="accent4" accent5="accent5" accent6="accent6" hlink="hlink" folHlink="folHlink"/>
    </a:extraClrScheme>
    <a:extraClrScheme>
      <a:clrScheme name="Glass Layers 6">
        <a:dk1>
          <a:srgbClr val="48486A"/>
        </a:dk1>
        <a:lt1>
          <a:srgbClr val="FFFFFF"/>
        </a:lt1>
        <a:dk2>
          <a:srgbClr val="000099"/>
        </a:dk2>
        <a:lt2>
          <a:srgbClr val="F8F8F8"/>
        </a:lt2>
        <a:accent1>
          <a:srgbClr val="6699FF"/>
        </a:accent1>
        <a:accent2>
          <a:srgbClr val="0000FF"/>
        </a:accent2>
        <a:accent3>
          <a:srgbClr val="AAAACA"/>
        </a:accent3>
        <a:accent4>
          <a:srgbClr val="DADADA"/>
        </a:accent4>
        <a:accent5>
          <a:srgbClr val="B8CAFF"/>
        </a:accent5>
        <a:accent6>
          <a:srgbClr val="0000E7"/>
        </a:accent6>
        <a:hlink>
          <a:srgbClr val="3DCCFF"/>
        </a:hlink>
        <a:folHlink>
          <a:srgbClr val="CCECFF"/>
        </a:folHlink>
      </a:clrScheme>
      <a:clrMap bg1="dk2" tx1="lt1" bg2="dk1" tx2="lt2" accent1="accent1" accent2="accent2" accent3="accent3" accent4="accent4" accent5="accent5" accent6="accent6" hlink="hlink" folHlink="folHlink"/>
    </a:extraClrScheme>
    <a:extraClrScheme>
      <a:clrScheme name="Glass Layers 7">
        <a:dk1>
          <a:srgbClr val="573F8B"/>
        </a:dk1>
        <a:lt1>
          <a:srgbClr val="FFFFFF"/>
        </a:lt1>
        <a:dk2>
          <a:srgbClr val="666699"/>
        </a:dk2>
        <a:lt2>
          <a:srgbClr val="D9D9FF"/>
        </a:lt2>
        <a:accent1>
          <a:srgbClr val="CC99FF"/>
        </a:accent1>
        <a:accent2>
          <a:srgbClr val="9933FF"/>
        </a:accent2>
        <a:accent3>
          <a:srgbClr val="B8B8CA"/>
        </a:accent3>
        <a:accent4>
          <a:srgbClr val="DADADA"/>
        </a:accent4>
        <a:accent5>
          <a:srgbClr val="E2CAFF"/>
        </a:accent5>
        <a:accent6>
          <a:srgbClr val="8A2DE7"/>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Glass Layers 8">
        <a:dk1>
          <a:srgbClr val="000000"/>
        </a:dk1>
        <a:lt1>
          <a:srgbClr val="EAEAEA"/>
        </a:lt1>
        <a:dk2>
          <a:srgbClr val="000000"/>
        </a:dk2>
        <a:lt2>
          <a:srgbClr val="C1C2CB"/>
        </a:lt2>
        <a:accent1>
          <a:srgbClr val="F1F1F7"/>
        </a:accent1>
        <a:accent2>
          <a:srgbClr val="8C8CB4"/>
        </a:accent2>
        <a:accent3>
          <a:srgbClr val="F3F3F3"/>
        </a:accent3>
        <a:accent4>
          <a:srgbClr val="000000"/>
        </a:accent4>
        <a:accent5>
          <a:srgbClr val="F7F7FA"/>
        </a:accent5>
        <a:accent6>
          <a:srgbClr val="7E7EA3"/>
        </a:accent6>
        <a:hlink>
          <a:srgbClr val="A3FFFF"/>
        </a:hlink>
        <a:folHlink>
          <a:srgbClr val="9E99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ヒラギノ角ゴ Pro W3"/>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fontScheme name="Glass Layer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fontScheme name="Glass Layer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fontScheme name="Glass Layer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Glass Layers 4">
    <a:dk1>
      <a:srgbClr val="006600"/>
    </a:dk1>
    <a:lt1>
      <a:srgbClr val="FFFFFF"/>
    </a:lt1>
    <a:dk2>
      <a:srgbClr val="008000"/>
    </a:dk2>
    <a:lt2>
      <a:srgbClr val="FFFFB7"/>
    </a:lt2>
    <a:accent1>
      <a:srgbClr val="99CC00"/>
    </a:accent1>
    <a:accent2>
      <a:srgbClr val="00CC00"/>
    </a:accent2>
    <a:accent3>
      <a:srgbClr val="AAC0AA"/>
    </a:accent3>
    <a:accent4>
      <a:srgbClr val="DADADA"/>
    </a:accent4>
    <a:accent5>
      <a:srgbClr val="CAE2AA"/>
    </a:accent5>
    <a:accent6>
      <a:srgbClr val="00B900"/>
    </a:accent6>
    <a:hlink>
      <a:srgbClr val="99FF66"/>
    </a:hlink>
    <a:folHlink>
      <a:srgbClr val="FFFF66"/>
    </a:folHlink>
  </a:clrScheme>
  <a:fontScheme name="Glass Layer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Austin</Template>
  <TotalTime>4728</TotalTime>
  <Words>2421</Words>
  <Application>Microsoft Macintosh PowerPoint</Application>
  <PresentationFormat>On-screen Show (4:3)</PresentationFormat>
  <Paragraphs>326</Paragraphs>
  <Slides>80</Slides>
  <Notes>12</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80</vt:i4>
      </vt:variant>
    </vt:vector>
  </HeadingPairs>
  <TitlesOfParts>
    <vt:vector size="99" baseType="lpstr">
      <vt:lpstr>inherit</vt:lpstr>
      <vt:lpstr>ＭＳ 明朝</vt:lpstr>
      <vt:lpstr>ＭＳ Ｐゴシック</vt:lpstr>
      <vt:lpstr>arial</vt:lpstr>
      <vt:lpstr>arial</vt:lpstr>
      <vt:lpstr>Arial Black</vt:lpstr>
      <vt:lpstr>Arial Narrow</vt:lpstr>
      <vt:lpstr>Cambria</vt:lpstr>
      <vt:lpstr>Cambria Math</vt:lpstr>
      <vt:lpstr>Constantia</vt:lpstr>
      <vt:lpstr>Lucida Fax</vt:lpstr>
      <vt:lpstr>Times</vt:lpstr>
      <vt:lpstr>Times New Roman</vt:lpstr>
      <vt:lpstr>Verdana</vt:lpstr>
      <vt:lpstr>Wingdings</vt:lpstr>
      <vt:lpstr>Wingdings 2</vt:lpstr>
      <vt:lpstr>Glass Layers</vt:lpstr>
      <vt:lpstr>Paper</vt:lpstr>
      <vt:lpstr>1_Paper</vt:lpstr>
      <vt:lpstr>Reconciliation Ecology</vt:lpstr>
      <vt:lpstr>Presentation Outline</vt:lpstr>
      <vt:lpstr>Overview of Theological Basis</vt:lpstr>
      <vt:lpstr>Jesus and Creation (Col. 1:15-20)</vt:lpstr>
      <vt:lpstr>Jesus as our model (Phil 2:5-8)</vt:lpstr>
      <vt:lpstr>PowerPoint Presentation</vt:lpstr>
      <vt:lpstr>PowerPoint Presentation</vt:lpstr>
      <vt:lpstr>PowerPoint Presentation</vt:lpstr>
      <vt:lpstr>Some of the Bad News . . .</vt:lpstr>
      <vt:lpstr>PowerPoint Presentation</vt:lpstr>
      <vt:lpstr>Mountaintop Removal Mining in the  McRoberts, Kentucky Area 1983 and 2004</vt:lpstr>
      <vt:lpstr>PowerPoint Presentation</vt:lpstr>
      <vt:lpstr>Global Climate Change  </vt:lpstr>
      <vt:lpstr>PowerPoint Presentation</vt:lpstr>
      <vt:lpstr>IPCC 2013  – Global temperature</vt:lpstr>
      <vt:lpstr>PowerPoint Presentation</vt:lpstr>
      <vt:lpstr> "If there is danger in the human trajectory, it is not so much in the survival of our own species as in the fulfillment of the ultimate irony of organic evolution: that in the instant of achieving self-understanding through the mind of man, life has doomed its most beautiful creations."         E. O. Wilson </vt:lpstr>
      <vt:lpstr>Elizabeth Kolbert, The Sixth Extinction</vt:lpstr>
      <vt:lpstr>Where are we?</vt:lpstr>
      <vt:lpstr>“Need to reconcile human uses of the planet with those of other species”  5%  land surface = protected 95%  = human dominated </vt:lpstr>
      <vt:lpstr>Progression of Ecological Paradigms </vt:lpstr>
      <vt:lpstr>Further Thoughts on Reconciliation Ecology</vt:lpstr>
      <vt:lpstr>    </vt:lpstr>
      <vt:lpstr>    </vt:lpstr>
      <vt:lpstr>    </vt:lpstr>
      <vt:lpstr>Reconciliation between God and humanity</vt:lpstr>
      <vt:lpstr>    </vt:lpstr>
      <vt:lpstr>Reconciliation among people - South Africa’s Truth and Reconciliation Commission (TRC)</vt:lpstr>
      <vt:lpstr>Reconciliation among people</vt:lpstr>
      <vt:lpstr>Reconciliation – Basic Steps</vt:lpstr>
      <vt:lpstr>    </vt:lpstr>
      <vt:lpstr>PowerPoint Presentation</vt:lpstr>
      <vt:lpstr>PowerPoint Presentation</vt:lpstr>
      <vt:lpstr>Michael P. Nelson</vt:lpstr>
      <vt:lpstr>Plaster Creek Stewards as an Example of Reconciliation Ecology</vt:lpstr>
      <vt:lpstr>Plaster Creek Watershed Land cover ca. 1800 </vt:lpstr>
      <vt:lpstr>History of Plaster Creek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Reconciliation - Ecological version</vt:lpstr>
      <vt:lpstr>PowerPoint Presentation</vt:lpstr>
      <vt:lpstr>PowerPoint Presentation</vt:lpstr>
      <vt:lpstr>PowerPoint Presentation</vt:lpstr>
      <vt:lpstr>Concluding Thoughts </vt:lpstr>
      <vt:lpstr>PowerPoint Presentation</vt:lpstr>
      <vt:lpstr>PowerPoint Presentation</vt:lpstr>
      <vt:lpstr>Calvin College Carbon Budget 2007</vt:lpstr>
      <vt:lpstr>Calvin College Carbon Budget 2007</vt:lpstr>
      <vt:lpstr>American College and University Presidents’ Climate Commitment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“Despite declines in the density of species, cities still retain endemic native species, thus providing opportunities for regional and global biodiversity conservation, restoration and education.”</vt:lpstr>
    </vt:vector>
  </TitlesOfParts>
  <Company>Ellen Arrowsmith</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Practical Approaches to Watershed Stewardship</dc:title>
  <dc:creator>Ellen Arrowsmith</dc:creator>
  <cp:lastModifiedBy>Microsoft Office User</cp:lastModifiedBy>
  <cp:revision>279</cp:revision>
  <cp:lastPrinted>2012-05-01T15:22:35Z</cp:lastPrinted>
  <dcterms:created xsi:type="dcterms:W3CDTF">2010-05-23T01:45:49Z</dcterms:created>
  <dcterms:modified xsi:type="dcterms:W3CDTF">2018-08-17T16:58:44Z</dcterms:modified>
</cp:coreProperties>
</file>