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425" r:id="rId2"/>
    <p:sldId id="426" r:id="rId3"/>
    <p:sldId id="427" r:id="rId4"/>
    <p:sldId id="428" r:id="rId5"/>
    <p:sldId id="429" r:id="rId6"/>
    <p:sldId id="430" r:id="rId7"/>
    <p:sldId id="431" r:id="rId8"/>
    <p:sldId id="400" r:id="rId9"/>
    <p:sldId id="372" r:id="rId10"/>
    <p:sldId id="318" r:id="rId11"/>
    <p:sldId id="405" r:id="rId12"/>
    <p:sldId id="407" r:id="rId13"/>
    <p:sldId id="410" r:id="rId14"/>
    <p:sldId id="412" r:id="rId15"/>
    <p:sldId id="413" r:id="rId16"/>
    <p:sldId id="414" r:id="rId17"/>
    <p:sldId id="415" r:id="rId18"/>
    <p:sldId id="416" r:id="rId19"/>
    <p:sldId id="418" r:id="rId20"/>
    <p:sldId id="419" r:id="rId21"/>
    <p:sldId id="420" r:id="rId22"/>
    <p:sldId id="421" r:id="rId23"/>
    <p:sldId id="422" r:id="rId24"/>
    <p:sldId id="423" r:id="rId25"/>
    <p:sldId id="42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D6E0"/>
    <a:srgbClr val="09D2E7"/>
    <a:srgbClr val="0FD7E1"/>
    <a:srgbClr val="15C3D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autoAdjust="0"/>
    <p:restoredTop sz="86418" autoAdjust="0"/>
  </p:normalViewPr>
  <p:slideViewPr>
    <p:cSldViewPr>
      <p:cViewPr varScale="1">
        <p:scale>
          <a:sx n="112" d="100"/>
          <a:sy n="112" d="100"/>
        </p:scale>
        <p:origin x="1592" y="192"/>
      </p:cViewPr>
      <p:guideLst>
        <p:guide orient="horz" pos="2160"/>
        <p:guide pos="2880"/>
      </p:guideLst>
    </p:cSldViewPr>
  </p:slideViewPr>
  <p:outlineViewPr>
    <p:cViewPr>
      <p:scale>
        <a:sx n="33" d="100"/>
        <a:sy n="33" d="100"/>
      </p:scale>
      <p:origin x="0" y="1776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793A40-4B1D-4826-B6F6-4143FD19BE77}" type="datetimeFigureOut">
              <a:rPr lang="en-US" smtClean="0"/>
              <a:pPr/>
              <a:t>8/17/18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EB5370A-28B8-460E-B92E-DB920EC6BA2B}" type="slidenum">
              <a:rPr lang="en-US" smtClean="0"/>
              <a:pPr/>
              <a:t>‹#›</a:t>
            </a:fld>
            <a:endParaRPr lang="en-US"/>
          </a:p>
        </p:txBody>
      </p:sp>
    </p:spTree>
    <p:extLst>
      <p:ext uri="{BB962C8B-B14F-4D97-AF65-F5344CB8AC3E}">
        <p14:creationId xmlns:p14="http://schemas.microsoft.com/office/powerpoint/2010/main" val="23668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B4379E-1CEA-4C1C-BE4C-380FA76C9FFC}" type="datetimeFigureOut">
              <a:rPr lang="en-US" smtClean="0"/>
              <a:pPr/>
              <a:t>8/17/18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5AF2B1-8177-4E09-95B1-C804B85F71CA}" type="slidenum">
              <a:rPr lang="en-US" smtClean="0"/>
              <a:pPr/>
              <a:t>‹#›</a:t>
            </a:fld>
            <a:endParaRPr lang="en-US"/>
          </a:p>
        </p:txBody>
      </p:sp>
    </p:spTree>
    <p:extLst>
      <p:ext uri="{BB962C8B-B14F-4D97-AF65-F5344CB8AC3E}">
        <p14:creationId xmlns:p14="http://schemas.microsoft.com/office/powerpoint/2010/main" val="21134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14E82A-5897-1C41-9A57-880A704F27F3}" type="slidenum">
              <a:rPr lang="en-US" smtClean="0"/>
              <a:t>1</a:t>
            </a:fld>
            <a:endParaRPr lang="en-US"/>
          </a:p>
        </p:txBody>
      </p:sp>
    </p:spTree>
    <p:extLst>
      <p:ext uri="{BB962C8B-B14F-4D97-AF65-F5344CB8AC3E}">
        <p14:creationId xmlns:p14="http://schemas.microsoft.com/office/powerpoint/2010/main" val="149109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E1059-3D5B-4C44-8441-2CC26DCA564F}" type="slidenum">
              <a:rPr lang="en-US" smtClean="0"/>
              <a:pPr/>
              <a:t>16</a:t>
            </a:fld>
            <a:endParaRPr lang="en-US"/>
          </a:p>
        </p:txBody>
      </p:sp>
    </p:spTree>
    <p:extLst>
      <p:ext uri="{BB962C8B-B14F-4D97-AF65-F5344CB8AC3E}">
        <p14:creationId xmlns:p14="http://schemas.microsoft.com/office/powerpoint/2010/main" val="150105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E1059-3D5B-4C44-8441-2CC26DCA564F}" type="slidenum">
              <a:rPr lang="en-US" smtClean="0"/>
              <a:pPr/>
              <a:t>17</a:t>
            </a:fld>
            <a:endParaRPr lang="en-US"/>
          </a:p>
        </p:txBody>
      </p:sp>
    </p:spTree>
    <p:extLst>
      <p:ext uri="{BB962C8B-B14F-4D97-AF65-F5344CB8AC3E}">
        <p14:creationId xmlns:p14="http://schemas.microsoft.com/office/powerpoint/2010/main" val="281795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E1059-3D5B-4C44-8441-2CC26DCA564F}" type="slidenum">
              <a:rPr lang="en-US" smtClean="0"/>
              <a:pPr/>
              <a:t>18</a:t>
            </a:fld>
            <a:endParaRPr lang="en-US"/>
          </a:p>
        </p:txBody>
      </p:sp>
    </p:spTree>
    <p:extLst>
      <p:ext uri="{BB962C8B-B14F-4D97-AF65-F5344CB8AC3E}">
        <p14:creationId xmlns:p14="http://schemas.microsoft.com/office/powerpoint/2010/main" val="17441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FE486-0491-48C2-B799-829D6D758A46}" type="slidenum">
              <a:rPr lang="en-US" smtClean="0"/>
              <a:pPr/>
              <a:t>2</a:t>
            </a:fld>
            <a:endParaRPr lang="en-US" dirty="0"/>
          </a:p>
        </p:txBody>
      </p:sp>
    </p:spTree>
    <p:extLst>
      <p:ext uri="{BB962C8B-B14F-4D97-AF65-F5344CB8AC3E}">
        <p14:creationId xmlns:p14="http://schemas.microsoft.com/office/powerpoint/2010/main" val="365958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FE486-0491-48C2-B799-829D6D758A46}" type="slidenum">
              <a:rPr lang="en-US" smtClean="0"/>
              <a:pPr/>
              <a:t>3</a:t>
            </a:fld>
            <a:endParaRPr lang="en-US" dirty="0"/>
          </a:p>
        </p:txBody>
      </p:sp>
    </p:spTree>
    <p:extLst>
      <p:ext uri="{BB962C8B-B14F-4D97-AF65-F5344CB8AC3E}">
        <p14:creationId xmlns:p14="http://schemas.microsoft.com/office/powerpoint/2010/main" val="12898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elevation map that shows the contours of Kent County . . . Rogue River here, </a:t>
            </a:r>
            <a:r>
              <a:rPr lang="en-US" dirty="0" err="1"/>
              <a:t>Thornapple</a:t>
            </a:r>
            <a:r>
              <a:rPr lang="en-US" baseline="0" dirty="0"/>
              <a:t> river here and (press button) this is the PC watershed</a:t>
            </a:r>
            <a:endParaRPr lang="en-US" dirty="0"/>
          </a:p>
        </p:txBody>
      </p:sp>
      <p:sp>
        <p:nvSpPr>
          <p:cNvPr id="4" name="Slide Number Placeholder 3"/>
          <p:cNvSpPr>
            <a:spLocks noGrp="1"/>
          </p:cNvSpPr>
          <p:nvPr>
            <p:ph type="sldNum" sz="quarter" idx="10"/>
          </p:nvPr>
        </p:nvSpPr>
        <p:spPr/>
        <p:txBody>
          <a:bodyPr/>
          <a:lstStyle/>
          <a:p>
            <a:fld id="{B7EE1059-3D5B-4C44-8441-2CC26DCA564F}" type="slidenum">
              <a:rPr lang="en-US" smtClean="0"/>
              <a:pPr/>
              <a:t>4</a:t>
            </a:fld>
            <a:endParaRPr lang="en-US"/>
          </a:p>
        </p:txBody>
      </p:sp>
    </p:spTree>
    <p:extLst>
      <p:ext uri="{BB962C8B-B14F-4D97-AF65-F5344CB8AC3E}">
        <p14:creationId xmlns:p14="http://schemas.microsoft.com/office/powerpoint/2010/main" val="221701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Watersheds are parcels of the landscape that drain to a common point.  They are naturally delineated by topography, and have potential to knit together agricultural, urban, and natural areas into one integrative whole.  Every business, school, church, and individual household necessarily exists within a watershed.  It follows that the quality of water that flows </a:t>
            </a:r>
            <a:r>
              <a:rPr lang="en-US" sz="1000" i="1" dirty="0"/>
              <a:t>out</a:t>
            </a:r>
            <a:r>
              <a:rPr lang="en-US" sz="1000" dirty="0"/>
              <a:t> of each watershed testifies to the type of activities occurring </a:t>
            </a:r>
            <a:r>
              <a:rPr lang="en-US" sz="1000" i="1" dirty="0"/>
              <a:t>within</a:t>
            </a:r>
            <a:r>
              <a:rPr lang="en-US" sz="1000" dirty="0"/>
              <a:t> that watershed.  When community members understand the watershed concept and the particular qualities of their own watershed, such awareness provides a powerful means to connect people and institutions to the importance of taking good care of the</a:t>
            </a:r>
            <a:r>
              <a:rPr lang="en-US" sz="1000" baseline="0" dirty="0"/>
              <a:t> land and water</a:t>
            </a:r>
            <a:r>
              <a:rPr lang="en-US" sz="1000" dirty="0"/>
              <a:t>. </a:t>
            </a:r>
          </a:p>
          <a:p>
            <a:br>
              <a:rPr lang="en-US" dirty="0"/>
            </a:br>
            <a:r>
              <a:rPr lang="en-US" dirty="0"/>
              <a:t>POINT TO:  East Beltline, M-6, U.S. 131 and Calvin</a:t>
            </a:r>
          </a:p>
          <a:p>
            <a:endParaRPr lang="en-US" dirty="0"/>
          </a:p>
          <a:p>
            <a:r>
              <a:rPr lang="en-US" dirty="0"/>
              <a:t>Add to Basic Statistics</a:t>
            </a:r>
          </a:p>
          <a:p>
            <a:r>
              <a:rPr lang="en-US" dirty="0"/>
              <a:t>172 churches in the watershed (27 are CRC or Reformed)</a:t>
            </a:r>
          </a:p>
          <a:p>
            <a:r>
              <a:rPr lang="en-US" dirty="0"/>
              <a:t>100 schools </a:t>
            </a:r>
            <a:br>
              <a:rPr lang="en-US" dirty="0"/>
            </a:br>
            <a:endParaRPr lang="en-US" dirty="0"/>
          </a:p>
        </p:txBody>
      </p:sp>
      <p:sp>
        <p:nvSpPr>
          <p:cNvPr id="4" name="Slide Number Placeholder 3"/>
          <p:cNvSpPr>
            <a:spLocks noGrp="1"/>
          </p:cNvSpPr>
          <p:nvPr>
            <p:ph type="sldNum" sz="quarter" idx="10"/>
          </p:nvPr>
        </p:nvSpPr>
        <p:spPr/>
        <p:txBody>
          <a:bodyPr/>
          <a:lstStyle/>
          <a:p>
            <a:fld id="{4AEFE486-0491-48C2-B799-829D6D758A46}" type="slidenum">
              <a:rPr lang="en-US" smtClean="0"/>
              <a:pPr/>
              <a:t>5</a:t>
            </a:fld>
            <a:endParaRPr lang="en-US" dirty="0"/>
          </a:p>
        </p:txBody>
      </p:sp>
    </p:spTree>
    <p:extLst>
      <p:ext uri="{BB962C8B-B14F-4D97-AF65-F5344CB8AC3E}">
        <p14:creationId xmlns:p14="http://schemas.microsoft.com/office/powerpoint/2010/main" val="183706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EFE486-0491-48C2-B799-829D6D758A46}" type="slidenum">
              <a:rPr lang="en-US" smtClean="0"/>
              <a:pPr/>
              <a:t>6</a:t>
            </a:fld>
            <a:endParaRPr lang="en-US" dirty="0"/>
          </a:p>
        </p:txBody>
      </p:sp>
    </p:spTree>
    <p:extLst>
      <p:ext uri="{BB962C8B-B14F-4D97-AF65-F5344CB8AC3E}">
        <p14:creationId xmlns:p14="http://schemas.microsoft.com/office/powerpoint/2010/main" val="381597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4E82A-5897-1C41-9A57-880A704F27F3}" type="slidenum">
              <a:rPr lang="en-US" smtClean="0"/>
              <a:t>7</a:t>
            </a:fld>
            <a:endParaRPr lang="en-US"/>
          </a:p>
        </p:txBody>
      </p:sp>
    </p:spTree>
    <p:extLst>
      <p:ext uri="{BB962C8B-B14F-4D97-AF65-F5344CB8AC3E}">
        <p14:creationId xmlns:p14="http://schemas.microsoft.com/office/powerpoint/2010/main" val="208067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E1059-3D5B-4C44-8441-2CC26DCA564F}" type="slidenum">
              <a:rPr lang="en-US" smtClean="0"/>
              <a:pPr/>
              <a:t>14</a:t>
            </a:fld>
            <a:endParaRPr lang="en-US"/>
          </a:p>
        </p:txBody>
      </p:sp>
    </p:spTree>
    <p:extLst>
      <p:ext uri="{BB962C8B-B14F-4D97-AF65-F5344CB8AC3E}">
        <p14:creationId xmlns:p14="http://schemas.microsoft.com/office/powerpoint/2010/main" val="274704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EE1059-3D5B-4C44-8441-2CC26DCA564F}" type="slidenum">
              <a:rPr lang="en-US" smtClean="0"/>
              <a:pPr/>
              <a:t>15</a:t>
            </a:fld>
            <a:endParaRPr lang="en-US"/>
          </a:p>
        </p:txBody>
      </p:sp>
    </p:spTree>
    <p:extLst>
      <p:ext uri="{BB962C8B-B14F-4D97-AF65-F5344CB8AC3E}">
        <p14:creationId xmlns:p14="http://schemas.microsoft.com/office/powerpoint/2010/main" val="287108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76A28F1-A8F8-4D5A-92ED-FA9EC41B4FC3}" type="datetimeFigureOut">
              <a:rPr lang="en-US" smtClean="0"/>
              <a:pPr/>
              <a:t>8/17/18</a:t>
            </a:fld>
            <a:endParaRPr lang="en-US"/>
          </a:p>
        </p:txBody>
      </p:sp>
      <p:sp>
        <p:nvSpPr>
          <p:cNvPr id="16" name="Slide Number Placeholder 15"/>
          <p:cNvSpPr>
            <a:spLocks noGrp="1"/>
          </p:cNvSpPr>
          <p:nvPr>
            <p:ph type="sldNum" sz="quarter" idx="11"/>
          </p:nvPr>
        </p:nvSpPr>
        <p:spPr/>
        <p:txBody>
          <a:bodyPr/>
          <a:lstStyle/>
          <a:p>
            <a:fld id="{95C48C1A-29D6-4587-9335-59D74B89707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6A28F1-A8F8-4D5A-92ED-FA9EC41B4FC3}" type="datetimeFigureOut">
              <a:rPr lang="en-US" smtClean="0"/>
              <a:pPr/>
              <a:t>8/17/18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8C1A-29D6-4587-9335-59D74B8970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6A28F1-A8F8-4D5A-92ED-FA9EC41B4FC3}" type="datetimeFigureOut">
              <a:rPr lang="en-US" smtClean="0"/>
              <a:pPr/>
              <a:t>8/17/18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8C1A-29D6-4587-9335-59D74B8970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676A28F1-A8F8-4D5A-92ED-FA9EC41B4FC3}" type="datetimeFigureOut">
              <a:rPr lang="en-US" smtClean="0"/>
              <a:pPr/>
              <a:t>8/17/18</a:t>
            </a:fld>
            <a:endParaRPr lang="en-US"/>
          </a:p>
        </p:txBody>
      </p:sp>
      <p:sp>
        <p:nvSpPr>
          <p:cNvPr id="15" name="Slide Number Placeholder 14"/>
          <p:cNvSpPr>
            <a:spLocks noGrp="1"/>
          </p:cNvSpPr>
          <p:nvPr>
            <p:ph type="sldNum" sz="quarter" idx="15"/>
          </p:nvPr>
        </p:nvSpPr>
        <p:spPr/>
        <p:txBody>
          <a:bodyPr/>
          <a:lstStyle>
            <a:lvl1pPr algn="ctr">
              <a:defRPr/>
            </a:lvl1pPr>
          </a:lstStyle>
          <a:p>
            <a:fld id="{95C48C1A-29D6-4587-9335-59D74B89707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A28F1-A8F8-4D5A-92ED-FA9EC41B4FC3}" type="datetimeFigureOut">
              <a:rPr lang="en-US" smtClean="0"/>
              <a:pPr/>
              <a:t>8/17/18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8C1A-29D6-4587-9335-59D74B89707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6A28F1-A8F8-4D5A-92ED-FA9EC41B4FC3}" type="datetimeFigureOut">
              <a:rPr lang="en-US" smtClean="0"/>
              <a:pPr/>
              <a:t>8/17/18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8C1A-29D6-4587-9335-59D74B897074}"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5C48C1A-29D6-4587-9335-59D74B89707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76A28F1-A8F8-4D5A-92ED-FA9EC41B4FC3}" type="datetimeFigureOut">
              <a:rPr lang="en-US" smtClean="0"/>
              <a:pPr/>
              <a:t>8/17/18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6A28F1-A8F8-4D5A-92ED-FA9EC41B4FC3}" type="datetimeFigureOut">
              <a:rPr lang="en-US" smtClean="0"/>
              <a:pPr/>
              <a:t>8/17/18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48C1A-29D6-4587-9335-59D74B897074}"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A28F1-A8F8-4D5A-92ED-FA9EC41B4FC3}" type="datetimeFigureOut">
              <a:rPr lang="en-US" smtClean="0"/>
              <a:pPr/>
              <a:t>8/17/18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48C1A-29D6-4587-9335-59D74B8970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676A28F1-A8F8-4D5A-92ED-FA9EC41B4FC3}" type="datetimeFigureOut">
              <a:rPr lang="en-US" smtClean="0"/>
              <a:pPr/>
              <a:t>8/17/18</a:t>
            </a:fld>
            <a:endParaRPr lang="en-US"/>
          </a:p>
        </p:txBody>
      </p:sp>
      <p:sp>
        <p:nvSpPr>
          <p:cNvPr id="9" name="Slide Number Placeholder 8"/>
          <p:cNvSpPr>
            <a:spLocks noGrp="1"/>
          </p:cNvSpPr>
          <p:nvPr>
            <p:ph type="sldNum" sz="quarter" idx="15"/>
          </p:nvPr>
        </p:nvSpPr>
        <p:spPr/>
        <p:txBody>
          <a:bodyPr/>
          <a:lstStyle/>
          <a:p>
            <a:fld id="{95C48C1A-29D6-4587-9335-59D74B89707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676A28F1-A8F8-4D5A-92ED-FA9EC41B4FC3}" type="datetimeFigureOut">
              <a:rPr lang="en-US" smtClean="0"/>
              <a:pPr/>
              <a:t>8/17/18</a:t>
            </a:fld>
            <a:endParaRPr lang="en-US"/>
          </a:p>
        </p:txBody>
      </p:sp>
      <p:sp>
        <p:nvSpPr>
          <p:cNvPr id="9" name="Slide Number Placeholder 8"/>
          <p:cNvSpPr>
            <a:spLocks noGrp="1"/>
          </p:cNvSpPr>
          <p:nvPr>
            <p:ph type="sldNum" sz="quarter" idx="11"/>
          </p:nvPr>
        </p:nvSpPr>
        <p:spPr/>
        <p:txBody>
          <a:bodyPr/>
          <a:lstStyle/>
          <a:p>
            <a:fld id="{95C48C1A-29D6-4587-9335-59D74B89707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6A28F1-A8F8-4D5A-92ED-FA9EC41B4FC3}" type="datetimeFigureOut">
              <a:rPr lang="en-US" smtClean="0"/>
              <a:pPr/>
              <a:t>8/17/18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5C48C1A-29D6-4587-9335-59D74B89707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5310" y="457200"/>
            <a:ext cx="3452686" cy="2379644"/>
          </a:xfrm>
        </p:spPr>
        <p:txBody>
          <a:bodyPr>
            <a:noAutofit/>
          </a:bodyPr>
          <a:lstStyle/>
          <a:p>
            <a:pPr algn="ctr"/>
            <a:br>
              <a:rPr lang="en-US" sz="2400" b="1" dirty="0"/>
            </a:br>
            <a:br>
              <a:rPr lang="en-US" sz="2400" b="1" dirty="0"/>
            </a:br>
            <a:br>
              <a:rPr lang="en-US" sz="2400" b="1" dirty="0"/>
            </a:br>
            <a:br>
              <a:rPr lang="en-US" sz="2400" b="1" dirty="0"/>
            </a:br>
            <a:br>
              <a:rPr lang="en-US" sz="2400" b="1" dirty="0"/>
            </a:br>
            <a:r>
              <a:rPr lang="en-US" sz="2400" b="1" dirty="0"/>
              <a:t>Learning in Place:</a:t>
            </a:r>
            <a:br>
              <a:rPr lang="en-US" sz="2400" b="1" dirty="0"/>
            </a:br>
            <a:r>
              <a:rPr lang="en-US" sz="2400" b="1" dirty="0"/>
              <a:t>Education, Research, and Action in the Plaster Creek Watershed</a:t>
            </a:r>
          </a:p>
        </p:txBody>
      </p:sp>
      <p:sp>
        <p:nvSpPr>
          <p:cNvPr id="3" name="Subtitle 2"/>
          <p:cNvSpPr>
            <a:spLocks noGrp="1"/>
          </p:cNvSpPr>
          <p:nvPr>
            <p:ph type="subTitle" idx="1"/>
          </p:nvPr>
        </p:nvSpPr>
        <p:spPr>
          <a:xfrm>
            <a:off x="4800600" y="4114800"/>
            <a:ext cx="3309803" cy="1260629"/>
          </a:xfrm>
        </p:spPr>
        <p:txBody>
          <a:bodyPr>
            <a:normAutofit fontScale="85000" lnSpcReduction="20000"/>
          </a:bodyPr>
          <a:lstStyle/>
          <a:p>
            <a:pPr algn="ctr"/>
            <a:r>
              <a:rPr lang="en-US" b="1" dirty="0">
                <a:solidFill>
                  <a:schemeClr val="accent1">
                    <a:lumMod val="50000"/>
                  </a:schemeClr>
                </a:solidFill>
              </a:rPr>
              <a:t>Gail Gunst Heffner</a:t>
            </a:r>
          </a:p>
          <a:p>
            <a:pPr algn="ctr"/>
            <a:r>
              <a:rPr lang="en-US" b="1" dirty="0">
                <a:solidFill>
                  <a:schemeClr val="accent1">
                    <a:lumMod val="50000"/>
                  </a:schemeClr>
                </a:solidFill>
              </a:rPr>
              <a:t>David Warners</a:t>
            </a:r>
          </a:p>
          <a:p>
            <a:pPr algn="ctr"/>
            <a:r>
              <a:rPr lang="en-US" b="1" dirty="0">
                <a:solidFill>
                  <a:schemeClr val="accent1">
                    <a:lumMod val="50000"/>
                  </a:schemeClr>
                </a:solidFill>
              </a:rPr>
              <a:t>Michael Ryskamp</a:t>
            </a:r>
          </a:p>
          <a:p>
            <a:pPr algn="ctr"/>
            <a:r>
              <a:rPr lang="en-US" b="1" dirty="0">
                <a:solidFill>
                  <a:schemeClr val="accent1">
                    <a:lumMod val="50000"/>
                  </a:schemeClr>
                </a:solidFill>
              </a:rPr>
              <a:t>Andrea Lubberts</a:t>
            </a:r>
          </a:p>
        </p:txBody>
      </p:sp>
      <p:pic>
        <p:nvPicPr>
          <p:cNvPr id="7" name="Picture 2" descr="R:\Biology\STUDENT WORKER ACCESS\Plaster Creek Stewards\Pictures\2012 Urban Hike\Vertical view-mouth of PC (f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99" y="742318"/>
            <a:ext cx="3614057" cy="54355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8325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726" y="263326"/>
            <a:ext cx="8661674" cy="649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96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152400" y="-533400"/>
            <a:ext cx="7772400" cy="1470025"/>
          </a:xfrm>
        </p:spPr>
        <p:txBody>
          <a:bodyPr/>
          <a:lstStyle/>
          <a:p>
            <a:pPr eaLnBrk="1" fontAlgn="auto" hangingPunct="1">
              <a:spcAft>
                <a:spcPts val="0"/>
              </a:spcAft>
              <a:defRPr/>
            </a:pPr>
            <a:r>
              <a:rPr dirty="0">
                <a:solidFill>
                  <a:srgbClr val="FFFF00"/>
                </a:solidFill>
                <a:ea typeface="ＭＳ Ｐゴシック" pitchFamily="34" charset="-128"/>
              </a:rPr>
              <a:t>Natural Rainwater Processing</a:t>
            </a:r>
          </a:p>
        </p:txBody>
      </p:sp>
      <p:pic>
        <p:nvPicPr>
          <p:cNvPr id="10243" name="Picture 5" descr="http://tips.woodlandtree.com/images/transpiration.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76800" y="1143000"/>
            <a:ext cx="4267200" cy="573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Subtitle 2"/>
          <p:cNvSpPr>
            <a:spLocks noGrp="1"/>
          </p:cNvSpPr>
          <p:nvPr>
            <p:ph type="subTitle" idx="4294967295"/>
          </p:nvPr>
        </p:nvSpPr>
        <p:spPr>
          <a:xfrm>
            <a:off x="228600" y="1295400"/>
            <a:ext cx="7924800" cy="5105400"/>
          </a:xfrm>
        </p:spPr>
        <p:txBody>
          <a:bodyPr/>
          <a:lstStyle/>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Interception</a:t>
            </a:r>
          </a:p>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Evaporation</a:t>
            </a:r>
          </a:p>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Infiltration</a:t>
            </a:r>
          </a:p>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Transpiration </a:t>
            </a:r>
          </a:p>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Groundwater storage</a:t>
            </a:r>
          </a:p>
          <a:p>
            <a:pPr marL="457200" indent="-457200" algn="l" eaLnBrk="1" fontAlgn="auto" hangingPunct="1">
              <a:spcAft>
                <a:spcPts val="0"/>
              </a:spcAft>
              <a:buFont typeface="Arial" charset="0"/>
              <a:buChar char="•"/>
              <a:defRPr/>
            </a:pPr>
            <a:r>
              <a:rPr lang="en-US" sz="3600" dirty="0">
                <a:solidFill>
                  <a:schemeClr val="bg1"/>
                </a:solidFill>
                <a:ea typeface="ＭＳ Ｐゴシック" pitchFamily="34" charset="-128"/>
              </a:rPr>
              <a:t>Groundwater discharge</a:t>
            </a:r>
          </a:p>
          <a:p>
            <a:pPr marL="457200" indent="-457200" algn="l" eaLnBrk="1" fontAlgn="auto" hangingPunct="1">
              <a:spcAft>
                <a:spcPts val="0"/>
              </a:spcAft>
              <a:buFont typeface="Arial" charset="0"/>
              <a:buChar char="•"/>
              <a:defRPr/>
            </a:pPr>
            <a:r>
              <a:rPr lang="en-US" sz="1800" dirty="0">
                <a:solidFill>
                  <a:schemeClr val="bg1"/>
                </a:solidFill>
                <a:ea typeface="ＭＳ Ｐゴシック" pitchFamily="34" charset="-128"/>
              </a:rPr>
              <a:t>(Surface Runoff</a:t>
            </a:r>
            <a:r>
              <a:rPr lang="en-US" dirty="0">
                <a:solidFill>
                  <a:schemeClr val="bg1"/>
                </a:solidFill>
                <a:ea typeface="ＭＳ Ｐゴシック" pitchFamily="34" charset="-128"/>
              </a:rPr>
              <a:t>)</a:t>
            </a:r>
          </a:p>
        </p:txBody>
      </p:sp>
    </p:spTree>
    <p:extLst>
      <p:ext uri="{BB962C8B-B14F-4D97-AF65-F5344CB8AC3E}">
        <p14:creationId xmlns:p14="http://schemas.microsoft.com/office/powerpoint/2010/main" val="2342704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fade">
                                      <p:cBhvr>
                                        <p:cTn id="10" dur="500"/>
                                        <p:tgtEl>
                                          <p:spTgt spid="1433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Effect transition="in" filter="fade">
                                      <p:cBhvr>
                                        <p:cTn id="13" dur="500"/>
                                        <p:tgtEl>
                                          <p:spTgt spid="1433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8">
                                            <p:txEl>
                                              <p:pRg st="3" end="3"/>
                                            </p:txEl>
                                          </p:spTgt>
                                        </p:tgtEl>
                                        <p:attrNameLst>
                                          <p:attrName>style.visibility</p:attrName>
                                        </p:attrNameLst>
                                      </p:cBhvr>
                                      <p:to>
                                        <p:strVal val="visible"/>
                                      </p:to>
                                    </p:set>
                                    <p:animEffect transition="in" filter="fade">
                                      <p:cBhvr>
                                        <p:cTn id="16" dur="500"/>
                                        <p:tgtEl>
                                          <p:spTgt spid="1433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animEffect transition="in" filter="fade">
                                      <p:cBhvr>
                                        <p:cTn id="19" dur="500"/>
                                        <p:tgtEl>
                                          <p:spTgt spid="1433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338">
                                            <p:txEl>
                                              <p:pRg st="5" end="5"/>
                                            </p:txEl>
                                          </p:spTgt>
                                        </p:tgtEl>
                                        <p:attrNameLst>
                                          <p:attrName>style.visibility</p:attrName>
                                        </p:attrNameLst>
                                      </p:cBhvr>
                                      <p:to>
                                        <p:strVal val="visible"/>
                                      </p:to>
                                    </p:set>
                                    <p:animEffect transition="in" filter="fade">
                                      <p:cBhvr>
                                        <p:cTn id="22" dur="500"/>
                                        <p:tgtEl>
                                          <p:spTgt spid="1433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338">
                                            <p:txEl>
                                              <p:pRg st="6" end="6"/>
                                            </p:txEl>
                                          </p:spTgt>
                                        </p:tgtEl>
                                        <p:attrNameLst>
                                          <p:attrName>style.visibility</p:attrName>
                                        </p:attrNameLst>
                                      </p:cBhvr>
                                      <p:to>
                                        <p:strVal val="visible"/>
                                      </p:to>
                                    </p:set>
                                    <p:animEffect transition="in" filter="fade">
                                      <p:cBhvr>
                                        <p:cTn id="27"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dirty="0">
                <a:solidFill>
                  <a:srgbClr val="FFFF00"/>
                </a:solidFill>
                <a:ea typeface="ＭＳ Ｐゴシック" pitchFamily="34" charset="-128"/>
              </a:rPr>
              <a:t>Urban Rainwater Processing</a:t>
            </a:r>
          </a:p>
        </p:txBody>
      </p:sp>
      <p:pic>
        <p:nvPicPr>
          <p:cNvPr id="12291" name="Picture 2" descr="C:\Users\Warners\Desktop\FireStuff\PostBurnPhotos+StormDrains\DSCF00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3238" y="1295400"/>
            <a:ext cx="4830762" cy="523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Subtitle 2"/>
          <p:cNvSpPr>
            <a:spLocks noGrp="1"/>
          </p:cNvSpPr>
          <p:nvPr>
            <p:ph type="subTitle" idx="4294967295"/>
          </p:nvPr>
        </p:nvSpPr>
        <p:spPr>
          <a:xfrm>
            <a:off x="0" y="1905000"/>
            <a:ext cx="7924800" cy="5105400"/>
          </a:xfrm>
        </p:spPr>
        <p:txBody>
          <a:bodyPr/>
          <a:lstStyle/>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Interception</a:t>
            </a:r>
          </a:p>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Evaporation</a:t>
            </a:r>
          </a:p>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Infiltration</a:t>
            </a:r>
          </a:p>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Transpiration </a:t>
            </a:r>
          </a:p>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Groundwater storage</a:t>
            </a:r>
          </a:p>
          <a:p>
            <a:pPr marL="457200" indent="-457200" algn="l" eaLnBrk="1" fontAlgn="auto" hangingPunct="1">
              <a:spcAft>
                <a:spcPts val="0"/>
              </a:spcAft>
              <a:buFont typeface="Arial" charset="0"/>
              <a:buChar char="•"/>
              <a:defRPr/>
            </a:pPr>
            <a:r>
              <a:rPr lang="en-US" sz="1600" dirty="0">
                <a:solidFill>
                  <a:schemeClr val="bg1"/>
                </a:solidFill>
                <a:ea typeface="ＭＳ Ｐゴシック" pitchFamily="34" charset="-128"/>
              </a:rPr>
              <a:t>Groundwater discharge</a:t>
            </a:r>
          </a:p>
          <a:p>
            <a:pPr marL="457200" indent="-457200" algn="l" eaLnBrk="1" fontAlgn="auto" hangingPunct="1">
              <a:spcAft>
                <a:spcPts val="0"/>
              </a:spcAft>
              <a:buFont typeface="Arial" charset="0"/>
              <a:buChar char="•"/>
              <a:defRPr/>
            </a:pPr>
            <a:r>
              <a:rPr lang="en-US" sz="4800" b="1" dirty="0">
                <a:solidFill>
                  <a:schemeClr val="bg1"/>
                </a:solidFill>
                <a:ea typeface="ＭＳ Ｐゴシック" pitchFamily="34" charset="-128"/>
              </a:rPr>
              <a:t>Surface Runoff!</a:t>
            </a:r>
          </a:p>
        </p:txBody>
      </p:sp>
    </p:spTree>
    <p:extLst>
      <p:ext uri="{BB962C8B-B14F-4D97-AF65-F5344CB8AC3E}">
        <p14:creationId xmlns:p14="http://schemas.microsoft.com/office/powerpoint/2010/main" val="70601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195"/>
          <a:stretch/>
        </p:blipFill>
        <p:spPr>
          <a:xfrm>
            <a:off x="3174517" y="1066799"/>
            <a:ext cx="5969483" cy="5821947"/>
          </a:xfrm>
          <a:prstGeom prst="rect">
            <a:avLst/>
          </a:prstGeom>
        </p:spPr>
      </p:pic>
      <p:sp>
        <p:nvSpPr>
          <p:cNvPr id="3" name="Rectangle 2"/>
          <p:cNvSpPr/>
          <p:nvPr/>
        </p:nvSpPr>
        <p:spPr>
          <a:xfrm>
            <a:off x="228600" y="6019800"/>
            <a:ext cx="4957632" cy="523220"/>
          </a:xfrm>
          <a:prstGeom prst="rect">
            <a:avLst/>
          </a:prstGeom>
        </p:spPr>
        <p:txBody>
          <a:bodyPr wrap="none">
            <a:spAutoFit/>
          </a:bodyPr>
          <a:lstStyle/>
          <a:p>
            <a:r>
              <a:rPr lang="en-US" sz="2800" dirty="0" err="1"/>
              <a:t>Stormwater</a:t>
            </a:r>
            <a:r>
              <a:rPr lang="en-US" sz="2800" dirty="0"/>
              <a:t> is the main trigger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726"/>
            <a:ext cx="4400550" cy="5867400"/>
          </a:xfrm>
          <a:prstGeom prst="rect">
            <a:avLst/>
          </a:prstGeom>
        </p:spPr>
      </p:pic>
    </p:spTree>
    <p:extLst>
      <p:ext uri="{BB962C8B-B14F-4D97-AF65-F5344CB8AC3E}">
        <p14:creationId xmlns:p14="http://schemas.microsoft.com/office/powerpoint/2010/main" val="351328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IMG_2984.JPG"/>
          <p:cNvPicPr>
            <a:picLocks noGrp="1" noChangeAspect="1"/>
          </p:cNvPicPr>
          <p:nvPr>
            <p:ph idx="1"/>
          </p:nvPr>
        </p:nvPicPr>
        <p:blipFill>
          <a:blip r:embed="rId3" cstate="email">
            <a:extLst>
              <a:ext uri="{28A0092B-C50C-407E-A947-70E740481C1C}">
                <a14:useLocalDpi xmlns:a14="http://schemas.microsoft.com/office/drawing/2010/main"/>
              </a:ext>
            </a:extLst>
          </a:blip>
          <a:srcRect l="-10610" r="-10610"/>
          <a:stretch>
            <a:fillRect/>
          </a:stretch>
        </p:blipFill>
        <p:spPr>
          <a:xfrm>
            <a:off x="-1066800" y="0"/>
            <a:ext cx="11361524" cy="6705600"/>
          </a:xfrm>
        </p:spPr>
      </p:pic>
    </p:spTree>
    <p:extLst>
      <p:ext uri="{BB962C8B-B14F-4D97-AF65-F5344CB8AC3E}">
        <p14:creationId xmlns:p14="http://schemas.microsoft.com/office/powerpoint/2010/main" val="26524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R:\Biology\STUDENT WORKER ACCESS\Plaster Creek Stewards\Pictures\Plaster Creek Pictures 2008-2010\Plaster Creek 0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6984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0" y="304799"/>
            <a:ext cx="9144000" cy="6069027"/>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4" cstate="print"/>
          <a:srcRect/>
          <a:stretch>
            <a:fillRect/>
          </a:stretch>
        </p:blipFill>
        <p:spPr bwMode="auto">
          <a:xfrm>
            <a:off x="0" y="304800"/>
            <a:ext cx="9144000" cy="6123214"/>
          </a:xfrm>
          <a:prstGeom prst="rect">
            <a:avLst/>
          </a:prstGeom>
          <a:noFill/>
          <a:ln w="9525">
            <a:noFill/>
            <a:miter lim="800000"/>
            <a:headEnd/>
            <a:tailEnd/>
          </a:ln>
        </p:spPr>
      </p:pic>
    </p:spTree>
    <p:extLst>
      <p:ext uri="{BB962C8B-B14F-4D97-AF65-F5344CB8AC3E}">
        <p14:creationId xmlns:p14="http://schemas.microsoft.com/office/powerpoint/2010/main" val="20464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R:\Biology\STUDENT WORKER ACCESS\Plaster Creek Stewards\Pictures\Plaster Creek -Autumn 2011\DSC_01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3107" y="0"/>
            <a:ext cx="4590893" cy="6858000"/>
          </a:xfrm>
          <a:prstGeom prst="rect">
            <a:avLst/>
          </a:prstGeom>
          <a:noFill/>
        </p:spPr>
      </p:pic>
      <p:pic>
        <p:nvPicPr>
          <p:cNvPr id="6" name="Picture 5" descr="DSC_006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62" y="0"/>
            <a:ext cx="4559840" cy="6858000"/>
          </a:xfrm>
          <a:prstGeom prst="rect">
            <a:avLst/>
          </a:prstGeom>
        </p:spPr>
      </p:pic>
    </p:spTree>
    <p:extLst>
      <p:ext uri="{BB962C8B-B14F-4D97-AF65-F5344CB8AC3E}">
        <p14:creationId xmlns:p14="http://schemas.microsoft.com/office/powerpoint/2010/main" val="32103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14400" y="0"/>
            <a:ext cx="10058400" cy="6858000"/>
          </a:xfrm>
          <a:prstGeom prst="rect">
            <a:avLst/>
          </a:prstGeom>
          <a:noFill/>
          <a:ln w="9525">
            <a:noFill/>
            <a:miter lim="800000"/>
            <a:headEnd/>
            <a:tailEnd/>
          </a:ln>
        </p:spPr>
      </p:pic>
    </p:spTree>
    <p:extLst>
      <p:ext uri="{BB962C8B-B14F-4D97-AF65-F5344CB8AC3E}">
        <p14:creationId xmlns:p14="http://schemas.microsoft.com/office/powerpoint/2010/main" val="40330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458" y="381000"/>
            <a:ext cx="8692136"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8096" y="5650189"/>
            <a:ext cx="1785425" cy="523220"/>
          </a:xfrm>
          <a:prstGeom prst="rect">
            <a:avLst/>
          </a:prstGeom>
          <a:noFill/>
        </p:spPr>
        <p:txBody>
          <a:bodyPr wrap="none" rtlCol="0">
            <a:spAutoFit/>
          </a:bodyPr>
          <a:lstStyle/>
          <a:p>
            <a:r>
              <a:rPr lang="en-US" sz="2800" dirty="0"/>
              <a:t>April, 2013</a:t>
            </a:r>
          </a:p>
        </p:txBody>
      </p:sp>
    </p:spTree>
    <p:extLst>
      <p:ext uri="{BB962C8B-B14F-4D97-AF65-F5344CB8AC3E}">
        <p14:creationId xmlns:p14="http://schemas.microsoft.com/office/powerpoint/2010/main" val="254341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idx="1"/>
          </p:nvPr>
        </p:nvSpPr>
        <p:spPr/>
        <p:txBody>
          <a:bodyPr>
            <a:normAutofit/>
          </a:bodyPr>
          <a:lstStyle/>
          <a:p>
            <a:r>
              <a:rPr lang="en-US" sz="2400" u="sng" kern="1200" dirty="0">
                <a:latin typeface="Arial" charset="0"/>
                <a:ea typeface="ＭＳ Ｐゴシック" pitchFamily="48" charset="-128"/>
              </a:rPr>
              <a:t>Pedagogy of Place</a:t>
            </a:r>
            <a:r>
              <a:rPr lang="en-US" sz="2400" kern="1200" dirty="0">
                <a:latin typeface="Arial" charset="0"/>
                <a:ea typeface="ＭＳ Ｐゴシック" pitchFamily="48" charset="-128"/>
              </a:rPr>
              <a:t>: Educational approach that encourages active learning to improve the social, economic, political and ecological life of the places in which the education occurs.</a:t>
            </a:r>
          </a:p>
          <a:p>
            <a:endParaRPr lang="en-US" sz="2400" kern="1200" dirty="0">
              <a:latin typeface="Arial" charset="0"/>
              <a:ea typeface="ＭＳ Ｐゴシック" pitchFamily="48" charset="-128"/>
            </a:endParaRPr>
          </a:p>
          <a:p>
            <a:r>
              <a:rPr lang="en-US" sz="2400" u="sng" kern="1200" dirty="0">
                <a:latin typeface="Arial" charset="0"/>
                <a:ea typeface="ＭＳ Ｐゴシック" pitchFamily="48" charset="-128"/>
              </a:rPr>
              <a:t>Reconciliation Ecology: </a:t>
            </a:r>
            <a:r>
              <a:rPr lang="en-US" sz="2400" dirty="0">
                <a:latin typeface="Arial" pitchFamily="34" charset="0"/>
                <a:cs typeface="Arial" pitchFamily="34" charset="0"/>
              </a:rPr>
              <a:t>The science of restoring, creating and maintaining habitats, and conserving biodiversity in places where people live, work, or play. Re-inventing the human presence to better accommodate, affirm, and fit in with the other creatures with whom we share the creation. </a:t>
            </a:r>
          </a:p>
          <a:p>
            <a:endParaRPr lang="en-US" dirty="0"/>
          </a:p>
        </p:txBody>
      </p:sp>
    </p:spTree>
    <p:extLst>
      <p:ext uri="{BB962C8B-B14F-4D97-AF65-F5344CB8AC3E}">
        <p14:creationId xmlns:p14="http://schemas.microsoft.com/office/powerpoint/2010/main" val="42828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watershedco.com/images/sized/_uploads/images/projects/Taylor_Creek/taylor-section-1-715x355.jpg"/>
          <p:cNvPicPr/>
          <p:nvPr/>
        </p:nvPicPr>
        <p:blipFill rotWithShape="1">
          <a:blip r:embed="rId2" cstate="email">
            <a:extLst>
              <a:ext uri="{28A0092B-C50C-407E-A947-70E740481C1C}">
                <a14:useLocalDpi xmlns:a14="http://schemas.microsoft.com/office/drawing/2010/main"/>
              </a:ext>
            </a:extLst>
          </a:blip>
          <a:srcRect/>
          <a:stretch/>
        </p:blipFill>
        <p:spPr bwMode="auto">
          <a:xfrm>
            <a:off x="191621" y="1532965"/>
            <a:ext cx="8733865" cy="4329954"/>
          </a:xfrm>
          <a:prstGeom prst="rect">
            <a:avLst/>
          </a:prstGeom>
          <a:noFill/>
          <a:ln>
            <a:noFill/>
          </a:ln>
          <a:extLst>
            <a:ext uri="{53640926-AAD7-44d8-BBD7-CCE9431645EC}">
              <a14:shadowObscured xmlns="" xmlns:a14="http://schemas.microsoft.com/office/drawing/2010/main"/>
            </a:ext>
          </a:extLst>
        </p:spPr>
      </p:pic>
      <p:sp>
        <p:nvSpPr>
          <p:cNvPr id="3" name="Content Placeholder 2"/>
          <p:cNvSpPr>
            <a:spLocks noGrp="1"/>
          </p:cNvSpPr>
          <p:nvPr>
            <p:ph idx="1"/>
          </p:nvPr>
        </p:nvSpPr>
        <p:spPr/>
        <p:txBody>
          <a:bodyPr/>
          <a:lstStyle/>
          <a:p>
            <a:endParaRPr lang="en-US"/>
          </a:p>
        </p:txBody>
      </p:sp>
      <p:sp>
        <p:nvSpPr>
          <p:cNvPr id="5" name="Freeform 4"/>
          <p:cNvSpPr/>
          <p:nvPr/>
        </p:nvSpPr>
        <p:spPr>
          <a:xfrm>
            <a:off x="171450" y="1277472"/>
            <a:ext cx="3671047" cy="1062317"/>
          </a:xfrm>
          <a:custGeom>
            <a:avLst/>
            <a:gdLst>
              <a:gd name="connsiteX0" fmla="*/ 309282 w 4894729"/>
              <a:gd name="connsiteY0" fmla="*/ 0 h 1062317"/>
              <a:gd name="connsiteX1" fmla="*/ 4894729 w 4894729"/>
              <a:gd name="connsiteY1" fmla="*/ 0 h 1062317"/>
              <a:gd name="connsiteX2" fmla="*/ 4598894 w 4894729"/>
              <a:gd name="connsiteY2" fmla="*/ 1062317 h 1062317"/>
              <a:gd name="connsiteX3" fmla="*/ 1089212 w 4894729"/>
              <a:gd name="connsiteY3" fmla="*/ 968188 h 1062317"/>
              <a:gd name="connsiteX4" fmla="*/ 322729 w 4894729"/>
              <a:gd name="connsiteY4" fmla="*/ 995082 h 1062317"/>
              <a:gd name="connsiteX5" fmla="*/ 0 w 4894729"/>
              <a:gd name="connsiteY5" fmla="*/ 941294 h 1062317"/>
              <a:gd name="connsiteX6" fmla="*/ 67235 w 4894729"/>
              <a:gd name="connsiteY6" fmla="*/ 0 h 1062317"/>
              <a:gd name="connsiteX7" fmla="*/ 309282 w 4894729"/>
              <a:gd name="connsiteY7" fmla="*/ 0 h 10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4729" h="1062317">
                <a:moveTo>
                  <a:pt x="309282" y="0"/>
                </a:moveTo>
                <a:lnTo>
                  <a:pt x="4894729" y="0"/>
                </a:lnTo>
                <a:lnTo>
                  <a:pt x="4598894" y="1062317"/>
                </a:lnTo>
                <a:lnTo>
                  <a:pt x="1089212" y="968188"/>
                </a:lnTo>
                <a:lnTo>
                  <a:pt x="322729" y="995082"/>
                </a:lnTo>
                <a:lnTo>
                  <a:pt x="0" y="941294"/>
                </a:lnTo>
                <a:lnTo>
                  <a:pt x="67235" y="0"/>
                </a:lnTo>
                <a:lnTo>
                  <a:pt x="30928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80832" y="6176963"/>
            <a:ext cx="5133415" cy="369332"/>
          </a:xfrm>
          <a:prstGeom prst="rect">
            <a:avLst/>
          </a:prstGeom>
          <a:noFill/>
        </p:spPr>
        <p:txBody>
          <a:bodyPr wrap="square" rtlCol="0">
            <a:spAutoFit/>
          </a:bodyPr>
          <a:lstStyle/>
          <a:p>
            <a:r>
              <a:rPr lang="en-US" dirty="0"/>
              <a:t>OHWM = Ordinary High Water Mark</a:t>
            </a:r>
          </a:p>
        </p:txBody>
      </p:sp>
    </p:spTree>
    <p:extLst>
      <p:ext uri="{BB962C8B-B14F-4D97-AF65-F5344CB8AC3E}">
        <p14:creationId xmlns:p14="http://schemas.microsoft.com/office/powerpoint/2010/main" val="177865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725" y="114300"/>
            <a:ext cx="9001125" cy="6686550"/>
          </a:xfrm>
          <a:prstGeom prst="rect">
            <a:avLst/>
          </a:prstGeom>
        </p:spPr>
      </p:pic>
      <p:cxnSp>
        <p:nvCxnSpPr>
          <p:cNvPr id="6" name="Straight Arrow Connector 5"/>
          <p:cNvCxnSpPr/>
          <p:nvPr/>
        </p:nvCxnSpPr>
        <p:spPr>
          <a:xfrm>
            <a:off x="3986213" y="3086102"/>
            <a:ext cx="10716" cy="125730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79206" y="3271839"/>
            <a:ext cx="942975" cy="14287"/>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14578" y="3257549"/>
            <a:ext cx="889396" cy="14287"/>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314578" y="2914651"/>
            <a:ext cx="3707602" cy="1585913"/>
          </a:xfrm>
          <a:custGeom>
            <a:avLst/>
            <a:gdLst>
              <a:gd name="connsiteX0" fmla="*/ 0 w 4772025"/>
              <a:gd name="connsiteY0" fmla="*/ 885825 h 1757363"/>
              <a:gd name="connsiteX1" fmla="*/ 228600 w 4772025"/>
              <a:gd name="connsiteY1" fmla="*/ 1014413 h 1757363"/>
              <a:gd name="connsiteX2" fmla="*/ 428625 w 4772025"/>
              <a:gd name="connsiteY2" fmla="*/ 1100138 h 1757363"/>
              <a:gd name="connsiteX3" fmla="*/ 528638 w 4772025"/>
              <a:gd name="connsiteY3" fmla="*/ 1414463 h 1757363"/>
              <a:gd name="connsiteX4" fmla="*/ 557213 w 4772025"/>
              <a:gd name="connsiteY4" fmla="*/ 1600200 h 1757363"/>
              <a:gd name="connsiteX5" fmla="*/ 757238 w 4772025"/>
              <a:gd name="connsiteY5" fmla="*/ 1657350 h 1757363"/>
              <a:gd name="connsiteX6" fmla="*/ 1042988 w 4772025"/>
              <a:gd name="connsiteY6" fmla="*/ 1743075 h 1757363"/>
              <a:gd name="connsiteX7" fmla="*/ 1314450 w 4772025"/>
              <a:gd name="connsiteY7" fmla="*/ 1757363 h 1757363"/>
              <a:gd name="connsiteX8" fmla="*/ 1500188 w 4772025"/>
              <a:gd name="connsiteY8" fmla="*/ 1571625 h 1757363"/>
              <a:gd name="connsiteX9" fmla="*/ 1614488 w 4772025"/>
              <a:gd name="connsiteY9" fmla="*/ 1471613 h 1757363"/>
              <a:gd name="connsiteX10" fmla="*/ 1771650 w 4772025"/>
              <a:gd name="connsiteY10" fmla="*/ 1243013 h 1757363"/>
              <a:gd name="connsiteX11" fmla="*/ 1885950 w 4772025"/>
              <a:gd name="connsiteY11" fmla="*/ 1057275 h 1757363"/>
              <a:gd name="connsiteX12" fmla="*/ 1985963 w 4772025"/>
              <a:gd name="connsiteY12" fmla="*/ 1057275 h 1757363"/>
              <a:gd name="connsiteX13" fmla="*/ 2514600 w 4772025"/>
              <a:gd name="connsiteY13" fmla="*/ 1000125 h 1757363"/>
              <a:gd name="connsiteX14" fmla="*/ 2786063 w 4772025"/>
              <a:gd name="connsiteY14" fmla="*/ 957263 h 1757363"/>
              <a:gd name="connsiteX15" fmla="*/ 3014663 w 4772025"/>
              <a:gd name="connsiteY15" fmla="*/ 914400 h 1757363"/>
              <a:gd name="connsiteX16" fmla="*/ 3257550 w 4772025"/>
              <a:gd name="connsiteY16" fmla="*/ 842963 h 1757363"/>
              <a:gd name="connsiteX17" fmla="*/ 3543300 w 4772025"/>
              <a:gd name="connsiteY17" fmla="*/ 771525 h 1757363"/>
              <a:gd name="connsiteX18" fmla="*/ 3629025 w 4772025"/>
              <a:gd name="connsiteY18" fmla="*/ 685800 h 1757363"/>
              <a:gd name="connsiteX19" fmla="*/ 3686175 w 4772025"/>
              <a:gd name="connsiteY19" fmla="*/ 514350 h 1757363"/>
              <a:gd name="connsiteX20" fmla="*/ 3671888 w 4772025"/>
              <a:gd name="connsiteY20" fmla="*/ 428625 h 1757363"/>
              <a:gd name="connsiteX21" fmla="*/ 3629025 w 4772025"/>
              <a:gd name="connsiteY21" fmla="*/ 257175 h 1757363"/>
              <a:gd name="connsiteX22" fmla="*/ 3629025 w 4772025"/>
              <a:gd name="connsiteY22" fmla="*/ 171450 h 1757363"/>
              <a:gd name="connsiteX23" fmla="*/ 3900488 w 4772025"/>
              <a:gd name="connsiteY23" fmla="*/ 128588 h 1757363"/>
              <a:gd name="connsiteX24" fmla="*/ 4214813 w 4772025"/>
              <a:gd name="connsiteY24" fmla="*/ 100013 h 1757363"/>
              <a:gd name="connsiteX25" fmla="*/ 4772025 w 4772025"/>
              <a:gd name="connsiteY25" fmla="*/ 0 h 1757363"/>
              <a:gd name="connsiteX26" fmla="*/ 4772025 w 4772025"/>
              <a:gd name="connsiteY26" fmla="*/ 0 h 1757363"/>
              <a:gd name="connsiteX0" fmla="*/ 0 w 5357812"/>
              <a:gd name="connsiteY0" fmla="*/ 742950 h 1757363"/>
              <a:gd name="connsiteX1" fmla="*/ 814387 w 5357812"/>
              <a:gd name="connsiteY1" fmla="*/ 1014413 h 1757363"/>
              <a:gd name="connsiteX2" fmla="*/ 1014412 w 5357812"/>
              <a:gd name="connsiteY2" fmla="*/ 1100138 h 1757363"/>
              <a:gd name="connsiteX3" fmla="*/ 1114425 w 5357812"/>
              <a:gd name="connsiteY3" fmla="*/ 1414463 h 1757363"/>
              <a:gd name="connsiteX4" fmla="*/ 1143000 w 5357812"/>
              <a:gd name="connsiteY4" fmla="*/ 1600200 h 1757363"/>
              <a:gd name="connsiteX5" fmla="*/ 1343025 w 5357812"/>
              <a:gd name="connsiteY5" fmla="*/ 1657350 h 1757363"/>
              <a:gd name="connsiteX6" fmla="*/ 1628775 w 5357812"/>
              <a:gd name="connsiteY6" fmla="*/ 1743075 h 1757363"/>
              <a:gd name="connsiteX7" fmla="*/ 1900237 w 5357812"/>
              <a:gd name="connsiteY7" fmla="*/ 1757363 h 1757363"/>
              <a:gd name="connsiteX8" fmla="*/ 2085975 w 5357812"/>
              <a:gd name="connsiteY8" fmla="*/ 1571625 h 1757363"/>
              <a:gd name="connsiteX9" fmla="*/ 2200275 w 5357812"/>
              <a:gd name="connsiteY9" fmla="*/ 1471613 h 1757363"/>
              <a:gd name="connsiteX10" fmla="*/ 2357437 w 5357812"/>
              <a:gd name="connsiteY10" fmla="*/ 1243013 h 1757363"/>
              <a:gd name="connsiteX11" fmla="*/ 2471737 w 5357812"/>
              <a:gd name="connsiteY11" fmla="*/ 1057275 h 1757363"/>
              <a:gd name="connsiteX12" fmla="*/ 2571750 w 5357812"/>
              <a:gd name="connsiteY12" fmla="*/ 1057275 h 1757363"/>
              <a:gd name="connsiteX13" fmla="*/ 3100387 w 5357812"/>
              <a:gd name="connsiteY13" fmla="*/ 1000125 h 1757363"/>
              <a:gd name="connsiteX14" fmla="*/ 3371850 w 5357812"/>
              <a:gd name="connsiteY14" fmla="*/ 957263 h 1757363"/>
              <a:gd name="connsiteX15" fmla="*/ 3600450 w 5357812"/>
              <a:gd name="connsiteY15" fmla="*/ 914400 h 1757363"/>
              <a:gd name="connsiteX16" fmla="*/ 3843337 w 5357812"/>
              <a:gd name="connsiteY16" fmla="*/ 842963 h 1757363"/>
              <a:gd name="connsiteX17" fmla="*/ 4129087 w 5357812"/>
              <a:gd name="connsiteY17" fmla="*/ 771525 h 1757363"/>
              <a:gd name="connsiteX18" fmla="*/ 4214812 w 5357812"/>
              <a:gd name="connsiteY18" fmla="*/ 685800 h 1757363"/>
              <a:gd name="connsiteX19" fmla="*/ 4271962 w 5357812"/>
              <a:gd name="connsiteY19" fmla="*/ 514350 h 1757363"/>
              <a:gd name="connsiteX20" fmla="*/ 4257675 w 5357812"/>
              <a:gd name="connsiteY20" fmla="*/ 428625 h 1757363"/>
              <a:gd name="connsiteX21" fmla="*/ 4214812 w 5357812"/>
              <a:gd name="connsiteY21" fmla="*/ 257175 h 1757363"/>
              <a:gd name="connsiteX22" fmla="*/ 4214812 w 5357812"/>
              <a:gd name="connsiteY22" fmla="*/ 171450 h 1757363"/>
              <a:gd name="connsiteX23" fmla="*/ 4486275 w 5357812"/>
              <a:gd name="connsiteY23" fmla="*/ 128588 h 1757363"/>
              <a:gd name="connsiteX24" fmla="*/ 4800600 w 5357812"/>
              <a:gd name="connsiteY24" fmla="*/ 100013 h 1757363"/>
              <a:gd name="connsiteX25" fmla="*/ 5357812 w 5357812"/>
              <a:gd name="connsiteY25" fmla="*/ 0 h 1757363"/>
              <a:gd name="connsiteX26" fmla="*/ 5357812 w 5357812"/>
              <a:gd name="connsiteY26" fmla="*/ 0 h 1757363"/>
              <a:gd name="connsiteX0" fmla="*/ 0 w 5357812"/>
              <a:gd name="connsiteY0" fmla="*/ 742950 h 1757363"/>
              <a:gd name="connsiteX1" fmla="*/ 414337 w 5357812"/>
              <a:gd name="connsiteY1" fmla="*/ 871538 h 1757363"/>
              <a:gd name="connsiteX2" fmla="*/ 814387 w 5357812"/>
              <a:gd name="connsiteY2" fmla="*/ 1014413 h 1757363"/>
              <a:gd name="connsiteX3" fmla="*/ 1014412 w 5357812"/>
              <a:gd name="connsiteY3" fmla="*/ 1100138 h 1757363"/>
              <a:gd name="connsiteX4" fmla="*/ 1114425 w 5357812"/>
              <a:gd name="connsiteY4" fmla="*/ 1414463 h 1757363"/>
              <a:gd name="connsiteX5" fmla="*/ 1143000 w 5357812"/>
              <a:gd name="connsiteY5" fmla="*/ 1600200 h 1757363"/>
              <a:gd name="connsiteX6" fmla="*/ 1343025 w 5357812"/>
              <a:gd name="connsiteY6" fmla="*/ 1657350 h 1757363"/>
              <a:gd name="connsiteX7" fmla="*/ 1628775 w 5357812"/>
              <a:gd name="connsiteY7" fmla="*/ 1743075 h 1757363"/>
              <a:gd name="connsiteX8" fmla="*/ 1900237 w 5357812"/>
              <a:gd name="connsiteY8" fmla="*/ 1757363 h 1757363"/>
              <a:gd name="connsiteX9" fmla="*/ 2085975 w 5357812"/>
              <a:gd name="connsiteY9" fmla="*/ 1571625 h 1757363"/>
              <a:gd name="connsiteX10" fmla="*/ 2200275 w 5357812"/>
              <a:gd name="connsiteY10" fmla="*/ 1471613 h 1757363"/>
              <a:gd name="connsiteX11" fmla="*/ 2357437 w 5357812"/>
              <a:gd name="connsiteY11" fmla="*/ 1243013 h 1757363"/>
              <a:gd name="connsiteX12" fmla="*/ 2471737 w 5357812"/>
              <a:gd name="connsiteY12" fmla="*/ 1057275 h 1757363"/>
              <a:gd name="connsiteX13" fmla="*/ 2571750 w 5357812"/>
              <a:gd name="connsiteY13" fmla="*/ 1057275 h 1757363"/>
              <a:gd name="connsiteX14" fmla="*/ 3100387 w 5357812"/>
              <a:gd name="connsiteY14" fmla="*/ 1000125 h 1757363"/>
              <a:gd name="connsiteX15" fmla="*/ 3371850 w 5357812"/>
              <a:gd name="connsiteY15" fmla="*/ 957263 h 1757363"/>
              <a:gd name="connsiteX16" fmla="*/ 3600450 w 5357812"/>
              <a:gd name="connsiteY16" fmla="*/ 914400 h 1757363"/>
              <a:gd name="connsiteX17" fmla="*/ 3843337 w 5357812"/>
              <a:gd name="connsiteY17" fmla="*/ 842963 h 1757363"/>
              <a:gd name="connsiteX18" fmla="*/ 4129087 w 5357812"/>
              <a:gd name="connsiteY18" fmla="*/ 771525 h 1757363"/>
              <a:gd name="connsiteX19" fmla="*/ 4214812 w 5357812"/>
              <a:gd name="connsiteY19" fmla="*/ 685800 h 1757363"/>
              <a:gd name="connsiteX20" fmla="*/ 4271962 w 5357812"/>
              <a:gd name="connsiteY20" fmla="*/ 514350 h 1757363"/>
              <a:gd name="connsiteX21" fmla="*/ 4257675 w 5357812"/>
              <a:gd name="connsiteY21" fmla="*/ 428625 h 1757363"/>
              <a:gd name="connsiteX22" fmla="*/ 4214812 w 5357812"/>
              <a:gd name="connsiteY22" fmla="*/ 257175 h 1757363"/>
              <a:gd name="connsiteX23" fmla="*/ 4214812 w 5357812"/>
              <a:gd name="connsiteY23" fmla="*/ 171450 h 1757363"/>
              <a:gd name="connsiteX24" fmla="*/ 4486275 w 5357812"/>
              <a:gd name="connsiteY24" fmla="*/ 128588 h 1757363"/>
              <a:gd name="connsiteX25" fmla="*/ 4800600 w 5357812"/>
              <a:gd name="connsiteY25" fmla="*/ 100013 h 1757363"/>
              <a:gd name="connsiteX26" fmla="*/ 5357812 w 5357812"/>
              <a:gd name="connsiteY26" fmla="*/ 0 h 1757363"/>
              <a:gd name="connsiteX27" fmla="*/ 5357812 w 5357812"/>
              <a:gd name="connsiteY27" fmla="*/ 0 h 1757363"/>
              <a:gd name="connsiteX0" fmla="*/ 0 w 5714999"/>
              <a:gd name="connsiteY0" fmla="*/ 228600 h 1757363"/>
              <a:gd name="connsiteX1" fmla="*/ 771524 w 5714999"/>
              <a:gd name="connsiteY1" fmla="*/ 871538 h 1757363"/>
              <a:gd name="connsiteX2" fmla="*/ 1171574 w 5714999"/>
              <a:gd name="connsiteY2" fmla="*/ 1014413 h 1757363"/>
              <a:gd name="connsiteX3" fmla="*/ 1371599 w 5714999"/>
              <a:gd name="connsiteY3" fmla="*/ 1100138 h 1757363"/>
              <a:gd name="connsiteX4" fmla="*/ 1471612 w 5714999"/>
              <a:gd name="connsiteY4" fmla="*/ 1414463 h 1757363"/>
              <a:gd name="connsiteX5" fmla="*/ 1500187 w 5714999"/>
              <a:gd name="connsiteY5" fmla="*/ 1600200 h 1757363"/>
              <a:gd name="connsiteX6" fmla="*/ 1700212 w 5714999"/>
              <a:gd name="connsiteY6" fmla="*/ 1657350 h 1757363"/>
              <a:gd name="connsiteX7" fmla="*/ 1985962 w 5714999"/>
              <a:gd name="connsiteY7" fmla="*/ 1743075 h 1757363"/>
              <a:gd name="connsiteX8" fmla="*/ 2257424 w 5714999"/>
              <a:gd name="connsiteY8" fmla="*/ 1757363 h 1757363"/>
              <a:gd name="connsiteX9" fmla="*/ 2443162 w 5714999"/>
              <a:gd name="connsiteY9" fmla="*/ 1571625 h 1757363"/>
              <a:gd name="connsiteX10" fmla="*/ 2557462 w 5714999"/>
              <a:gd name="connsiteY10" fmla="*/ 1471613 h 1757363"/>
              <a:gd name="connsiteX11" fmla="*/ 2714624 w 5714999"/>
              <a:gd name="connsiteY11" fmla="*/ 1243013 h 1757363"/>
              <a:gd name="connsiteX12" fmla="*/ 2828924 w 5714999"/>
              <a:gd name="connsiteY12" fmla="*/ 1057275 h 1757363"/>
              <a:gd name="connsiteX13" fmla="*/ 2928937 w 5714999"/>
              <a:gd name="connsiteY13" fmla="*/ 1057275 h 1757363"/>
              <a:gd name="connsiteX14" fmla="*/ 3457574 w 5714999"/>
              <a:gd name="connsiteY14" fmla="*/ 1000125 h 1757363"/>
              <a:gd name="connsiteX15" fmla="*/ 3729037 w 5714999"/>
              <a:gd name="connsiteY15" fmla="*/ 957263 h 1757363"/>
              <a:gd name="connsiteX16" fmla="*/ 3957637 w 5714999"/>
              <a:gd name="connsiteY16" fmla="*/ 914400 h 1757363"/>
              <a:gd name="connsiteX17" fmla="*/ 4200524 w 5714999"/>
              <a:gd name="connsiteY17" fmla="*/ 842963 h 1757363"/>
              <a:gd name="connsiteX18" fmla="*/ 4486274 w 5714999"/>
              <a:gd name="connsiteY18" fmla="*/ 771525 h 1757363"/>
              <a:gd name="connsiteX19" fmla="*/ 4571999 w 5714999"/>
              <a:gd name="connsiteY19" fmla="*/ 685800 h 1757363"/>
              <a:gd name="connsiteX20" fmla="*/ 4629149 w 5714999"/>
              <a:gd name="connsiteY20" fmla="*/ 514350 h 1757363"/>
              <a:gd name="connsiteX21" fmla="*/ 4614862 w 5714999"/>
              <a:gd name="connsiteY21" fmla="*/ 428625 h 1757363"/>
              <a:gd name="connsiteX22" fmla="*/ 4571999 w 5714999"/>
              <a:gd name="connsiteY22" fmla="*/ 257175 h 1757363"/>
              <a:gd name="connsiteX23" fmla="*/ 4571999 w 5714999"/>
              <a:gd name="connsiteY23" fmla="*/ 171450 h 1757363"/>
              <a:gd name="connsiteX24" fmla="*/ 4843462 w 5714999"/>
              <a:gd name="connsiteY24" fmla="*/ 128588 h 1757363"/>
              <a:gd name="connsiteX25" fmla="*/ 5157787 w 5714999"/>
              <a:gd name="connsiteY25" fmla="*/ 100013 h 1757363"/>
              <a:gd name="connsiteX26" fmla="*/ 5714999 w 5714999"/>
              <a:gd name="connsiteY26" fmla="*/ 0 h 1757363"/>
              <a:gd name="connsiteX27" fmla="*/ 5714999 w 5714999"/>
              <a:gd name="connsiteY27" fmla="*/ 0 h 1757363"/>
              <a:gd name="connsiteX0" fmla="*/ 0 w 5714999"/>
              <a:gd name="connsiteY0" fmla="*/ 228600 h 1757363"/>
              <a:gd name="connsiteX1" fmla="*/ 485775 w 5714999"/>
              <a:gd name="connsiteY1" fmla="*/ 628650 h 1757363"/>
              <a:gd name="connsiteX2" fmla="*/ 771524 w 5714999"/>
              <a:gd name="connsiteY2" fmla="*/ 871538 h 1757363"/>
              <a:gd name="connsiteX3" fmla="*/ 1171574 w 5714999"/>
              <a:gd name="connsiteY3" fmla="*/ 1014413 h 1757363"/>
              <a:gd name="connsiteX4" fmla="*/ 1371599 w 5714999"/>
              <a:gd name="connsiteY4" fmla="*/ 1100138 h 1757363"/>
              <a:gd name="connsiteX5" fmla="*/ 1471612 w 5714999"/>
              <a:gd name="connsiteY5" fmla="*/ 1414463 h 1757363"/>
              <a:gd name="connsiteX6" fmla="*/ 1500187 w 5714999"/>
              <a:gd name="connsiteY6" fmla="*/ 1600200 h 1757363"/>
              <a:gd name="connsiteX7" fmla="*/ 1700212 w 5714999"/>
              <a:gd name="connsiteY7" fmla="*/ 1657350 h 1757363"/>
              <a:gd name="connsiteX8" fmla="*/ 1985962 w 5714999"/>
              <a:gd name="connsiteY8" fmla="*/ 1743075 h 1757363"/>
              <a:gd name="connsiteX9" fmla="*/ 2257424 w 5714999"/>
              <a:gd name="connsiteY9" fmla="*/ 1757363 h 1757363"/>
              <a:gd name="connsiteX10" fmla="*/ 2443162 w 5714999"/>
              <a:gd name="connsiteY10" fmla="*/ 1571625 h 1757363"/>
              <a:gd name="connsiteX11" fmla="*/ 2557462 w 5714999"/>
              <a:gd name="connsiteY11" fmla="*/ 1471613 h 1757363"/>
              <a:gd name="connsiteX12" fmla="*/ 2714624 w 5714999"/>
              <a:gd name="connsiteY12" fmla="*/ 1243013 h 1757363"/>
              <a:gd name="connsiteX13" fmla="*/ 2828924 w 5714999"/>
              <a:gd name="connsiteY13" fmla="*/ 1057275 h 1757363"/>
              <a:gd name="connsiteX14" fmla="*/ 2928937 w 5714999"/>
              <a:gd name="connsiteY14" fmla="*/ 1057275 h 1757363"/>
              <a:gd name="connsiteX15" fmla="*/ 3457574 w 5714999"/>
              <a:gd name="connsiteY15" fmla="*/ 1000125 h 1757363"/>
              <a:gd name="connsiteX16" fmla="*/ 3729037 w 5714999"/>
              <a:gd name="connsiteY16" fmla="*/ 957263 h 1757363"/>
              <a:gd name="connsiteX17" fmla="*/ 3957637 w 5714999"/>
              <a:gd name="connsiteY17" fmla="*/ 914400 h 1757363"/>
              <a:gd name="connsiteX18" fmla="*/ 4200524 w 5714999"/>
              <a:gd name="connsiteY18" fmla="*/ 842963 h 1757363"/>
              <a:gd name="connsiteX19" fmla="*/ 4486274 w 5714999"/>
              <a:gd name="connsiteY19" fmla="*/ 771525 h 1757363"/>
              <a:gd name="connsiteX20" fmla="*/ 4571999 w 5714999"/>
              <a:gd name="connsiteY20" fmla="*/ 685800 h 1757363"/>
              <a:gd name="connsiteX21" fmla="*/ 4629149 w 5714999"/>
              <a:gd name="connsiteY21" fmla="*/ 514350 h 1757363"/>
              <a:gd name="connsiteX22" fmla="*/ 4614862 w 5714999"/>
              <a:gd name="connsiteY22" fmla="*/ 428625 h 1757363"/>
              <a:gd name="connsiteX23" fmla="*/ 4571999 w 5714999"/>
              <a:gd name="connsiteY23" fmla="*/ 257175 h 1757363"/>
              <a:gd name="connsiteX24" fmla="*/ 4571999 w 5714999"/>
              <a:gd name="connsiteY24" fmla="*/ 171450 h 1757363"/>
              <a:gd name="connsiteX25" fmla="*/ 4843462 w 5714999"/>
              <a:gd name="connsiteY25" fmla="*/ 128588 h 1757363"/>
              <a:gd name="connsiteX26" fmla="*/ 5157787 w 5714999"/>
              <a:gd name="connsiteY26" fmla="*/ 100013 h 1757363"/>
              <a:gd name="connsiteX27" fmla="*/ 5714999 w 5714999"/>
              <a:gd name="connsiteY27" fmla="*/ 0 h 1757363"/>
              <a:gd name="connsiteX28" fmla="*/ 5714999 w 5714999"/>
              <a:gd name="connsiteY28" fmla="*/ 0 h 1757363"/>
              <a:gd name="connsiteX0" fmla="*/ 0 w 5714999"/>
              <a:gd name="connsiteY0" fmla="*/ 228600 h 1757363"/>
              <a:gd name="connsiteX1" fmla="*/ 342900 w 5714999"/>
              <a:gd name="connsiteY1" fmla="*/ 742950 h 1757363"/>
              <a:gd name="connsiteX2" fmla="*/ 771524 w 5714999"/>
              <a:gd name="connsiteY2" fmla="*/ 871538 h 1757363"/>
              <a:gd name="connsiteX3" fmla="*/ 1171574 w 5714999"/>
              <a:gd name="connsiteY3" fmla="*/ 1014413 h 1757363"/>
              <a:gd name="connsiteX4" fmla="*/ 1371599 w 5714999"/>
              <a:gd name="connsiteY4" fmla="*/ 1100138 h 1757363"/>
              <a:gd name="connsiteX5" fmla="*/ 1471612 w 5714999"/>
              <a:gd name="connsiteY5" fmla="*/ 1414463 h 1757363"/>
              <a:gd name="connsiteX6" fmla="*/ 1500187 w 5714999"/>
              <a:gd name="connsiteY6" fmla="*/ 1600200 h 1757363"/>
              <a:gd name="connsiteX7" fmla="*/ 1700212 w 5714999"/>
              <a:gd name="connsiteY7" fmla="*/ 1657350 h 1757363"/>
              <a:gd name="connsiteX8" fmla="*/ 1985962 w 5714999"/>
              <a:gd name="connsiteY8" fmla="*/ 1743075 h 1757363"/>
              <a:gd name="connsiteX9" fmla="*/ 2257424 w 5714999"/>
              <a:gd name="connsiteY9" fmla="*/ 1757363 h 1757363"/>
              <a:gd name="connsiteX10" fmla="*/ 2443162 w 5714999"/>
              <a:gd name="connsiteY10" fmla="*/ 1571625 h 1757363"/>
              <a:gd name="connsiteX11" fmla="*/ 2557462 w 5714999"/>
              <a:gd name="connsiteY11" fmla="*/ 1471613 h 1757363"/>
              <a:gd name="connsiteX12" fmla="*/ 2714624 w 5714999"/>
              <a:gd name="connsiteY12" fmla="*/ 1243013 h 1757363"/>
              <a:gd name="connsiteX13" fmla="*/ 2828924 w 5714999"/>
              <a:gd name="connsiteY13" fmla="*/ 1057275 h 1757363"/>
              <a:gd name="connsiteX14" fmla="*/ 2928937 w 5714999"/>
              <a:gd name="connsiteY14" fmla="*/ 1057275 h 1757363"/>
              <a:gd name="connsiteX15" fmla="*/ 3457574 w 5714999"/>
              <a:gd name="connsiteY15" fmla="*/ 1000125 h 1757363"/>
              <a:gd name="connsiteX16" fmla="*/ 3729037 w 5714999"/>
              <a:gd name="connsiteY16" fmla="*/ 957263 h 1757363"/>
              <a:gd name="connsiteX17" fmla="*/ 3957637 w 5714999"/>
              <a:gd name="connsiteY17" fmla="*/ 914400 h 1757363"/>
              <a:gd name="connsiteX18" fmla="*/ 4200524 w 5714999"/>
              <a:gd name="connsiteY18" fmla="*/ 842963 h 1757363"/>
              <a:gd name="connsiteX19" fmla="*/ 4486274 w 5714999"/>
              <a:gd name="connsiteY19" fmla="*/ 771525 h 1757363"/>
              <a:gd name="connsiteX20" fmla="*/ 4571999 w 5714999"/>
              <a:gd name="connsiteY20" fmla="*/ 685800 h 1757363"/>
              <a:gd name="connsiteX21" fmla="*/ 4629149 w 5714999"/>
              <a:gd name="connsiteY21" fmla="*/ 514350 h 1757363"/>
              <a:gd name="connsiteX22" fmla="*/ 4614862 w 5714999"/>
              <a:gd name="connsiteY22" fmla="*/ 428625 h 1757363"/>
              <a:gd name="connsiteX23" fmla="*/ 4571999 w 5714999"/>
              <a:gd name="connsiteY23" fmla="*/ 257175 h 1757363"/>
              <a:gd name="connsiteX24" fmla="*/ 4571999 w 5714999"/>
              <a:gd name="connsiteY24" fmla="*/ 171450 h 1757363"/>
              <a:gd name="connsiteX25" fmla="*/ 4843462 w 5714999"/>
              <a:gd name="connsiteY25" fmla="*/ 128588 h 1757363"/>
              <a:gd name="connsiteX26" fmla="*/ 5157787 w 5714999"/>
              <a:gd name="connsiteY26" fmla="*/ 100013 h 1757363"/>
              <a:gd name="connsiteX27" fmla="*/ 5714999 w 5714999"/>
              <a:gd name="connsiteY27" fmla="*/ 0 h 1757363"/>
              <a:gd name="connsiteX28" fmla="*/ 5714999 w 5714999"/>
              <a:gd name="connsiteY28" fmla="*/ 0 h 1757363"/>
              <a:gd name="connsiteX0" fmla="*/ 0 w 5714999"/>
              <a:gd name="connsiteY0" fmla="*/ 228600 h 1757363"/>
              <a:gd name="connsiteX1" fmla="*/ 100013 w 5714999"/>
              <a:gd name="connsiteY1" fmla="*/ 400050 h 1757363"/>
              <a:gd name="connsiteX2" fmla="*/ 342900 w 5714999"/>
              <a:gd name="connsiteY2" fmla="*/ 742950 h 1757363"/>
              <a:gd name="connsiteX3" fmla="*/ 771524 w 5714999"/>
              <a:gd name="connsiteY3" fmla="*/ 871538 h 1757363"/>
              <a:gd name="connsiteX4" fmla="*/ 1171574 w 5714999"/>
              <a:gd name="connsiteY4" fmla="*/ 1014413 h 1757363"/>
              <a:gd name="connsiteX5" fmla="*/ 1371599 w 5714999"/>
              <a:gd name="connsiteY5" fmla="*/ 1100138 h 1757363"/>
              <a:gd name="connsiteX6" fmla="*/ 1471612 w 5714999"/>
              <a:gd name="connsiteY6" fmla="*/ 1414463 h 1757363"/>
              <a:gd name="connsiteX7" fmla="*/ 1500187 w 5714999"/>
              <a:gd name="connsiteY7" fmla="*/ 1600200 h 1757363"/>
              <a:gd name="connsiteX8" fmla="*/ 1700212 w 5714999"/>
              <a:gd name="connsiteY8" fmla="*/ 1657350 h 1757363"/>
              <a:gd name="connsiteX9" fmla="*/ 1985962 w 5714999"/>
              <a:gd name="connsiteY9" fmla="*/ 1743075 h 1757363"/>
              <a:gd name="connsiteX10" fmla="*/ 2257424 w 5714999"/>
              <a:gd name="connsiteY10" fmla="*/ 1757363 h 1757363"/>
              <a:gd name="connsiteX11" fmla="*/ 2443162 w 5714999"/>
              <a:gd name="connsiteY11" fmla="*/ 1571625 h 1757363"/>
              <a:gd name="connsiteX12" fmla="*/ 2557462 w 5714999"/>
              <a:gd name="connsiteY12" fmla="*/ 1471613 h 1757363"/>
              <a:gd name="connsiteX13" fmla="*/ 2714624 w 5714999"/>
              <a:gd name="connsiteY13" fmla="*/ 1243013 h 1757363"/>
              <a:gd name="connsiteX14" fmla="*/ 2828924 w 5714999"/>
              <a:gd name="connsiteY14" fmla="*/ 1057275 h 1757363"/>
              <a:gd name="connsiteX15" fmla="*/ 2928937 w 5714999"/>
              <a:gd name="connsiteY15" fmla="*/ 1057275 h 1757363"/>
              <a:gd name="connsiteX16" fmla="*/ 3457574 w 5714999"/>
              <a:gd name="connsiteY16" fmla="*/ 1000125 h 1757363"/>
              <a:gd name="connsiteX17" fmla="*/ 3729037 w 5714999"/>
              <a:gd name="connsiteY17" fmla="*/ 957263 h 1757363"/>
              <a:gd name="connsiteX18" fmla="*/ 3957637 w 5714999"/>
              <a:gd name="connsiteY18" fmla="*/ 914400 h 1757363"/>
              <a:gd name="connsiteX19" fmla="*/ 4200524 w 5714999"/>
              <a:gd name="connsiteY19" fmla="*/ 842963 h 1757363"/>
              <a:gd name="connsiteX20" fmla="*/ 4486274 w 5714999"/>
              <a:gd name="connsiteY20" fmla="*/ 771525 h 1757363"/>
              <a:gd name="connsiteX21" fmla="*/ 4571999 w 5714999"/>
              <a:gd name="connsiteY21" fmla="*/ 685800 h 1757363"/>
              <a:gd name="connsiteX22" fmla="*/ 4629149 w 5714999"/>
              <a:gd name="connsiteY22" fmla="*/ 514350 h 1757363"/>
              <a:gd name="connsiteX23" fmla="*/ 4614862 w 5714999"/>
              <a:gd name="connsiteY23" fmla="*/ 428625 h 1757363"/>
              <a:gd name="connsiteX24" fmla="*/ 4571999 w 5714999"/>
              <a:gd name="connsiteY24" fmla="*/ 257175 h 1757363"/>
              <a:gd name="connsiteX25" fmla="*/ 4571999 w 5714999"/>
              <a:gd name="connsiteY25" fmla="*/ 171450 h 1757363"/>
              <a:gd name="connsiteX26" fmla="*/ 4843462 w 5714999"/>
              <a:gd name="connsiteY26" fmla="*/ 128588 h 1757363"/>
              <a:gd name="connsiteX27" fmla="*/ 5157787 w 5714999"/>
              <a:gd name="connsiteY27" fmla="*/ 100013 h 1757363"/>
              <a:gd name="connsiteX28" fmla="*/ 5714999 w 5714999"/>
              <a:gd name="connsiteY28" fmla="*/ 0 h 1757363"/>
              <a:gd name="connsiteX29" fmla="*/ 5714999 w 5714999"/>
              <a:gd name="connsiteY29" fmla="*/ 0 h 1757363"/>
              <a:gd name="connsiteX0" fmla="*/ 14287 w 5729286"/>
              <a:gd name="connsiteY0" fmla="*/ 228600 h 1757363"/>
              <a:gd name="connsiteX1" fmla="*/ 0 w 5729286"/>
              <a:gd name="connsiteY1" fmla="*/ 442913 h 1757363"/>
              <a:gd name="connsiteX2" fmla="*/ 357187 w 5729286"/>
              <a:gd name="connsiteY2" fmla="*/ 742950 h 1757363"/>
              <a:gd name="connsiteX3" fmla="*/ 785811 w 5729286"/>
              <a:gd name="connsiteY3" fmla="*/ 871538 h 1757363"/>
              <a:gd name="connsiteX4" fmla="*/ 1185861 w 5729286"/>
              <a:gd name="connsiteY4" fmla="*/ 1014413 h 1757363"/>
              <a:gd name="connsiteX5" fmla="*/ 1385886 w 5729286"/>
              <a:gd name="connsiteY5" fmla="*/ 1100138 h 1757363"/>
              <a:gd name="connsiteX6" fmla="*/ 1485899 w 5729286"/>
              <a:gd name="connsiteY6" fmla="*/ 1414463 h 1757363"/>
              <a:gd name="connsiteX7" fmla="*/ 1514474 w 5729286"/>
              <a:gd name="connsiteY7" fmla="*/ 1600200 h 1757363"/>
              <a:gd name="connsiteX8" fmla="*/ 1714499 w 5729286"/>
              <a:gd name="connsiteY8" fmla="*/ 1657350 h 1757363"/>
              <a:gd name="connsiteX9" fmla="*/ 2000249 w 5729286"/>
              <a:gd name="connsiteY9" fmla="*/ 1743075 h 1757363"/>
              <a:gd name="connsiteX10" fmla="*/ 2271711 w 5729286"/>
              <a:gd name="connsiteY10" fmla="*/ 1757363 h 1757363"/>
              <a:gd name="connsiteX11" fmla="*/ 2457449 w 5729286"/>
              <a:gd name="connsiteY11" fmla="*/ 1571625 h 1757363"/>
              <a:gd name="connsiteX12" fmla="*/ 2571749 w 5729286"/>
              <a:gd name="connsiteY12" fmla="*/ 1471613 h 1757363"/>
              <a:gd name="connsiteX13" fmla="*/ 2728911 w 5729286"/>
              <a:gd name="connsiteY13" fmla="*/ 1243013 h 1757363"/>
              <a:gd name="connsiteX14" fmla="*/ 2843211 w 5729286"/>
              <a:gd name="connsiteY14" fmla="*/ 1057275 h 1757363"/>
              <a:gd name="connsiteX15" fmla="*/ 2943224 w 5729286"/>
              <a:gd name="connsiteY15" fmla="*/ 1057275 h 1757363"/>
              <a:gd name="connsiteX16" fmla="*/ 3471861 w 5729286"/>
              <a:gd name="connsiteY16" fmla="*/ 1000125 h 1757363"/>
              <a:gd name="connsiteX17" fmla="*/ 3743324 w 5729286"/>
              <a:gd name="connsiteY17" fmla="*/ 957263 h 1757363"/>
              <a:gd name="connsiteX18" fmla="*/ 3971924 w 5729286"/>
              <a:gd name="connsiteY18" fmla="*/ 914400 h 1757363"/>
              <a:gd name="connsiteX19" fmla="*/ 4214811 w 5729286"/>
              <a:gd name="connsiteY19" fmla="*/ 842963 h 1757363"/>
              <a:gd name="connsiteX20" fmla="*/ 4500561 w 5729286"/>
              <a:gd name="connsiteY20" fmla="*/ 771525 h 1757363"/>
              <a:gd name="connsiteX21" fmla="*/ 4586286 w 5729286"/>
              <a:gd name="connsiteY21" fmla="*/ 685800 h 1757363"/>
              <a:gd name="connsiteX22" fmla="*/ 4643436 w 5729286"/>
              <a:gd name="connsiteY22" fmla="*/ 514350 h 1757363"/>
              <a:gd name="connsiteX23" fmla="*/ 4629149 w 5729286"/>
              <a:gd name="connsiteY23" fmla="*/ 428625 h 1757363"/>
              <a:gd name="connsiteX24" fmla="*/ 4586286 w 5729286"/>
              <a:gd name="connsiteY24" fmla="*/ 257175 h 1757363"/>
              <a:gd name="connsiteX25" fmla="*/ 4586286 w 5729286"/>
              <a:gd name="connsiteY25" fmla="*/ 171450 h 1757363"/>
              <a:gd name="connsiteX26" fmla="*/ 4857749 w 5729286"/>
              <a:gd name="connsiteY26" fmla="*/ 128588 h 1757363"/>
              <a:gd name="connsiteX27" fmla="*/ 5172074 w 5729286"/>
              <a:gd name="connsiteY27" fmla="*/ 100013 h 1757363"/>
              <a:gd name="connsiteX28" fmla="*/ 5729286 w 5729286"/>
              <a:gd name="connsiteY28" fmla="*/ 0 h 1757363"/>
              <a:gd name="connsiteX29" fmla="*/ 5729286 w 5729286"/>
              <a:gd name="connsiteY29" fmla="*/ 0 h 1757363"/>
              <a:gd name="connsiteX0" fmla="*/ 14287 w 5729286"/>
              <a:gd name="connsiteY0" fmla="*/ 228600 h 1757363"/>
              <a:gd name="connsiteX1" fmla="*/ 0 w 5729286"/>
              <a:gd name="connsiteY1" fmla="*/ 442913 h 1757363"/>
              <a:gd name="connsiteX2" fmla="*/ 357187 w 5729286"/>
              <a:gd name="connsiteY2" fmla="*/ 742950 h 1757363"/>
              <a:gd name="connsiteX3" fmla="*/ 785811 w 5729286"/>
              <a:gd name="connsiteY3" fmla="*/ 871538 h 1757363"/>
              <a:gd name="connsiteX4" fmla="*/ 1185861 w 5729286"/>
              <a:gd name="connsiteY4" fmla="*/ 1014413 h 1757363"/>
              <a:gd name="connsiteX5" fmla="*/ 1385886 w 5729286"/>
              <a:gd name="connsiteY5" fmla="*/ 1100138 h 1757363"/>
              <a:gd name="connsiteX6" fmla="*/ 1485899 w 5729286"/>
              <a:gd name="connsiteY6" fmla="*/ 1414463 h 1757363"/>
              <a:gd name="connsiteX7" fmla="*/ 1514474 w 5729286"/>
              <a:gd name="connsiteY7" fmla="*/ 1600200 h 1757363"/>
              <a:gd name="connsiteX8" fmla="*/ 1714499 w 5729286"/>
              <a:gd name="connsiteY8" fmla="*/ 1657350 h 1757363"/>
              <a:gd name="connsiteX9" fmla="*/ 2000249 w 5729286"/>
              <a:gd name="connsiteY9" fmla="*/ 1743075 h 1757363"/>
              <a:gd name="connsiteX10" fmla="*/ 2271711 w 5729286"/>
              <a:gd name="connsiteY10" fmla="*/ 1757363 h 1757363"/>
              <a:gd name="connsiteX11" fmla="*/ 2457449 w 5729286"/>
              <a:gd name="connsiteY11" fmla="*/ 1571625 h 1757363"/>
              <a:gd name="connsiteX12" fmla="*/ 2571749 w 5729286"/>
              <a:gd name="connsiteY12" fmla="*/ 1471613 h 1757363"/>
              <a:gd name="connsiteX13" fmla="*/ 2728911 w 5729286"/>
              <a:gd name="connsiteY13" fmla="*/ 1243013 h 1757363"/>
              <a:gd name="connsiteX14" fmla="*/ 2843211 w 5729286"/>
              <a:gd name="connsiteY14" fmla="*/ 1057275 h 1757363"/>
              <a:gd name="connsiteX15" fmla="*/ 2943224 w 5729286"/>
              <a:gd name="connsiteY15" fmla="*/ 1057275 h 1757363"/>
              <a:gd name="connsiteX16" fmla="*/ 3471861 w 5729286"/>
              <a:gd name="connsiteY16" fmla="*/ 1000125 h 1757363"/>
              <a:gd name="connsiteX17" fmla="*/ 3743324 w 5729286"/>
              <a:gd name="connsiteY17" fmla="*/ 957263 h 1757363"/>
              <a:gd name="connsiteX18" fmla="*/ 3971924 w 5729286"/>
              <a:gd name="connsiteY18" fmla="*/ 914400 h 1757363"/>
              <a:gd name="connsiteX19" fmla="*/ 4214811 w 5729286"/>
              <a:gd name="connsiteY19" fmla="*/ 842963 h 1757363"/>
              <a:gd name="connsiteX20" fmla="*/ 4500561 w 5729286"/>
              <a:gd name="connsiteY20" fmla="*/ 771525 h 1757363"/>
              <a:gd name="connsiteX21" fmla="*/ 4586286 w 5729286"/>
              <a:gd name="connsiteY21" fmla="*/ 685800 h 1757363"/>
              <a:gd name="connsiteX22" fmla="*/ 4643436 w 5729286"/>
              <a:gd name="connsiteY22" fmla="*/ 514350 h 1757363"/>
              <a:gd name="connsiteX23" fmla="*/ 4629149 w 5729286"/>
              <a:gd name="connsiteY23" fmla="*/ 428625 h 1757363"/>
              <a:gd name="connsiteX24" fmla="*/ 4586286 w 5729286"/>
              <a:gd name="connsiteY24" fmla="*/ 257175 h 1757363"/>
              <a:gd name="connsiteX25" fmla="*/ 4586286 w 5729286"/>
              <a:gd name="connsiteY25" fmla="*/ 171450 h 1757363"/>
              <a:gd name="connsiteX26" fmla="*/ 4857749 w 5729286"/>
              <a:gd name="connsiteY26" fmla="*/ 128588 h 1757363"/>
              <a:gd name="connsiteX27" fmla="*/ 5172074 w 5729286"/>
              <a:gd name="connsiteY27" fmla="*/ 100013 h 1757363"/>
              <a:gd name="connsiteX28" fmla="*/ 5729286 w 5729286"/>
              <a:gd name="connsiteY28" fmla="*/ 0 h 1757363"/>
              <a:gd name="connsiteX0" fmla="*/ 14287 w 5172074"/>
              <a:gd name="connsiteY0" fmla="*/ 128587 h 1657350"/>
              <a:gd name="connsiteX1" fmla="*/ 0 w 5172074"/>
              <a:gd name="connsiteY1" fmla="*/ 342900 h 1657350"/>
              <a:gd name="connsiteX2" fmla="*/ 357187 w 5172074"/>
              <a:gd name="connsiteY2" fmla="*/ 642937 h 1657350"/>
              <a:gd name="connsiteX3" fmla="*/ 785811 w 5172074"/>
              <a:gd name="connsiteY3" fmla="*/ 771525 h 1657350"/>
              <a:gd name="connsiteX4" fmla="*/ 1185861 w 5172074"/>
              <a:gd name="connsiteY4" fmla="*/ 914400 h 1657350"/>
              <a:gd name="connsiteX5" fmla="*/ 1385886 w 5172074"/>
              <a:gd name="connsiteY5" fmla="*/ 1000125 h 1657350"/>
              <a:gd name="connsiteX6" fmla="*/ 1485899 w 5172074"/>
              <a:gd name="connsiteY6" fmla="*/ 1314450 h 1657350"/>
              <a:gd name="connsiteX7" fmla="*/ 1514474 w 5172074"/>
              <a:gd name="connsiteY7" fmla="*/ 1500187 h 1657350"/>
              <a:gd name="connsiteX8" fmla="*/ 1714499 w 5172074"/>
              <a:gd name="connsiteY8" fmla="*/ 1557337 h 1657350"/>
              <a:gd name="connsiteX9" fmla="*/ 2000249 w 5172074"/>
              <a:gd name="connsiteY9" fmla="*/ 1643062 h 1657350"/>
              <a:gd name="connsiteX10" fmla="*/ 2271711 w 5172074"/>
              <a:gd name="connsiteY10" fmla="*/ 1657350 h 1657350"/>
              <a:gd name="connsiteX11" fmla="*/ 2457449 w 5172074"/>
              <a:gd name="connsiteY11" fmla="*/ 1471612 h 1657350"/>
              <a:gd name="connsiteX12" fmla="*/ 2571749 w 5172074"/>
              <a:gd name="connsiteY12" fmla="*/ 1371600 h 1657350"/>
              <a:gd name="connsiteX13" fmla="*/ 2728911 w 5172074"/>
              <a:gd name="connsiteY13" fmla="*/ 1143000 h 1657350"/>
              <a:gd name="connsiteX14" fmla="*/ 2843211 w 5172074"/>
              <a:gd name="connsiteY14" fmla="*/ 957262 h 1657350"/>
              <a:gd name="connsiteX15" fmla="*/ 2943224 w 5172074"/>
              <a:gd name="connsiteY15" fmla="*/ 957262 h 1657350"/>
              <a:gd name="connsiteX16" fmla="*/ 3471861 w 5172074"/>
              <a:gd name="connsiteY16" fmla="*/ 900112 h 1657350"/>
              <a:gd name="connsiteX17" fmla="*/ 3743324 w 5172074"/>
              <a:gd name="connsiteY17" fmla="*/ 857250 h 1657350"/>
              <a:gd name="connsiteX18" fmla="*/ 3971924 w 5172074"/>
              <a:gd name="connsiteY18" fmla="*/ 814387 h 1657350"/>
              <a:gd name="connsiteX19" fmla="*/ 4214811 w 5172074"/>
              <a:gd name="connsiteY19" fmla="*/ 742950 h 1657350"/>
              <a:gd name="connsiteX20" fmla="*/ 4500561 w 5172074"/>
              <a:gd name="connsiteY20" fmla="*/ 671512 h 1657350"/>
              <a:gd name="connsiteX21" fmla="*/ 4586286 w 5172074"/>
              <a:gd name="connsiteY21" fmla="*/ 585787 h 1657350"/>
              <a:gd name="connsiteX22" fmla="*/ 4643436 w 5172074"/>
              <a:gd name="connsiteY22" fmla="*/ 414337 h 1657350"/>
              <a:gd name="connsiteX23" fmla="*/ 4629149 w 5172074"/>
              <a:gd name="connsiteY23" fmla="*/ 328612 h 1657350"/>
              <a:gd name="connsiteX24" fmla="*/ 4586286 w 5172074"/>
              <a:gd name="connsiteY24" fmla="*/ 157162 h 1657350"/>
              <a:gd name="connsiteX25" fmla="*/ 4586286 w 5172074"/>
              <a:gd name="connsiteY25" fmla="*/ 71437 h 1657350"/>
              <a:gd name="connsiteX26" fmla="*/ 4857749 w 5172074"/>
              <a:gd name="connsiteY26" fmla="*/ 28575 h 1657350"/>
              <a:gd name="connsiteX27" fmla="*/ 5172074 w 5172074"/>
              <a:gd name="connsiteY27" fmla="*/ 0 h 1657350"/>
              <a:gd name="connsiteX0" fmla="*/ 14287 w 4857749"/>
              <a:gd name="connsiteY0" fmla="*/ 100012 h 1628775"/>
              <a:gd name="connsiteX1" fmla="*/ 0 w 4857749"/>
              <a:gd name="connsiteY1" fmla="*/ 314325 h 1628775"/>
              <a:gd name="connsiteX2" fmla="*/ 357187 w 4857749"/>
              <a:gd name="connsiteY2" fmla="*/ 614362 h 1628775"/>
              <a:gd name="connsiteX3" fmla="*/ 785811 w 4857749"/>
              <a:gd name="connsiteY3" fmla="*/ 742950 h 1628775"/>
              <a:gd name="connsiteX4" fmla="*/ 1185861 w 4857749"/>
              <a:gd name="connsiteY4" fmla="*/ 885825 h 1628775"/>
              <a:gd name="connsiteX5" fmla="*/ 1385886 w 4857749"/>
              <a:gd name="connsiteY5" fmla="*/ 971550 h 1628775"/>
              <a:gd name="connsiteX6" fmla="*/ 1485899 w 4857749"/>
              <a:gd name="connsiteY6" fmla="*/ 1285875 h 1628775"/>
              <a:gd name="connsiteX7" fmla="*/ 1514474 w 4857749"/>
              <a:gd name="connsiteY7" fmla="*/ 1471612 h 1628775"/>
              <a:gd name="connsiteX8" fmla="*/ 1714499 w 4857749"/>
              <a:gd name="connsiteY8" fmla="*/ 1528762 h 1628775"/>
              <a:gd name="connsiteX9" fmla="*/ 2000249 w 4857749"/>
              <a:gd name="connsiteY9" fmla="*/ 1614487 h 1628775"/>
              <a:gd name="connsiteX10" fmla="*/ 2271711 w 4857749"/>
              <a:gd name="connsiteY10" fmla="*/ 1628775 h 1628775"/>
              <a:gd name="connsiteX11" fmla="*/ 2457449 w 4857749"/>
              <a:gd name="connsiteY11" fmla="*/ 1443037 h 1628775"/>
              <a:gd name="connsiteX12" fmla="*/ 2571749 w 4857749"/>
              <a:gd name="connsiteY12" fmla="*/ 1343025 h 1628775"/>
              <a:gd name="connsiteX13" fmla="*/ 2728911 w 4857749"/>
              <a:gd name="connsiteY13" fmla="*/ 1114425 h 1628775"/>
              <a:gd name="connsiteX14" fmla="*/ 2843211 w 4857749"/>
              <a:gd name="connsiteY14" fmla="*/ 928687 h 1628775"/>
              <a:gd name="connsiteX15" fmla="*/ 2943224 w 4857749"/>
              <a:gd name="connsiteY15" fmla="*/ 928687 h 1628775"/>
              <a:gd name="connsiteX16" fmla="*/ 3471861 w 4857749"/>
              <a:gd name="connsiteY16" fmla="*/ 871537 h 1628775"/>
              <a:gd name="connsiteX17" fmla="*/ 3743324 w 4857749"/>
              <a:gd name="connsiteY17" fmla="*/ 828675 h 1628775"/>
              <a:gd name="connsiteX18" fmla="*/ 3971924 w 4857749"/>
              <a:gd name="connsiteY18" fmla="*/ 785812 h 1628775"/>
              <a:gd name="connsiteX19" fmla="*/ 4214811 w 4857749"/>
              <a:gd name="connsiteY19" fmla="*/ 714375 h 1628775"/>
              <a:gd name="connsiteX20" fmla="*/ 4500561 w 4857749"/>
              <a:gd name="connsiteY20" fmla="*/ 642937 h 1628775"/>
              <a:gd name="connsiteX21" fmla="*/ 4586286 w 4857749"/>
              <a:gd name="connsiteY21" fmla="*/ 557212 h 1628775"/>
              <a:gd name="connsiteX22" fmla="*/ 4643436 w 4857749"/>
              <a:gd name="connsiteY22" fmla="*/ 385762 h 1628775"/>
              <a:gd name="connsiteX23" fmla="*/ 4629149 w 4857749"/>
              <a:gd name="connsiteY23" fmla="*/ 300037 h 1628775"/>
              <a:gd name="connsiteX24" fmla="*/ 4586286 w 4857749"/>
              <a:gd name="connsiteY24" fmla="*/ 128587 h 1628775"/>
              <a:gd name="connsiteX25" fmla="*/ 4586286 w 4857749"/>
              <a:gd name="connsiteY25" fmla="*/ 42862 h 1628775"/>
              <a:gd name="connsiteX26" fmla="*/ 4857749 w 4857749"/>
              <a:gd name="connsiteY26" fmla="*/ 0 h 1628775"/>
              <a:gd name="connsiteX0" fmla="*/ 14287 w 4643436"/>
              <a:gd name="connsiteY0" fmla="*/ 57150 h 1585913"/>
              <a:gd name="connsiteX1" fmla="*/ 0 w 4643436"/>
              <a:gd name="connsiteY1" fmla="*/ 271463 h 1585913"/>
              <a:gd name="connsiteX2" fmla="*/ 357187 w 4643436"/>
              <a:gd name="connsiteY2" fmla="*/ 571500 h 1585913"/>
              <a:gd name="connsiteX3" fmla="*/ 785811 w 4643436"/>
              <a:gd name="connsiteY3" fmla="*/ 700088 h 1585913"/>
              <a:gd name="connsiteX4" fmla="*/ 1185861 w 4643436"/>
              <a:gd name="connsiteY4" fmla="*/ 842963 h 1585913"/>
              <a:gd name="connsiteX5" fmla="*/ 1385886 w 4643436"/>
              <a:gd name="connsiteY5" fmla="*/ 928688 h 1585913"/>
              <a:gd name="connsiteX6" fmla="*/ 1485899 w 4643436"/>
              <a:gd name="connsiteY6" fmla="*/ 1243013 h 1585913"/>
              <a:gd name="connsiteX7" fmla="*/ 1514474 w 4643436"/>
              <a:gd name="connsiteY7" fmla="*/ 1428750 h 1585913"/>
              <a:gd name="connsiteX8" fmla="*/ 1714499 w 4643436"/>
              <a:gd name="connsiteY8" fmla="*/ 1485900 h 1585913"/>
              <a:gd name="connsiteX9" fmla="*/ 2000249 w 4643436"/>
              <a:gd name="connsiteY9" fmla="*/ 1571625 h 1585913"/>
              <a:gd name="connsiteX10" fmla="*/ 2271711 w 4643436"/>
              <a:gd name="connsiteY10" fmla="*/ 1585913 h 1585913"/>
              <a:gd name="connsiteX11" fmla="*/ 2457449 w 4643436"/>
              <a:gd name="connsiteY11" fmla="*/ 1400175 h 1585913"/>
              <a:gd name="connsiteX12" fmla="*/ 2571749 w 4643436"/>
              <a:gd name="connsiteY12" fmla="*/ 1300163 h 1585913"/>
              <a:gd name="connsiteX13" fmla="*/ 2728911 w 4643436"/>
              <a:gd name="connsiteY13" fmla="*/ 1071563 h 1585913"/>
              <a:gd name="connsiteX14" fmla="*/ 2843211 w 4643436"/>
              <a:gd name="connsiteY14" fmla="*/ 885825 h 1585913"/>
              <a:gd name="connsiteX15" fmla="*/ 2943224 w 4643436"/>
              <a:gd name="connsiteY15" fmla="*/ 885825 h 1585913"/>
              <a:gd name="connsiteX16" fmla="*/ 3471861 w 4643436"/>
              <a:gd name="connsiteY16" fmla="*/ 828675 h 1585913"/>
              <a:gd name="connsiteX17" fmla="*/ 3743324 w 4643436"/>
              <a:gd name="connsiteY17" fmla="*/ 785813 h 1585913"/>
              <a:gd name="connsiteX18" fmla="*/ 3971924 w 4643436"/>
              <a:gd name="connsiteY18" fmla="*/ 742950 h 1585913"/>
              <a:gd name="connsiteX19" fmla="*/ 4214811 w 4643436"/>
              <a:gd name="connsiteY19" fmla="*/ 671513 h 1585913"/>
              <a:gd name="connsiteX20" fmla="*/ 4500561 w 4643436"/>
              <a:gd name="connsiteY20" fmla="*/ 600075 h 1585913"/>
              <a:gd name="connsiteX21" fmla="*/ 4586286 w 4643436"/>
              <a:gd name="connsiteY21" fmla="*/ 514350 h 1585913"/>
              <a:gd name="connsiteX22" fmla="*/ 4643436 w 4643436"/>
              <a:gd name="connsiteY22" fmla="*/ 342900 h 1585913"/>
              <a:gd name="connsiteX23" fmla="*/ 4629149 w 4643436"/>
              <a:gd name="connsiteY23" fmla="*/ 257175 h 1585913"/>
              <a:gd name="connsiteX24" fmla="*/ 4586286 w 4643436"/>
              <a:gd name="connsiteY24" fmla="*/ 85725 h 1585913"/>
              <a:gd name="connsiteX25" fmla="*/ 4586286 w 4643436"/>
              <a:gd name="connsiteY25" fmla="*/ 0 h 1585913"/>
              <a:gd name="connsiteX0" fmla="*/ 14287 w 4643436"/>
              <a:gd name="connsiteY0" fmla="*/ 57150 h 1585913"/>
              <a:gd name="connsiteX1" fmla="*/ 0 w 4643436"/>
              <a:gd name="connsiteY1" fmla="*/ 271463 h 1585913"/>
              <a:gd name="connsiteX2" fmla="*/ 236403 w 4643436"/>
              <a:gd name="connsiteY2" fmla="*/ 628650 h 1585913"/>
              <a:gd name="connsiteX3" fmla="*/ 785811 w 4643436"/>
              <a:gd name="connsiteY3" fmla="*/ 700088 h 1585913"/>
              <a:gd name="connsiteX4" fmla="*/ 1185861 w 4643436"/>
              <a:gd name="connsiteY4" fmla="*/ 842963 h 1585913"/>
              <a:gd name="connsiteX5" fmla="*/ 1385886 w 4643436"/>
              <a:gd name="connsiteY5" fmla="*/ 928688 h 1585913"/>
              <a:gd name="connsiteX6" fmla="*/ 1485899 w 4643436"/>
              <a:gd name="connsiteY6" fmla="*/ 1243013 h 1585913"/>
              <a:gd name="connsiteX7" fmla="*/ 1514474 w 4643436"/>
              <a:gd name="connsiteY7" fmla="*/ 1428750 h 1585913"/>
              <a:gd name="connsiteX8" fmla="*/ 1714499 w 4643436"/>
              <a:gd name="connsiteY8" fmla="*/ 1485900 h 1585913"/>
              <a:gd name="connsiteX9" fmla="*/ 2000249 w 4643436"/>
              <a:gd name="connsiteY9" fmla="*/ 1571625 h 1585913"/>
              <a:gd name="connsiteX10" fmla="*/ 2271711 w 4643436"/>
              <a:gd name="connsiteY10" fmla="*/ 1585913 h 1585913"/>
              <a:gd name="connsiteX11" fmla="*/ 2457449 w 4643436"/>
              <a:gd name="connsiteY11" fmla="*/ 1400175 h 1585913"/>
              <a:gd name="connsiteX12" fmla="*/ 2571749 w 4643436"/>
              <a:gd name="connsiteY12" fmla="*/ 1300163 h 1585913"/>
              <a:gd name="connsiteX13" fmla="*/ 2728911 w 4643436"/>
              <a:gd name="connsiteY13" fmla="*/ 1071563 h 1585913"/>
              <a:gd name="connsiteX14" fmla="*/ 2843211 w 4643436"/>
              <a:gd name="connsiteY14" fmla="*/ 885825 h 1585913"/>
              <a:gd name="connsiteX15" fmla="*/ 2943224 w 4643436"/>
              <a:gd name="connsiteY15" fmla="*/ 885825 h 1585913"/>
              <a:gd name="connsiteX16" fmla="*/ 3471861 w 4643436"/>
              <a:gd name="connsiteY16" fmla="*/ 828675 h 1585913"/>
              <a:gd name="connsiteX17" fmla="*/ 3743324 w 4643436"/>
              <a:gd name="connsiteY17" fmla="*/ 785813 h 1585913"/>
              <a:gd name="connsiteX18" fmla="*/ 3971924 w 4643436"/>
              <a:gd name="connsiteY18" fmla="*/ 742950 h 1585913"/>
              <a:gd name="connsiteX19" fmla="*/ 4214811 w 4643436"/>
              <a:gd name="connsiteY19" fmla="*/ 671513 h 1585913"/>
              <a:gd name="connsiteX20" fmla="*/ 4500561 w 4643436"/>
              <a:gd name="connsiteY20" fmla="*/ 600075 h 1585913"/>
              <a:gd name="connsiteX21" fmla="*/ 4586286 w 4643436"/>
              <a:gd name="connsiteY21" fmla="*/ 514350 h 1585913"/>
              <a:gd name="connsiteX22" fmla="*/ 4643436 w 4643436"/>
              <a:gd name="connsiteY22" fmla="*/ 342900 h 1585913"/>
              <a:gd name="connsiteX23" fmla="*/ 4629149 w 4643436"/>
              <a:gd name="connsiteY23" fmla="*/ 257175 h 1585913"/>
              <a:gd name="connsiteX24" fmla="*/ 4586286 w 4643436"/>
              <a:gd name="connsiteY24" fmla="*/ 85725 h 1585913"/>
              <a:gd name="connsiteX25" fmla="*/ 4586286 w 4643436"/>
              <a:gd name="connsiteY25" fmla="*/ 0 h 15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43436" h="1585913">
                <a:moveTo>
                  <a:pt x="14287" y="57150"/>
                </a:moveTo>
                <a:lnTo>
                  <a:pt x="0" y="271463"/>
                </a:lnTo>
                <a:lnTo>
                  <a:pt x="236403" y="628650"/>
                </a:lnTo>
                <a:lnTo>
                  <a:pt x="785811" y="700088"/>
                </a:lnTo>
                <a:lnTo>
                  <a:pt x="1185861" y="842963"/>
                </a:lnTo>
                <a:lnTo>
                  <a:pt x="1385886" y="928688"/>
                </a:lnTo>
                <a:lnTo>
                  <a:pt x="1485899" y="1243013"/>
                </a:lnTo>
                <a:lnTo>
                  <a:pt x="1514474" y="1428750"/>
                </a:lnTo>
                <a:lnTo>
                  <a:pt x="1714499" y="1485900"/>
                </a:lnTo>
                <a:lnTo>
                  <a:pt x="2000249" y="1571625"/>
                </a:lnTo>
                <a:lnTo>
                  <a:pt x="2271711" y="1585913"/>
                </a:lnTo>
                <a:lnTo>
                  <a:pt x="2457449" y="1400175"/>
                </a:lnTo>
                <a:lnTo>
                  <a:pt x="2571749" y="1300163"/>
                </a:lnTo>
                <a:lnTo>
                  <a:pt x="2728911" y="1071563"/>
                </a:lnTo>
                <a:lnTo>
                  <a:pt x="2843211" y="885825"/>
                </a:lnTo>
                <a:lnTo>
                  <a:pt x="2943224" y="885825"/>
                </a:lnTo>
                <a:lnTo>
                  <a:pt x="3471861" y="828675"/>
                </a:lnTo>
                <a:lnTo>
                  <a:pt x="3743324" y="785813"/>
                </a:lnTo>
                <a:lnTo>
                  <a:pt x="3971924" y="742950"/>
                </a:lnTo>
                <a:lnTo>
                  <a:pt x="4214811" y="671513"/>
                </a:lnTo>
                <a:lnTo>
                  <a:pt x="4500561" y="600075"/>
                </a:lnTo>
                <a:lnTo>
                  <a:pt x="4586286" y="514350"/>
                </a:lnTo>
                <a:lnTo>
                  <a:pt x="4643436" y="342900"/>
                </a:lnTo>
                <a:lnTo>
                  <a:pt x="4629149" y="257175"/>
                </a:lnTo>
                <a:lnTo>
                  <a:pt x="4586286" y="85725"/>
                </a:lnTo>
                <a:lnTo>
                  <a:pt x="4586286" y="0"/>
                </a:ln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4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reeform 4"/>
          <p:cNvSpPr/>
          <p:nvPr/>
        </p:nvSpPr>
        <p:spPr>
          <a:xfrm>
            <a:off x="857251" y="3100389"/>
            <a:ext cx="1735931" cy="1843087"/>
          </a:xfrm>
          <a:custGeom>
            <a:avLst/>
            <a:gdLst>
              <a:gd name="connsiteX0" fmla="*/ 2314575 w 2314575"/>
              <a:gd name="connsiteY0" fmla="*/ 885825 h 1557337"/>
              <a:gd name="connsiteX1" fmla="*/ 2100263 w 2314575"/>
              <a:gd name="connsiteY1" fmla="*/ 928687 h 1557337"/>
              <a:gd name="connsiteX2" fmla="*/ 2000250 w 2314575"/>
              <a:gd name="connsiteY2" fmla="*/ 1171575 h 1557337"/>
              <a:gd name="connsiteX3" fmla="*/ 1771650 w 2314575"/>
              <a:gd name="connsiteY3" fmla="*/ 1328737 h 1557337"/>
              <a:gd name="connsiteX4" fmla="*/ 1385888 w 2314575"/>
              <a:gd name="connsiteY4" fmla="*/ 1514475 h 1557337"/>
              <a:gd name="connsiteX5" fmla="*/ 1042988 w 2314575"/>
              <a:gd name="connsiteY5" fmla="*/ 1557337 h 1557337"/>
              <a:gd name="connsiteX6" fmla="*/ 728663 w 2314575"/>
              <a:gd name="connsiteY6" fmla="*/ 1485900 h 1557337"/>
              <a:gd name="connsiteX7" fmla="*/ 400050 w 2314575"/>
              <a:gd name="connsiteY7" fmla="*/ 1385887 h 1557337"/>
              <a:gd name="connsiteX8" fmla="*/ 71438 w 2314575"/>
              <a:gd name="connsiteY8" fmla="*/ 1085850 h 1557337"/>
              <a:gd name="connsiteX9" fmla="*/ 0 w 2314575"/>
              <a:gd name="connsiteY9" fmla="*/ 728662 h 1557337"/>
              <a:gd name="connsiteX10" fmla="*/ 14288 w 2314575"/>
              <a:gd name="connsiteY10" fmla="*/ 357187 h 1557337"/>
              <a:gd name="connsiteX11" fmla="*/ 157163 w 2314575"/>
              <a:gd name="connsiteY11" fmla="*/ 200025 h 1557337"/>
              <a:gd name="connsiteX12" fmla="*/ 314325 w 2314575"/>
              <a:gd name="connsiteY12" fmla="*/ 85725 h 1557337"/>
              <a:gd name="connsiteX13" fmla="*/ 371475 w 2314575"/>
              <a:gd name="connsiteY13" fmla="*/ 42862 h 1557337"/>
              <a:gd name="connsiteX14" fmla="*/ 285750 w 2314575"/>
              <a:gd name="connsiteY14" fmla="*/ 14287 h 1557337"/>
              <a:gd name="connsiteX15" fmla="*/ 185738 w 2314575"/>
              <a:gd name="connsiteY15" fmla="*/ 0 h 1557337"/>
              <a:gd name="connsiteX16" fmla="*/ 157163 w 2314575"/>
              <a:gd name="connsiteY16" fmla="*/ 0 h 1557337"/>
              <a:gd name="connsiteX0" fmla="*/ 2314575 w 2314575"/>
              <a:gd name="connsiteY0" fmla="*/ 885825 h 1800225"/>
              <a:gd name="connsiteX1" fmla="*/ 2100263 w 2314575"/>
              <a:gd name="connsiteY1" fmla="*/ 928687 h 1800225"/>
              <a:gd name="connsiteX2" fmla="*/ 2000250 w 2314575"/>
              <a:gd name="connsiteY2" fmla="*/ 1171575 h 1800225"/>
              <a:gd name="connsiteX3" fmla="*/ 1771650 w 2314575"/>
              <a:gd name="connsiteY3" fmla="*/ 1328737 h 1800225"/>
              <a:gd name="connsiteX4" fmla="*/ 1343025 w 2314575"/>
              <a:gd name="connsiteY4" fmla="*/ 1800225 h 1800225"/>
              <a:gd name="connsiteX5" fmla="*/ 1042988 w 2314575"/>
              <a:gd name="connsiteY5" fmla="*/ 1557337 h 1800225"/>
              <a:gd name="connsiteX6" fmla="*/ 728663 w 2314575"/>
              <a:gd name="connsiteY6" fmla="*/ 1485900 h 1800225"/>
              <a:gd name="connsiteX7" fmla="*/ 400050 w 2314575"/>
              <a:gd name="connsiteY7" fmla="*/ 1385887 h 1800225"/>
              <a:gd name="connsiteX8" fmla="*/ 71438 w 2314575"/>
              <a:gd name="connsiteY8" fmla="*/ 1085850 h 1800225"/>
              <a:gd name="connsiteX9" fmla="*/ 0 w 2314575"/>
              <a:gd name="connsiteY9" fmla="*/ 728662 h 1800225"/>
              <a:gd name="connsiteX10" fmla="*/ 14288 w 2314575"/>
              <a:gd name="connsiteY10" fmla="*/ 357187 h 1800225"/>
              <a:gd name="connsiteX11" fmla="*/ 157163 w 2314575"/>
              <a:gd name="connsiteY11" fmla="*/ 200025 h 1800225"/>
              <a:gd name="connsiteX12" fmla="*/ 314325 w 2314575"/>
              <a:gd name="connsiteY12" fmla="*/ 85725 h 1800225"/>
              <a:gd name="connsiteX13" fmla="*/ 371475 w 2314575"/>
              <a:gd name="connsiteY13" fmla="*/ 42862 h 1800225"/>
              <a:gd name="connsiteX14" fmla="*/ 285750 w 2314575"/>
              <a:gd name="connsiteY14" fmla="*/ 14287 h 1800225"/>
              <a:gd name="connsiteX15" fmla="*/ 185738 w 2314575"/>
              <a:gd name="connsiteY15" fmla="*/ 0 h 1800225"/>
              <a:gd name="connsiteX16" fmla="*/ 157163 w 2314575"/>
              <a:gd name="connsiteY16" fmla="*/ 0 h 1800225"/>
              <a:gd name="connsiteX0" fmla="*/ 2314575 w 2314575"/>
              <a:gd name="connsiteY0" fmla="*/ 885825 h 1843087"/>
              <a:gd name="connsiteX1" fmla="*/ 2100263 w 2314575"/>
              <a:gd name="connsiteY1" fmla="*/ 928687 h 1843087"/>
              <a:gd name="connsiteX2" fmla="*/ 2000250 w 2314575"/>
              <a:gd name="connsiteY2" fmla="*/ 1171575 h 1843087"/>
              <a:gd name="connsiteX3" fmla="*/ 1771650 w 2314575"/>
              <a:gd name="connsiteY3" fmla="*/ 1328737 h 1843087"/>
              <a:gd name="connsiteX4" fmla="*/ 1343025 w 2314575"/>
              <a:gd name="connsiteY4" fmla="*/ 1800225 h 1843087"/>
              <a:gd name="connsiteX5" fmla="*/ 900113 w 2314575"/>
              <a:gd name="connsiteY5" fmla="*/ 1843087 h 1843087"/>
              <a:gd name="connsiteX6" fmla="*/ 728663 w 2314575"/>
              <a:gd name="connsiteY6" fmla="*/ 1485900 h 1843087"/>
              <a:gd name="connsiteX7" fmla="*/ 400050 w 2314575"/>
              <a:gd name="connsiteY7" fmla="*/ 1385887 h 1843087"/>
              <a:gd name="connsiteX8" fmla="*/ 71438 w 2314575"/>
              <a:gd name="connsiteY8" fmla="*/ 1085850 h 1843087"/>
              <a:gd name="connsiteX9" fmla="*/ 0 w 2314575"/>
              <a:gd name="connsiteY9" fmla="*/ 728662 h 1843087"/>
              <a:gd name="connsiteX10" fmla="*/ 14288 w 2314575"/>
              <a:gd name="connsiteY10" fmla="*/ 357187 h 1843087"/>
              <a:gd name="connsiteX11" fmla="*/ 157163 w 2314575"/>
              <a:gd name="connsiteY11" fmla="*/ 200025 h 1843087"/>
              <a:gd name="connsiteX12" fmla="*/ 314325 w 2314575"/>
              <a:gd name="connsiteY12" fmla="*/ 85725 h 1843087"/>
              <a:gd name="connsiteX13" fmla="*/ 371475 w 2314575"/>
              <a:gd name="connsiteY13" fmla="*/ 42862 h 1843087"/>
              <a:gd name="connsiteX14" fmla="*/ 285750 w 2314575"/>
              <a:gd name="connsiteY14" fmla="*/ 14287 h 1843087"/>
              <a:gd name="connsiteX15" fmla="*/ 185738 w 2314575"/>
              <a:gd name="connsiteY15" fmla="*/ 0 h 1843087"/>
              <a:gd name="connsiteX16" fmla="*/ 157163 w 2314575"/>
              <a:gd name="connsiteY16" fmla="*/ 0 h 1843087"/>
              <a:gd name="connsiteX0" fmla="*/ 2314575 w 2314575"/>
              <a:gd name="connsiteY0" fmla="*/ 885825 h 1843087"/>
              <a:gd name="connsiteX1" fmla="*/ 2100263 w 2314575"/>
              <a:gd name="connsiteY1" fmla="*/ 928687 h 1843087"/>
              <a:gd name="connsiteX2" fmla="*/ 2000250 w 2314575"/>
              <a:gd name="connsiteY2" fmla="*/ 1171575 h 1843087"/>
              <a:gd name="connsiteX3" fmla="*/ 1771650 w 2314575"/>
              <a:gd name="connsiteY3" fmla="*/ 1328737 h 1843087"/>
              <a:gd name="connsiteX4" fmla="*/ 1343025 w 2314575"/>
              <a:gd name="connsiteY4" fmla="*/ 1800225 h 1843087"/>
              <a:gd name="connsiteX5" fmla="*/ 900113 w 2314575"/>
              <a:gd name="connsiteY5" fmla="*/ 1843087 h 1843087"/>
              <a:gd name="connsiteX6" fmla="*/ 657225 w 2314575"/>
              <a:gd name="connsiteY6" fmla="*/ 1557337 h 1843087"/>
              <a:gd name="connsiteX7" fmla="*/ 400050 w 2314575"/>
              <a:gd name="connsiteY7" fmla="*/ 1385887 h 1843087"/>
              <a:gd name="connsiteX8" fmla="*/ 71438 w 2314575"/>
              <a:gd name="connsiteY8" fmla="*/ 1085850 h 1843087"/>
              <a:gd name="connsiteX9" fmla="*/ 0 w 2314575"/>
              <a:gd name="connsiteY9" fmla="*/ 728662 h 1843087"/>
              <a:gd name="connsiteX10" fmla="*/ 14288 w 2314575"/>
              <a:gd name="connsiteY10" fmla="*/ 357187 h 1843087"/>
              <a:gd name="connsiteX11" fmla="*/ 157163 w 2314575"/>
              <a:gd name="connsiteY11" fmla="*/ 200025 h 1843087"/>
              <a:gd name="connsiteX12" fmla="*/ 314325 w 2314575"/>
              <a:gd name="connsiteY12" fmla="*/ 85725 h 1843087"/>
              <a:gd name="connsiteX13" fmla="*/ 371475 w 2314575"/>
              <a:gd name="connsiteY13" fmla="*/ 42862 h 1843087"/>
              <a:gd name="connsiteX14" fmla="*/ 285750 w 2314575"/>
              <a:gd name="connsiteY14" fmla="*/ 14287 h 1843087"/>
              <a:gd name="connsiteX15" fmla="*/ 185738 w 2314575"/>
              <a:gd name="connsiteY15" fmla="*/ 0 h 1843087"/>
              <a:gd name="connsiteX16" fmla="*/ 157163 w 2314575"/>
              <a:gd name="connsiteY16" fmla="*/ 0 h 184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4575" h="1843087">
                <a:moveTo>
                  <a:pt x="2314575" y="885825"/>
                </a:moveTo>
                <a:lnTo>
                  <a:pt x="2100263" y="928687"/>
                </a:lnTo>
                <a:lnTo>
                  <a:pt x="2000250" y="1171575"/>
                </a:lnTo>
                <a:lnTo>
                  <a:pt x="1771650" y="1328737"/>
                </a:lnTo>
                <a:lnTo>
                  <a:pt x="1343025" y="1800225"/>
                </a:lnTo>
                <a:lnTo>
                  <a:pt x="900113" y="1843087"/>
                </a:lnTo>
                <a:lnTo>
                  <a:pt x="657225" y="1557337"/>
                </a:lnTo>
                <a:lnTo>
                  <a:pt x="400050" y="1385887"/>
                </a:lnTo>
                <a:lnTo>
                  <a:pt x="71438" y="1085850"/>
                </a:lnTo>
                <a:lnTo>
                  <a:pt x="0" y="728662"/>
                </a:lnTo>
                <a:lnTo>
                  <a:pt x="14288" y="357187"/>
                </a:lnTo>
                <a:lnTo>
                  <a:pt x="157163" y="200025"/>
                </a:lnTo>
                <a:lnTo>
                  <a:pt x="314325" y="85725"/>
                </a:lnTo>
                <a:lnTo>
                  <a:pt x="371475" y="42862"/>
                </a:lnTo>
                <a:lnTo>
                  <a:pt x="285750" y="14287"/>
                </a:lnTo>
                <a:lnTo>
                  <a:pt x="185738" y="0"/>
                </a:lnTo>
                <a:lnTo>
                  <a:pt x="157163" y="0"/>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8" y="378921"/>
            <a:ext cx="8293894" cy="6369542"/>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7" name="AutoShape 4"/>
          <p:cNvSpPr>
            <a:spLocks noChangeArrowheads="1"/>
          </p:cNvSpPr>
          <p:nvPr/>
        </p:nvSpPr>
        <p:spPr bwMode="auto">
          <a:xfrm>
            <a:off x="422915" y="1582319"/>
            <a:ext cx="107029" cy="995842"/>
          </a:xfrm>
          <a:prstGeom prst="flowChartManualOperation">
            <a:avLst/>
          </a:prstGeom>
          <a:solidFill>
            <a:srgbClr val="FFC000"/>
          </a:solidFill>
          <a:ln w="25400" algn="ctr">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p:cNvSpPr txBox="1">
            <a:spLocks noChangeArrowheads="1"/>
          </p:cNvSpPr>
          <p:nvPr/>
        </p:nvSpPr>
        <p:spPr bwMode="auto">
          <a:xfrm>
            <a:off x="228927" y="14806"/>
            <a:ext cx="1638866" cy="608562"/>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 Pound in stake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0" name="AutoShape 6"/>
          <p:cNvCxnSpPr>
            <a:cxnSpLocks noChangeShapeType="1"/>
          </p:cNvCxnSpPr>
          <p:nvPr/>
        </p:nvCxnSpPr>
        <p:spPr bwMode="auto">
          <a:xfrm>
            <a:off x="402847" y="309857"/>
            <a:ext cx="40136" cy="1143373"/>
          </a:xfrm>
          <a:prstGeom prst="straightConnector1">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cxnSp>
      <p:cxnSp>
        <p:nvCxnSpPr>
          <p:cNvPr id="1031" name="AutoShape 7"/>
          <p:cNvCxnSpPr>
            <a:cxnSpLocks noChangeShapeType="1"/>
          </p:cNvCxnSpPr>
          <p:nvPr/>
        </p:nvCxnSpPr>
        <p:spPr bwMode="auto">
          <a:xfrm flipV="1">
            <a:off x="496496" y="1656089"/>
            <a:ext cx="7291286" cy="36883"/>
          </a:xfrm>
          <a:prstGeom prst="straightConnector1">
            <a:avLst/>
          </a:prstGeom>
          <a:noFill/>
          <a:ln w="254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cxnSp>
      <p:sp>
        <p:nvSpPr>
          <p:cNvPr id="9" name="Text Box 8"/>
          <p:cNvSpPr txBox="1">
            <a:spLocks noChangeArrowheads="1"/>
          </p:cNvSpPr>
          <p:nvPr/>
        </p:nvSpPr>
        <p:spPr bwMode="auto">
          <a:xfrm>
            <a:off x="1205563" y="531154"/>
            <a:ext cx="2127182" cy="97740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2. Tie tape across, try to keep it level. Choose a point well above the waterline to capture flood plain profile.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3" name="AutoShape 9"/>
          <p:cNvCxnSpPr>
            <a:cxnSpLocks noChangeShapeType="1"/>
          </p:cNvCxnSpPr>
          <p:nvPr/>
        </p:nvCxnSpPr>
        <p:spPr bwMode="auto">
          <a:xfrm flipH="1">
            <a:off x="576769" y="1029076"/>
            <a:ext cx="508382" cy="497921"/>
          </a:xfrm>
          <a:prstGeom prst="straightConnector1">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cxnSp>
      <p:sp>
        <p:nvSpPr>
          <p:cNvPr id="10" name="Text Box 10"/>
          <p:cNvSpPr txBox="1">
            <a:spLocks noChangeArrowheads="1"/>
          </p:cNvSpPr>
          <p:nvPr/>
        </p:nvSpPr>
        <p:spPr bwMode="auto">
          <a:xfrm>
            <a:off x="5633843" y="271470"/>
            <a:ext cx="1485014" cy="645453"/>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3. Tie tape to a tree or stake it in at the other side,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5" name="AutoShape 11"/>
          <p:cNvCxnSpPr>
            <a:cxnSpLocks noChangeShapeType="1"/>
          </p:cNvCxnSpPr>
          <p:nvPr/>
        </p:nvCxnSpPr>
        <p:spPr bwMode="auto">
          <a:xfrm>
            <a:off x="6419535" y="694195"/>
            <a:ext cx="1098826" cy="940511"/>
          </a:xfrm>
          <a:prstGeom prst="straightConnector1">
            <a:avLst/>
          </a:prstGeom>
          <a:noFill/>
          <a:ln w="254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cxnSp>
      <p:sp>
        <p:nvSpPr>
          <p:cNvPr id="11" name="Text Box 12"/>
          <p:cNvSpPr txBox="1">
            <a:spLocks noChangeArrowheads="1"/>
          </p:cNvSpPr>
          <p:nvPr/>
        </p:nvSpPr>
        <p:spPr bwMode="auto">
          <a:xfrm>
            <a:off x="496497" y="5123098"/>
            <a:ext cx="1846234" cy="1124932"/>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4. Use stadia rod to  measuere  distance from tape to  ground (y-axis). Use tape to measure distance from stake (x-axis).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7" name="AutoShape 13"/>
          <p:cNvCxnSpPr>
            <a:cxnSpLocks noChangeShapeType="1"/>
          </p:cNvCxnSpPr>
          <p:nvPr/>
        </p:nvCxnSpPr>
        <p:spPr bwMode="auto">
          <a:xfrm>
            <a:off x="79300388" y="109913739"/>
            <a:ext cx="0" cy="465137"/>
          </a:xfrm>
          <a:prstGeom prst="straightConnector1">
            <a:avLst/>
          </a:prstGeom>
          <a:noFill/>
          <a:ln w="50800">
            <a:solidFill>
              <a:srgbClr val="FF0000"/>
            </a:solidFill>
            <a:round/>
            <a:headEnd type="diamond" w="med" len="me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cxnSp>
      <p:cxnSp>
        <p:nvCxnSpPr>
          <p:cNvPr id="14" name="Straight Connector 13"/>
          <p:cNvCxnSpPr/>
          <p:nvPr/>
        </p:nvCxnSpPr>
        <p:spPr>
          <a:xfrm>
            <a:off x="543532" y="1716802"/>
            <a:ext cx="2966" cy="512048"/>
          </a:xfrm>
          <a:prstGeom prst="line">
            <a:avLst/>
          </a:prstGeom>
          <a:ln w="50800">
            <a:solidFill>
              <a:srgbClr val="FF0000"/>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57380" y="4990445"/>
            <a:ext cx="1971958" cy="646331"/>
          </a:xfrm>
          <a:prstGeom prst="rect">
            <a:avLst/>
          </a:prstGeom>
          <a:noFill/>
          <a:ln w="50800">
            <a:solidFill>
              <a:srgbClr val="FF0000"/>
            </a:solidFill>
          </a:ln>
        </p:spPr>
        <p:txBody>
          <a:bodyPr wrap="square" rtlCol="0">
            <a:spAutoFit/>
          </a:bodyPr>
          <a:lstStyle/>
          <a:p>
            <a:r>
              <a:rPr lang="en-US" sz="1200" dirty="0"/>
              <a:t>Some important points:</a:t>
            </a:r>
          </a:p>
          <a:p>
            <a:r>
              <a:rPr lang="en-US" sz="1200" dirty="0"/>
              <a:t>1. Tape/stake to ground (if tape isn’t at ground level)</a:t>
            </a:r>
          </a:p>
        </p:txBody>
      </p:sp>
    </p:spTree>
    <p:extLst>
      <p:ext uri="{BB962C8B-B14F-4D97-AF65-F5344CB8AC3E}">
        <p14:creationId xmlns:p14="http://schemas.microsoft.com/office/powerpoint/2010/main" val="17307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animEffect transition="in" filter="fade">
                                      <p:cBhvr>
                                        <p:cTn id="21" dur="500"/>
                                        <p:tgtEl>
                                          <p:spTgt spid="1033"/>
                                        </p:tgtEl>
                                      </p:cBhvr>
                                    </p:animEffect>
                                  </p:childTnLst>
                                </p:cTn>
                              </p:par>
                              <p:par>
                                <p:cTn id="22" presetID="10" presetClass="entr" presetSubtype="0" fill="hold" nodeType="with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fade">
                                      <p:cBhvr>
                                        <p:cTn id="24" dur="500"/>
                                        <p:tgtEl>
                                          <p:spTgt spid="10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035"/>
                                        </p:tgtEl>
                                        <p:attrNameLst>
                                          <p:attrName>style.visibility</p:attrName>
                                        </p:attrNameLst>
                                      </p:cBhvr>
                                      <p:to>
                                        <p:strVal val="visible"/>
                                      </p:to>
                                    </p:set>
                                    <p:animEffect transition="in" filter="fade">
                                      <p:cBhvr>
                                        <p:cTn id="32" dur="500"/>
                                        <p:tgtEl>
                                          <p:spTgt spid="10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5477" y="11976"/>
            <a:ext cx="8188523" cy="7750377"/>
          </a:xfrm>
          <a:prstGeom prst="rect">
            <a:avLst/>
          </a:prstGeom>
        </p:spPr>
      </p:pic>
    </p:spTree>
    <p:extLst>
      <p:ext uri="{BB962C8B-B14F-4D97-AF65-F5344CB8AC3E}">
        <p14:creationId xmlns:p14="http://schemas.microsoft.com/office/powerpoint/2010/main" val="3580008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Diagram of a Channel Evolution Model. From top to bottom: (1) &quot;Stable&quot;, the bank height is less than the critical bank height; (2) &quot;Incision&quot;, the bank height is greater than the critical bank height; (3) &quot;Widening&quot;, the bank retreats; (4) &quot;Stabilizing&quot;, the bank height is equal to the critical bank height; (5) &quot;Stable&quot;, the bank height is less than the critical bank heigh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4786" y="1"/>
            <a:ext cx="6242510" cy="60072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4268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03075153"/>
              </p:ext>
            </p:extLst>
          </p:nvPr>
        </p:nvGraphicFramePr>
        <p:xfrm>
          <a:off x="3182540" y="257178"/>
          <a:ext cx="3621884" cy="6600823"/>
        </p:xfrm>
        <a:graphic>
          <a:graphicData uri="http://schemas.openxmlformats.org/drawingml/2006/table">
            <a:tbl>
              <a:tblPr firstRow="1" firstCol="1" bandRow="1">
                <a:tableStyleId>{5C22544A-7EE6-4342-B048-85BDC9FD1C3A}</a:tableStyleId>
              </a:tblPr>
              <a:tblGrid>
                <a:gridCol w="905471">
                  <a:extLst>
                    <a:ext uri="{9D8B030D-6E8A-4147-A177-3AD203B41FA5}">
                      <a16:colId xmlns:a16="http://schemas.microsoft.com/office/drawing/2014/main" val="20000"/>
                    </a:ext>
                  </a:extLst>
                </a:gridCol>
                <a:gridCol w="905471">
                  <a:extLst>
                    <a:ext uri="{9D8B030D-6E8A-4147-A177-3AD203B41FA5}">
                      <a16:colId xmlns:a16="http://schemas.microsoft.com/office/drawing/2014/main" val="20001"/>
                    </a:ext>
                  </a:extLst>
                </a:gridCol>
                <a:gridCol w="905471">
                  <a:extLst>
                    <a:ext uri="{9D8B030D-6E8A-4147-A177-3AD203B41FA5}">
                      <a16:colId xmlns:a16="http://schemas.microsoft.com/office/drawing/2014/main" val="20002"/>
                    </a:ext>
                  </a:extLst>
                </a:gridCol>
                <a:gridCol w="905471">
                  <a:extLst>
                    <a:ext uri="{9D8B030D-6E8A-4147-A177-3AD203B41FA5}">
                      <a16:colId xmlns:a16="http://schemas.microsoft.com/office/drawing/2014/main" val="20003"/>
                    </a:ext>
                  </a:extLst>
                </a:gridCol>
              </a:tblGrid>
              <a:tr h="974818">
                <a:tc>
                  <a:txBody>
                    <a:bodyPr/>
                    <a:lstStyle/>
                    <a:p>
                      <a:pPr marL="0" marR="0">
                        <a:lnSpc>
                          <a:spcPct val="107000"/>
                        </a:lnSpc>
                        <a:spcBef>
                          <a:spcPts val="0"/>
                        </a:spcBef>
                        <a:spcAft>
                          <a:spcPts val="0"/>
                        </a:spcAft>
                      </a:pPr>
                      <a:r>
                        <a:rPr lang="en-US" sz="10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Width (x-axis)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Height – Tape (cm) (y-axis)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Height –water (depth) (cm)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0"/>
                  </a:ext>
                </a:extLst>
              </a:tr>
              <a:tr h="511455">
                <a:tc>
                  <a:txBody>
                    <a:bodyPr/>
                    <a:lstStyle/>
                    <a:p>
                      <a:pPr marL="0" marR="0">
                        <a:lnSpc>
                          <a:spcPct val="107000"/>
                        </a:lnSpc>
                        <a:spcBef>
                          <a:spcPts val="0"/>
                        </a:spcBef>
                        <a:spcAft>
                          <a:spcPts val="0"/>
                        </a:spcAft>
                      </a:pPr>
                      <a:r>
                        <a:rPr lang="en-US" sz="1000">
                          <a:effectLst/>
                        </a:rPr>
                        <a:t>Bench Mark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1"/>
                  </a:ext>
                </a:extLst>
              </a:tr>
              <a:tr h="511455">
                <a:tc>
                  <a:txBody>
                    <a:bodyPr/>
                    <a:lstStyle/>
                    <a:p>
                      <a:pPr marL="0" marR="0">
                        <a:lnSpc>
                          <a:spcPct val="107000"/>
                        </a:lnSpc>
                        <a:spcBef>
                          <a:spcPts val="0"/>
                        </a:spcBef>
                        <a:spcAft>
                          <a:spcPts val="0"/>
                        </a:spcAft>
                      </a:pPr>
                      <a:r>
                        <a:rPr lang="en-US" sz="1000">
                          <a:effectLst/>
                        </a:rPr>
                        <a:t>Dirt to tape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2"/>
                  </a:ext>
                </a:extLst>
              </a:tr>
              <a:tr h="511455">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3"/>
                  </a:ext>
                </a:extLst>
              </a:tr>
              <a:tr h="511455">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4"/>
                  </a:ext>
                </a:extLst>
              </a:tr>
              <a:tr h="511455">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5"/>
                  </a:ext>
                </a:extLst>
              </a:tr>
              <a:tr h="511455">
                <a:tc>
                  <a:txBody>
                    <a:bodyPr/>
                    <a:lstStyle/>
                    <a:p>
                      <a:pPr marL="0" marR="0">
                        <a:lnSpc>
                          <a:spcPct val="107000"/>
                        </a:lnSpc>
                        <a:spcBef>
                          <a:spcPts val="0"/>
                        </a:spcBef>
                        <a:spcAft>
                          <a:spcPts val="0"/>
                        </a:spcAft>
                      </a:pPr>
                      <a:r>
                        <a:rPr lang="en-US" sz="1000">
                          <a:effectLst/>
                        </a:rPr>
                        <a:t>Left edge of 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6"/>
                  </a:ext>
                </a:extLst>
              </a:tr>
              <a:tr h="511455">
                <a:tc>
                  <a:txBody>
                    <a:bodyPr/>
                    <a:lstStyle/>
                    <a:p>
                      <a:pPr marL="0" marR="0">
                        <a:lnSpc>
                          <a:spcPct val="107000"/>
                        </a:lnSpc>
                        <a:spcBef>
                          <a:spcPts val="0"/>
                        </a:spcBef>
                        <a:spcAft>
                          <a:spcPts val="0"/>
                        </a:spcAft>
                      </a:pPr>
                      <a:r>
                        <a:rPr lang="en-US" sz="1000">
                          <a:effectLst/>
                        </a:rPr>
                        <a:t>In stream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7"/>
                  </a:ext>
                </a:extLst>
              </a:tr>
              <a:tr h="511455">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8"/>
                  </a:ext>
                </a:extLst>
              </a:tr>
              <a:tr h="511455">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09"/>
                  </a:ext>
                </a:extLst>
              </a:tr>
              <a:tr h="511455">
                <a:tc>
                  <a:txBody>
                    <a:bodyPr/>
                    <a:lstStyle/>
                    <a:p>
                      <a:pPr marL="0" marR="0">
                        <a:lnSpc>
                          <a:spcPct val="107000"/>
                        </a:lnSpc>
                        <a:spcBef>
                          <a:spcPts val="0"/>
                        </a:spcBef>
                        <a:spcAft>
                          <a:spcPts val="0"/>
                        </a:spcAft>
                      </a:pPr>
                      <a:r>
                        <a:rPr lang="en-US" sz="1000">
                          <a:effectLst/>
                        </a:rPr>
                        <a:t>Right edge of 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10"/>
                  </a:ext>
                </a:extLst>
              </a:tr>
              <a:tr h="511455">
                <a:tc>
                  <a:txBody>
                    <a:bodyPr/>
                    <a:lstStyle/>
                    <a:p>
                      <a:pPr marL="0" marR="0">
                        <a:lnSpc>
                          <a:spcPct val="107000"/>
                        </a:lnSpc>
                        <a:spcBef>
                          <a:spcPts val="0"/>
                        </a:spcBef>
                        <a:spcAft>
                          <a:spcPts val="0"/>
                        </a:spcAft>
                      </a:pPr>
                      <a:r>
                        <a:rPr lang="en-US" sz="1000">
                          <a:effectLst/>
                        </a:rPr>
                        <a:t>Out of stream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a:effectLst/>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571" marR="49571" marT="0" marB="0"/>
                </a:tc>
                <a:extLst>
                  <a:ext uri="{0D108BD9-81ED-4DB2-BD59-A6C34878D82A}">
                    <a16:rowId xmlns:a16="http://schemas.microsoft.com/office/drawing/2014/main" val="10011"/>
                  </a:ext>
                </a:extLst>
              </a:tr>
            </a:tbl>
          </a:graphicData>
        </a:graphic>
      </p:graphicFrame>
      <p:cxnSp>
        <p:nvCxnSpPr>
          <p:cNvPr id="10" name="Straight Arrow Connector 9"/>
          <p:cNvCxnSpPr/>
          <p:nvPr/>
        </p:nvCxnSpPr>
        <p:spPr>
          <a:xfrm>
            <a:off x="5579269" y="5510213"/>
            <a:ext cx="300038" cy="266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24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grand_watershed_sm.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52400"/>
            <a:ext cx="8697913" cy="6424613"/>
          </a:xfrm>
          <a:prstGeom prst="rect">
            <a:avLst/>
          </a:prstGeom>
          <a:noFill/>
          <a:ln w="9525">
            <a:noFill/>
            <a:miter lim="800000"/>
            <a:headEnd/>
            <a:tailEnd/>
          </a:ln>
        </p:spPr>
      </p:pic>
      <p:sp>
        <p:nvSpPr>
          <p:cNvPr id="3" name="Oval 2"/>
          <p:cNvSpPr/>
          <p:nvPr/>
        </p:nvSpPr>
        <p:spPr>
          <a:xfrm rot="2654477">
            <a:off x="2949968" y="2860789"/>
            <a:ext cx="741363"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627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3600" y="-111868"/>
            <a:ext cx="4876800" cy="7159557"/>
          </a:xfrm>
          <a:prstGeom prst="rect">
            <a:avLst/>
          </a:prstGeom>
          <a:noFill/>
          <a:ln w="9525">
            <a:noFill/>
            <a:miter lim="800000"/>
            <a:headEnd/>
            <a:tailEnd/>
          </a:ln>
        </p:spPr>
      </p:pic>
      <p:grpSp>
        <p:nvGrpSpPr>
          <p:cNvPr id="4" name="Group 12"/>
          <p:cNvGrpSpPr/>
          <p:nvPr/>
        </p:nvGrpSpPr>
        <p:grpSpPr>
          <a:xfrm>
            <a:off x="3195638" y="4000500"/>
            <a:ext cx="1646417" cy="2457450"/>
            <a:chOff x="3195638" y="4000500"/>
            <a:chExt cx="1646417" cy="2457450"/>
          </a:xfrm>
        </p:grpSpPr>
        <p:sp>
          <p:nvSpPr>
            <p:cNvPr id="9" name="Freeform 8"/>
            <p:cNvSpPr/>
            <p:nvPr/>
          </p:nvSpPr>
          <p:spPr>
            <a:xfrm>
              <a:off x="3343275" y="4000500"/>
              <a:ext cx="1110123" cy="825185"/>
            </a:xfrm>
            <a:custGeom>
              <a:avLst/>
              <a:gdLst>
                <a:gd name="connsiteX0" fmla="*/ 0 w 1110123"/>
                <a:gd name="connsiteY0" fmla="*/ 704850 h 825185"/>
                <a:gd name="connsiteX1" fmla="*/ 14288 w 1110123"/>
                <a:gd name="connsiteY1" fmla="*/ 714375 h 825185"/>
                <a:gd name="connsiteX2" fmla="*/ 28575 w 1110123"/>
                <a:gd name="connsiteY2" fmla="*/ 728663 h 825185"/>
                <a:gd name="connsiteX3" fmla="*/ 95250 w 1110123"/>
                <a:gd name="connsiteY3" fmla="*/ 738188 h 825185"/>
                <a:gd name="connsiteX4" fmla="*/ 128588 w 1110123"/>
                <a:gd name="connsiteY4" fmla="*/ 747713 h 825185"/>
                <a:gd name="connsiteX5" fmla="*/ 157163 w 1110123"/>
                <a:gd name="connsiteY5" fmla="*/ 757238 h 825185"/>
                <a:gd name="connsiteX6" fmla="*/ 171450 w 1110123"/>
                <a:gd name="connsiteY6" fmla="*/ 762000 h 825185"/>
                <a:gd name="connsiteX7" fmla="*/ 185738 w 1110123"/>
                <a:gd name="connsiteY7" fmla="*/ 766763 h 825185"/>
                <a:gd name="connsiteX8" fmla="*/ 209550 w 1110123"/>
                <a:gd name="connsiteY8" fmla="*/ 800100 h 825185"/>
                <a:gd name="connsiteX9" fmla="*/ 280988 w 1110123"/>
                <a:gd name="connsiteY9" fmla="*/ 790575 h 825185"/>
                <a:gd name="connsiteX10" fmla="*/ 285750 w 1110123"/>
                <a:gd name="connsiteY10" fmla="*/ 757238 h 825185"/>
                <a:gd name="connsiteX11" fmla="*/ 309563 w 1110123"/>
                <a:gd name="connsiteY11" fmla="*/ 752475 h 825185"/>
                <a:gd name="connsiteX12" fmla="*/ 323850 w 1110123"/>
                <a:gd name="connsiteY12" fmla="*/ 747713 h 825185"/>
                <a:gd name="connsiteX13" fmla="*/ 361950 w 1110123"/>
                <a:gd name="connsiteY13" fmla="*/ 723900 h 825185"/>
                <a:gd name="connsiteX14" fmla="*/ 390525 w 1110123"/>
                <a:gd name="connsiteY14" fmla="*/ 714375 h 825185"/>
                <a:gd name="connsiteX15" fmla="*/ 395288 w 1110123"/>
                <a:gd name="connsiteY15" fmla="*/ 695325 h 825185"/>
                <a:gd name="connsiteX16" fmla="*/ 400050 w 1110123"/>
                <a:gd name="connsiteY16" fmla="*/ 671513 h 825185"/>
                <a:gd name="connsiteX17" fmla="*/ 414338 w 1110123"/>
                <a:gd name="connsiteY17" fmla="*/ 661988 h 825185"/>
                <a:gd name="connsiteX18" fmla="*/ 519113 w 1110123"/>
                <a:gd name="connsiteY18" fmla="*/ 657225 h 825185"/>
                <a:gd name="connsiteX19" fmla="*/ 528638 w 1110123"/>
                <a:gd name="connsiteY19" fmla="*/ 614363 h 825185"/>
                <a:gd name="connsiteX20" fmla="*/ 533400 w 1110123"/>
                <a:gd name="connsiteY20" fmla="*/ 595313 h 825185"/>
                <a:gd name="connsiteX21" fmla="*/ 619125 w 1110123"/>
                <a:gd name="connsiteY21" fmla="*/ 590550 h 825185"/>
                <a:gd name="connsiteX22" fmla="*/ 633413 w 1110123"/>
                <a:gd name="connsiteY22" fmla="*/ 581025 h 825185"/>
                <a:gd name="connsiteX23" fmla="*/ 652463 w 1110123"/>
                <a:gd name="connsiteY23" fmla="*/ 585788 h 825185"/>
                <a:gd name="connsiteX24" fmla="*/ 681038 w 1110123"/>
                <a:gd name="connsiteY24" fmla="*/ 590550 h 825185"/>
                <a:gd name="connsiteX25" fmla="*/ 685800 w 1110123"/>
                <a:gd name="connsiteY25" fmla="*/ 623888 h 825185"/>
                <a:gd name="connsiteX26" fmla="*/ 700088 w 1110123"/>
                <a:gd name="connsiteY26" fmla="*/ 628650 h 825185"/>
                <a:gd name="connsiteX27" fmla="*/ 728663 w 1110123"/>
                <a:gd name="connsiteY27" fmla="*/ 633413 h 825185"/>
                <a:gd name="connsiteX28" fmla="*/ 752475 w 1110123"/>
                <a:gd name="connsiteY28" fmla="*/ 657225 h 825185"/>
                <a:gd name="connsiteX29" fmla="*/ 757238 w 1110123"/>
                <a:gd name="connsiteY29" fmla="*/ 671513 h 825185"/>
                <a:gd name="connsiteX30" fmla="*/ 781050 w 1110123"/>
                <a:gd name="connsiteY30" fmla="*/ 676275 h 825185"/>
                <a:gd name="connsiteX31" fmla="*/ 790575 w 1110123"/>
                <a:gd name="connsiteY31" fmla="*/ 690563 h 825185"/>
                <a:gd name="connsiteX32" fmla="*/ 823913 w 1110123"/>
                <a:gd name="connsiteY32" fmla="*/ 704850 h 825185"/>
                <a:gd name="connsiteX33" fmla="*/ 828675 w 1110123"/>
                <a:gd name="connsiteY33" fmla="*/ 690563 h 825185"/>
                <a:gd name="connsiteX34" fmla="*/ 852488 w 1110123"/>
                <a:gd name="connsiteY34" fmla="*/ 709613 h 825185"/>
                <a:gd name="connsiteX35" fmla="*/ 847725 w 1110123"/>
                <a:gd name="connsiteY35" fmla="*/ 762000 h 825185"/>
                <a:gd name="connsiteX36" fmla="*/ 852488 w 1110123"/>
                <a:gd name="connsiteY36" fmla="*/ 790575 h 825185"/>
                <a:gd name="connsiteX37" fmla="*/ 895350 w 1110123"/>
                <a:gd name="connsiteY37" fmla="*/ 795338 h 825185"/>
                <a:gd name="connsiteX38" fmla="*/ 933450 w 1110123"/>
                <a:gd name="connsiteY38" fmla="*/ 800100 h 825185"/>
                <a:gd name="connsiteX39" fmla="*/ 957263 w 1110123"/>
                <a:gd name="connsiteY39" fmla="*/ 809625 h 825185"/>
                <a:gd name="connsiteX40" fmla="*/ 971550 w 1110123"/>
                <a:gd name="connsiteY40" fmla="*/ 814388 h 825185"/>
                <a:gd name="connsiteX41" fmla="*/ 1009650 w 1110123"/>
                <a:gd name="connsiteY41" fmla="*/ 823913 h 825185"/>
                <a:gd name="connsiteX42" fmla="*/ 1042988 w 1110123"/>
                <a:gd name="connsiteY42" fmla="*/ 800100 h 825185"/>
                <a:gd name="connsiteX43" fmla="*/ 1047750 w 1110123"/>
                <a:gd name="connsiteY43" fmla="*/ 723900 h 825185"/>
                <a:gd name="connsiteX44" fmla="*/ 1052513 w 1110123"/>
                <a:gd name="connsiteY44" fmla="*/ 709613 h 825185"/>
                <a:gd name="connsiteX45" fmla="*/ 1066800 w 1110123"/>
                <a:gd name="connsiteY45" fmla="*/ 695325 h 825185"/>
                <a:gd name="connsiteX46" fmla="*/ 1081088 w 1110123"/>
                <a:gd name="connsiteY46" fmla="*/ 685800 h 825185"/>
                <a:gd name="connsiteX47" fmla="*/ 1085850 w 1110123"/>
                <a:gd name="connsiteY47" fmla="*/ 671513 h 825185"/>
                <a:gd name="connsiteX48" fmla="*/ 1090613 w 1110123"/>
                <a:gd name="connsiteY48" fmla="*/ 642938 h 825185"/>
                <a:gd name="connsiteX49" fmla="*/ 1100138 w 1110123"/>
                <a:gd name="connsiteY49" fmla="*/ 628650 h 825185"/>
                <a:gd name="connsiteX50" fmla="*/ 1109663 w 1110123"/>
                <a:gd name="connsiteY50" fmla="*/ 595313 h 825185"/>
                <a:gd name="connsiteX51" fmla="*/ 1100138 w 1110123"/>
                <a:gd name="connsiteY51" fmla="*/ 566738 h 825185"/>
                <a:gd name="connsiteX52" fmla="*/ 1085850 w 1110123"/>
                <a:gd name="connsiteY52" fmla="*/ 538163 h 825185"/>
                <a:gd name="connsiteX53" fmla="*/ 1081088 w 1110123"/>
                <a:gd name="connsiteY53" fmla="*/ 523875 h 825185"/>
                <a:gd name="connsiteX54" fmla="*/ 1062038 w 1110123"/>
                <a:gd name="connsiteY54" fmla="*/ 495300 h 825185"/>
                <a:gd name="connsiteX55" fmla="*/ 1057275 w 1110123"/>
                <a:gd name="connsiteY55" fmla="*/ 481013 h 825185"/>
                <a:gd name="connsiteX56" fmla="*/ 1042988 w 1110123"/>
                <a:gd name="connsiteY56" fmla="*/ 476250 h 825185"/>
                <a:gd name="connsiteX57" fmla="*/ 1038225 w 1110123"/>
                <a:gd name="connsiteY57" fmla="*/ 461963 h 825185"/>
                <a:gd name="connsiteX58" fmla="*/ 1019175 w 1110123"/>
                <a:gd name="connsiteY58" fmla="*/ 433388 h 825185"/>
                <a:gd name="connsiteX59" fmla="*/ 1009650 w 1110123"/>
                <a:gd name="connsiteY59" fmla="*/ 419100 h 825185"/>
                <a:gd name="connsiteX60" fmla="*/ 1000125 w 1110123"/>
                <a:gd name="connsiteY60" fmla="*/ 404813 h 825185"/>
                <a:gd name="connsiteX61" fmla="*/ 990600 w 1110123"/>
                <a:gd name="connsiteY61" fmla="*/ 390525 h 825185"/>
                <a:gd name="connsiteX62" fmla="*/ 981075 w 1110123"/>
                <a:gd name="connsiteY62" fmla="*/ 361950 h 825185"/>
                <a:gd name="connsiteX63" fmla="*/ 952500 w 1110123"/>
                <a:gd name="connsiteY63" fmla="*/ 352425 h 825185"/>
                <a:gd name="connsiteX64" fmla="*/ 942975 w 1110123"/>
                <a:gd name="connsiteY64" fmla="*/ 338138 h 825185"/>
                <a:gd name="connsiteX65" fmla="*/ 890588 w 1110123"/>
                <a:gd name="connsiteY65" fmla="*/ 323850 h 825185"/>
                <a:gd name="connsiteX66" fmla="*/ 862013 w 1110123"/>
                <a:gd name="connsiteY66" fmla="*/ 304800 h 825185"/>
                <a:gd name="connsiteX67" fmla="*/ 847725 w 1110123"/>
                <a:gd name="connsiteY67" fmla="*/ 295275 h 825185"/>
                <a:gd name="connsiteX68" fmla="*/ 819150 w 1110123"/>
                <a:gd name="connsiteY68" fmla="*/ 252413 h 825185"/>
                <a:gd name="connsiteX69" fmla="*/ 809625 w 1110123"/>
                <a:gd name="connsiteY69" fmla="*/ 238125 h 825185"/>
                <a:gd name="connsiteX70" fmla="*/ 804863 w 1110123"/>
                <a:gd name="connsiteY70" fmla="*/ 185738 h 825185"/>
                <a:gd name="connsiteX71" fmla="*/ 814388 w 1110123"/>
                <a:gd name="connsiteY71" fmla="*/ 157163 h 825185"/>
                <a:gd name="connsiteX72" fmla="*/ 819150 w 1110123"/>
                <a:gd name="connsiteY72" fmla="*/ 57150 h 825185"/>
                <a:gd name="connsiteX73" fmla="*/ 823913 w 1110123"/>
                <a:gd name="connsiteY73" fmla="*/ 33338 h 825185"/>
                <a:gd name="connsiteX74" fmla="*/ 828675 w 1110123"/>
                <a:gd name="connsiteY74" fmla="*/ 19050 h 825185"/>
                <a:gd name="connsiteX75" fmla="*/ 857250 w 1110123"/>
                <a:gd name="connsiteY75" fmla="*/ 9525 h 825185"/>
                <a:gd name="connsiteX76" fmla="*/ 871538 w 1110123"/>
                <a:gd name="connsiteY76" fmla="*/ 0 h 825185"/>
                <a:gd name="connsiteX77" fmla="*/ 904875 w 1110123"/>
                <a:gd name="connsiteY77" fmla="*/ 4763 h 825185"/>
                <a:gd name="connsiteX78" fmla="*/ 919163 w 1110123"/>
                <a:gd name="connsiteY78" fmla="*/ 9525 h 825185"/>
                <a:gd name="connsiteX79" fmla="*/ 928688 w 1110123"/>
                <a:gd name="connsiteY79" fmla="*/ 23813 h 825185"/>
                <a:gd name="connsiteX80" fmla="*/ 942975 w 1110123"/>
                <a:gd name="connsiteY80" fmla="*/ 52388 h 825185"/>
                <a:gd name="connsiteX81" fmla="*/ 957263 w 1110123"/>
                <a:gd name="connsiteY81" fmla="*/ 57150 h 825185"/>
                <a:gd name="connsiteX82" fmla="*/ 966788 w 1110123"/>
                <a:gd name="connsiteY82" fmla="*/ 71438 h 825185"/>
                <a:gd name="connsiteX83" fmla="*/ 971550 w 1110123"/>
                <a:gd name="connsiteY83" fmla="*/ 100013 h 825185"/>
                <a:gd name="connsiteX84" fmla="*/ 985838 w 1110123"/>
                <a:gd name="connsiteY84" fmla="*/ 104775 h 825185"/>
                <a:gd name="connsiteX85" fmla="*/ 1004888 w 1110123"/>
                <a:gd name="connsiteY85" fmla="*/ 114300 h 825185"/>
                <a:gd name="connsiteX86" fmla="*/ 1014413 w 1110123"/>
                <a:gd name="connsiteY86" fmla="*/ 128588 h 825185"/>
                <a:gd name="connsiteX87" fmla="*/ 1023938 w 1110123"/>
                <a:gd name="connsiteY87" fmla="*/ 157163 h 825185"/>
                <a:gd name="connsiteX88" fmla="*/ 1038225 w 1110123"/>
                <a:gd name="connsiteY88" fmla="*/ 161925 h 825185"/>
                <a:gd name="connsiteX89" fmla="*/ 1042988 w 1110123"/>
                <a:gd name="connsiteY89" fmla="*/ 176213 h 825185"/>
                <a:gd name="connsiteX90" fmla="*/ 1057275 w 1110123"/>
                <a:gd name="connsiteY90" fmla="*/ 185738 h 82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10123" h="825185">
                  <a:moveTo>
                    <a:pt x="0" y="704850"/>
                  </a:moveTo>
                  <a:cubicBezTo>
                    <a:pt x="4763" y="708025"/>
                    <a:pt x="9891" y="710711"/>
                    <a:pt x="14288" y="714375"/>
                  </a:cubicBezTo>
                  <a:cubicBezTo>
                    <a:pt x="19462" y="718687"/>
                    <a:pt x="22420" y="725928"/>
                    <a:pt x="28575" y="728663"/>
                  </a:cubicBezTo>
                  <a:cubicBezTo>
                    <a:pt x="33945" y="731050"/>
                    <a:pt x="95058" y="738164"/>
                    <a:pt x="95250" y="738188"/>
                  </a:cubicBezTo>
                  <a:cubicBezTo>
                    <a:pt x="143306" y="754204"/>
                    <a:pt x="68737" y="729757"/>
                    <a:pt x="128588" y="747713"/>
                  </a:cubicBezTo>
                  <a:cubicBezTo>
                    <a:pt x="138205" y="750598"/>
                    <a:pt x="147638" y="754063"/>
                    <a:pt x="157163" y="757238"/>
                  </a:cubicBezTo>
                  <a:lnTo>
                    <a:pt x="171450" y="762000"/>
                  </a:lnTo>
                  <a:lnTo>
                    <a:pt x="185738" y="766763"/>
                  </a:lnTo>
                  <a:cubicBezTo>
                    <a:pt x="196850" y="800100"/>
                    <a:pt x="185738" y="792163"/>
                    <a:pt x="209550" y="800100"/>
                  </a:cubicBezTo>
                  <a:cubicBezTo>
                    <a:pt x="233363" y="796925"/>
                    <a:pt x="260050" y="802353"/>
                    <a:pt x="280988" y="790575"/>
                  </a:cubicBezTo>
                  <a:cubicBezTo>
                    <a:pt x="290772" y="785072"/>
                    <a:pt x="279015" y="766218"/>
                    <a:pt x="285750" y="757238"/>
                  </a:cubicBezTo>
                  <a:cubicBezTo>
                    <a:pt x="290607" y="750762"/>
                    <a:pt x="301710" y="754438"/>
                    <a:pt x="309563" y="752475"/>
                  </a:cubicBezTo>
                  <a:cubicBezTo>
                    <a:pt x="314433" y="751257"/>
                    <a:pt x="319088" y="749300"/>
                    <a:pt x="323850" y="747713"/>
                  </a:cubicBezTo>
                  <a:cubicBezTo>
                    <a:pt x="340227" y="735430"/>
                    <a:pt x="343271" y="731372"/>
                    <a:pt x="361950" y="723900"/>
                  </a:cubicBezTo>
                  <a:cubicBezTo>
                    <a:pt x="371272" y="720171"/>
                    <a:pt x="390525" y="714375"/>
                    <a:pt x="390525" y="714375"/>
                  </a:cubicBezTo>
                  <a:cubicBezTo>
                    <a:pt x="392113" y="708025"/>
                    <a:pt x="393868" y="701715"/>
                    <a:pt x="395288" y="695325"/>
                  </a:cubicBezTo>
                  <a:cubicBezTo>
                    <a:pt x="397044" y="687423"/>
                    <a:pt x="396034" y="678541"/>
                    <a:pt x="400050" y="671513"/>
                  </a:cubicBezTo>
                  <a:cubicBezTo>
                    <a:pt x="402890" y="666543"/>
                    <a:pt x="408655" y="662670"/>
                    <a:pt x="414338" y="661988"/>
                  </a:cubicBezTo>
                  <a:cubicBezTo>
                    <a:pt x="449050" y="657822"/>
                    <a:pt x="484188" y="658813"/>
                    <a:pt x="519113" y="657225"/>
                  </a:cubicBezTo>
                  <a:cubicBezTo>
                    <a:pt x="528380" y="629421"/>
                    <a:pt x="520257" y="656268"/>
                    <a:pt x="528638" y="614363"/>
                  </a:cubicBezTo>
                  <a:cubicBezTo>
                    <a:pt x="529922" y="607945"/>
                    <a:pt x="527070" y="596979"/>
                    <a:pt x="533400" y="595313"/>
                  </a:cubicBezTo>
                  <a:cubicBezTo>
                    <a:pt x="561077" y="588029"/>
                    <a:pt x="590550" y="592138"/>
                    <a:pt x="619125" y="590550"/>
                  </a:cubicBezTo>
                  <a:cubicBezTo>
                    <a:pt x="623888" y="587375"/>
                    <a:pt x="627747" y="581834"/>
                    <a:pt x="633413" y="581025"/>
                  </a:cubicBezTo>
                  <a:cubicBezTo>
                    <a:pt x="639893" y="580099"/>
                    <a:pt x="646045" y="584504"/>
                    <a:pt x="652463" y="585788"/>
                  </a:cubicBezTo>
                  <a:cubicBezTo>
                    <a:pt x="661932" y="587682"/>
                    <a:pt x="671513" y="588963"/>
                    <a:pt x="681038" y="590550"/>
                  </a:cubicBezTo>
                  <a:cubicBezTo>
                    <a:pt x="682625" y="601663"/>
                    <a:pt x="680780" y="613848"/>
                    <a:pt x="685800" y="623888"/>
                  </a:cubicBezTo>
                  <a:cubicBezTo>
                    <a:pt x="688045" y="628378"/>
                    <a:pt x="695187" y="627561"/>
                    <a:pt x="700088" y="628650"/>
                  </a:cubicBezTo>
                  <a:cubicBezTo>
                    <a:pt x="709514" y="630745"/>
                    <a:pt x="719138" y="631825"/>
                    <a:pt x="728663" y="633413"/>
                  </a:cubicBezTo>
                  <a:cubicBezTo>
                    <a:pt x="742950" y="642938"/>
                    <a:pt x="744538" y="641351"/>
                    <a:pt x="752475" y="657225"/>
                  </a:cubicBezTo>
                  <a:cubicBezTo>
                    <a:pt x="754720" y="661715"/>
                    <a:pt x="753061" y="668728"/>
                    <a:pt x="757238" y="671513"/>
                  </a:cubicBezTo>
                  <a:cubicBezTo>
                    <a:pt x="763973" y="676003"/>
                    <a:pt x="773113" y="674688"/>
                    <a:pt x="781050" y="676275"/>
                  </a:cubicBezTo>
                  <a:cubicBezTo>
                    <a:pt x="784225" y="681038"/>
                    <a:pt x="786528" y="686516"/>
                    <a:pt x="790575" y="690563"/>
                  </a:cubicBezTo>
                  <a:cubicBezTo>
                    <a:pt x="801538" y="701526"/>
                    <a:pt x="809340" y="701207"/>
                    <a:pt x="823913" y="704850"/>
                  </a:cubicBezTo>
                  <a:cubicBezTo>
                    <a:pt x="825500" y="700088"/>
                    <a:pt x="824014" y="692427"/>
                    <a:pt x="828675" y="690563"/>
                  </a:cubicBezTo>
                  <a:cubicBezTo>
                    <a:pt x="848022" y="682824"/>
                    <a:pt x="849163" y="699638"/>
                    <a:pt x="852488" y="709613"/>
                  </a:cubicBezTo>
                  <a:cubicBezTo>
                    <a:pt x="850900" y="727075"/>
                    <a:pt x="847725" y="744466"/>
                    <a:pt x="847725" y="762000"/>
                  </a:cubicBezTo>
                  <a:cubicBezTo>
                    <a:pt x="847725" y="771656"/>
                    <a:pt x="844577" y="785037"/>
                    <a:pt x="852488" y="790575"/>
                  </a:cubicBezTo>
                  <a:cubicBezTo>
                    <a:pt x="864265" y="798819"/>
                    <a:pt x="881073" y="793658"/>
                    <a:pt x="895350" y="795338"/>
                  </a:cubicBezTo>
                  <a:lnTo>
                    <a:pt x="933450" y="800100"/>
                  </a:lnTo>
                  <a:cubicBezTo>
                    <a:pt x="941812" y="825185"/>
                    <a:pt x="931349" y="809625"/>
                    <a:pt x="957263" y="809625"/>
                  </a:cubicBezTo>
                  <a:cubicBezTo>
                    <a:pt x="962283" y="809625"/>
                    <a:pt x="966707" y="813067"/>
                    <a:pt x="971550" y="814388"/>
                  </a:cubicBezTo>
                  <a:cubicBezTo>
                    <a:pt x="984180" y="817833"/>
                    <a:pt x="1009650" y="823913"/>
                    <a:pt x="1009650" y="823913"/>
                  </a:cubicBezTo>
                  <a:cubicBezTo>
                    <a:pt x="1042988" y="812800"/>
                    <a:pt x="1035050" y="823913"/>
                    <a:pt x="1042988" y="800100"/>
                  </a:cubicBezTo>
                  <a:cubicBezTo>
                    <a:pt x="1044575" y="774700"/>
                    <a:pt x="1045086" y="749210"/>
                    <a:pt x="1047750" y="723900"/>
                  </a:cubicBezTo>
                  <a:cubicBezTo>
                    <a:pt x="1048276" y="718908"/>
                    <a:pt x="1049728" y="713790"/>
                    <a:pt x="1052513" y="709613"/>
                  </a:cubicBezTo>
                  <a:cubicBezTo>
                    <a:pt x="1056249" y="704009"/>
                    <a:pt x="1061626" y="699637"/>
                    <a:pt x="1066800" y="695325"/>
                  </a:cubicBezTo>
                  <a:cubicBezTo>
                    <a:pt x="1071197" y="691661"/>
                    <a:pt x="1076325" y="688975"/>
                    <a:pt x="1081088" y="685800"/>
                  </a:cubicBezTo>
                  <a:cubicBezTo>
                    <a:pt x="1082675" y="681038"/>
                    <a:pt x="1084761" y="676413"/>
                    <a:pt x="1085850" y="671513"/>
                  </a:cubicBezTo>
                  <a:cubicBezTo>
                    <a:pt x="1087945" y="662087"/>
                    <a:pt x="1087559" y="652099"/>
                    <a:pt x="1090613" y="642938"/>
                  </a:cubicBezTo>
                  <a:cubicBezTo>
                    <a:pt x="1092423" y="637508"/>
                    <a:pt x="1096963" y="633413"/>
                    <a:pt x="1100138" y="628650"/>
                  </a:cubicBezTo>
                  <a:cubicBezTo>
                    <a:pt x="1102030" y="622972"/>
                    <a:pt x="1110123" y="599911"/>
                    <a:pt x="1109663" y="595313"/>
                  </a:cubicBezTo>
                  <a:cubicBezTo>
                    <a:pt x="1108664" y="585323"/>
                    <a:pt x="1103313" y="576263"/>
                    <a:pt x="1100138" y="566738"/>
                  </a:cubicBezTo>
                  <a:cubicBezTo>
                    <a:pt x="1093566" y="547021"/>
                    <a:pt x="1098159" y="556626"/>
                    <a:pt x="1085850" y="538163"/>
                  </a:cubicBezTo>
                  <a:cubicBezTo>
                    <a:pt x="1084263" y="533400"/>
                    <a:pt x="1083526" y="528263"/>
                    <a:pt x="1081088" y="523875"/>
                  </a:cubicBezTo>
                  <a:cubicBezTo>
                    <a:pt x="1075529" y="513868"/>
                    <a:pt x="1065659" y="506160"/>
                    <a:pt x="1062038" y="495300"/>
                  </a:cubicBezTo>
                  <a:cubicBezTo>
                    <a:pt x="1060450" y="490538"/>
                    <a:pt x="1060825" y="484563"/>
                    <a:pt x="1057275" y="481013"/>
                  </a:cubicBezTo>
                  <a:cubicBezTo>
                    <a:pt x="1053725" y="477463"/>
                    <a:pt x="1047750" y="477838"/>
                    <a:pt x="1042988" y="476250"/>
                  </a:cubicBezTo>
                  <a:cubicBezTo>
                    <a:pt x="1041400" y="471488"/>
                    <a:pt x="1040663" y="466351"/>
                    <a:pt x="1038225" y="461963"/>
                  </a:cubicBezTo>
                  <a:cubicBezTo>
                    <a:pt x="1032665" y="451956"/>
                    <a:pt x="1025525" y="442913"/>
                    <a:pt x="1019175" y="433388"/>
                  </a:cubicBezTo>
                  <a:lnTo>
                    <a:pt x="1009650" y="419100"/>
                  </a:lnTo>
                  <a:lnTo>
                    <a:pt x="1000125" y="404813"/>
                  </a:lnTo>
                  <a:lnTo>
                    <a:pt x="990600" y="390525"/>
                  </a:lnTo>
                  <a:cubicBezTo>
                    <a:pt x="987425" y="381000"/>
                    <a:pt x="990600" y="365125"/>
                    <a:pt x="981075" y="361950"/>
                  </a:cubicBezTo>
                  <a:lnTo>
                    <a:pt x="952500" y="352425"/>
                  </a:lnTo>
                  <a:cubicBezTo>
                    <a:pt x="949325" y="347663"/>
                    <a:pt x="947829" y="341171"/>
                    <a:pt x="942975" y="338138"/>
                  </a:cubicBezTo>
                  <a:cubicBezTo>
                    <a:pt x="931602" y="331030"/>
                    <a:pt x="904185" y="326570"/>
                    <a:pt x="890588" y="323850"/>
                  </a:cubicBezTo>
                  <a:lnTo>
                    <a:pt x="862013" y="304800"/>
                  </a:lnTo>
                  <a:lnTo>
                    <a:pt x="847725" y="295275"/>
                  </a:lnTo>
                  <a:lnTo>
                    <a:pt x="819150" y="252413"/>
                  </a:lnTo>
                  <a:lnTo>
                    <a:pt x="809625" y="238125"/>
                  </a:lnTo>
                  <a:cubicBezTo>
                    <a:pt x="799210" y="206880"/>
                    <a:pt x="796785" y="215357"/>
                    <a:pt x="804863" y="185738"/>
                  </a:cubicBezTo>
                  <a:cubicBezTo>
                    <a:pt x="807505" y="176052"/>
                    <a:pt x="814388" y="157163"/>
                    <a:pt x="814388" y="157163"/>
                  </a:cubicBezTo>
                  <a:cubicBezTo>
                    <a:pt x="815975" y="123825"/>
                    <a:pt x="816590" y="90427"/>
                    <a:pt x="819150" y="57150"/>
                  </a:cubicBezTo>
                  <a:cubicBezTo>
                    <a:pt x="819771" y="49079"/>
                    <a:pt x="821950" y="41191"/>
                    <a:pt x="823913" y="33338"/>
                  </a:cubicBezTo>
                  <a:cubicBezTo>
                    <a:pt x="825131" y="28468"/>
                    <a:pt x="824590" y="21968"/>
                    <a:pt x="828675" y="19050"/>
                  </a:cubicBezTo>
                  <a:cubicBezTo>
                    <a:pt x="836845" y="13214"/>
                    <a:pt x="848896" y="15094"/>
                    <a:pt x="857250" y="9525"/>
                  </a:cubicBezTo>
                  <a:lnTo>
                    <a:pt x="871538" y="0"/>
                  </a:lnTo>
                  <a:cubicBezTo>
                    <a:pt x="882650" y="1588"/>
                    <a:pt x="893868" y="2562"/>
                    <a:pt x="904875" y="4763"/>
                  </a:cubicBezTo>
                  <a:cubicBezTo>
                    <a:pt x="909798" y="5748"/>
                    <a:pt x="915243" y="6389"/>
                    <a:pt x="919163" y="9525"/>
                  </a:cubicBezTo>
                  <a:cubicBezTo>
                    <a:pt x="923633" y="13101"/>
                    <a:pt x="925513" y="19050"/>
                    <a:pt x="928688" y="23813"/>
                  </a:cubicBezTo>
                  <a:cubicBezTo>
                    <a:pt x="931825" y="33225"/>
                    <a:pt x="934582" y="45674"/>
                    <a:pt x="942975" y="52388"/>
                  </a:cubicBezTo>
                  <a:cubicBezTo>
                    <a:pt x="946895" y="55524"/>
                    <a:pt x="952500" y="55563"/>
                    <a:pt x="957263" y="57150"/>
                  </a:cubicBezTo>
                  <a:cubicBezTo>
                    <a:pt x="960438" y="61913"/>
                    <a:pt x="964978" y="66008"/>
                    <a:pt x="966788" y="71438"/>
                  </a:cubicBezTo>
                  <a:cubicBezTo>
                    <a:pt x="969841" y="80599"/>
                    <a:pt x="966759" y="91629"/>
                    <a:pt x="971550" y="100013"/>
                  </a:cubicBezTo>
                  <a:cubicBezTo>
                    <a:pt x="974041" y="104372"/>
                    <a:pt x="981224" y="102798"/>
                    <a:pt x="985838" y="104775"/>
                  </a:cubicBezTo>
                  <a:cubicBezTo>
                    <a:pt x="992364" y="107572"/>
                    <a:pt x="998538" y="111125"/>
                    <a:pt x="1004888" y="114300"/>
                  </a:cubicBezTo>
                  <a:cubicBezTo>
                    <a:pt x="1008063" y="119063"/>
                    <a:pt x="1012088" y="123357"/>
                    <a:pt x="1014413" y="128588"/>
                  </a:cubicBezTo>
                  <a:cubicBezTo>
                    <a:pt x="1018491" y="137763"/>
                    <a:pt x="1014413" y="153988"/>
                    <a:pt x="1023938" y="157163"/>
                  </a:cubicBezTo>
                  <a:lnTo>
                    <a:pt x="1038225" y="161925"/>
                  </a:lnTo>
                  <a:cubicBezTo>
                    <a:pt x="1039813" y="166688"/>
                    <a:pt x="1039852" y="172293"/>
                    <a:pt x="1042988" y="176213"/>
                  </a:cubicBezTo>
                  <a:cubicBezTo>
                    <a:pt x="1046564" y="180682"/>
                    <a:pt x="1057275" y="185738"/>
                    <a:pt x="1057275" y="185738"/>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392019" y="4174275"/>
              <a:ext cx="450036" cy="1888388"/>
            </a:xfrm>
            <a:custGeom>
              <a:avLst/>
              <a:gdLst>
                <a:gd name="connsiteX0" fmla="*/ 8531 w 450036"/>
                <a:gd name="connsiteY0" fmla="*/ 2438 h 1888388"/>
                <a:gd name="connsiteX1" fmla="*/ 41869 w 450036"/>
                <a:gd name="connsiteY1" fmla="*/ 11963 h 1888388"/>
                <a:gd name="connsiteX2" fmla="*/ 56156 w 450036"/>
                <a:gd name="connsiteY2" fmla="*/ 16725 h 1888388"/>
                <a:gd name="connsiteX3" fmla="*/ 56156 w 450036"/>
                <a:gd name="connsiteY3" fmla="*/ 126263 h 1888388"/>
                <a:gd name="connsiteX4" fmla="*/ 75206 w 450036"/>
                <a:gd name="connsiteY4" fmla="*/ 207225 h 1888388"/>
                <a:gd name="connsiteX5" fmla="*/ 79969 w 450036"/>
                <a:gd name="connsiteY5" fmla="*/ 221513 h 1888388"/>
                <a:gd name="connsiteX6" fmla="*/ 84731 w 450036"/>
                <a:gd name="connsiteY6" fmla="*/ 240563 h 1888388"/>
                <a:gd name="connsiteX7" fmla="*/ 99019 w 450036"/>
                <a:gd name="connsiteY7" fmla="*/ 245325 h 1888388"/>
                <a:gd name="connsiteX8" fmla="*/ 103781 w 450036"/>
                <a:gd name="connsiteY8" fmla="*/ 259613 h 1888388"/>
                <a:gd name="connsiteX9" fmla="*/ 132356 w 450036"/>
                <a:gd name="connsiteY9" fmla="*/ 264375 h 1888388"/>
                <a:gd name="connsiteX10" fmla="*/ 151406 w 450036"/>
                <a:gd name="connsiteY10" fmla="*/ 269138 h 1888388"/>
                <a:gd name="connsiteX11" fmla="*/ 179981 w 450036"/>
                <a:gd name="connsiteY11" fmla="*/ 278663 h 1888388"/>
                <a:gd name="connsiteX12" fmla="*/ 184744 w 450036"/>
                <a:gd name="connsiteY12" fmla="*/ 297713 h 1888388"/>
                <a:gd name="connsiteX13" fmla="*/ 203794 w 450036"/>
                <a:gd name="connsiteY13" fmla="*/ 307238 h 1888388"/>
                <a:gd name="connsiteX14" fmla="*/ 241894 w 450036"/>
                <a:gd name="connsiteY14" fmla="*/ 321525 h 1888388"/>
                <a:gd name="connsiteX15" fmla="*/ 256181 w 450036"/>
                <a:gd name="connsiteY15" fmla="*/ 331050 h 1888388"/>
                <a:gd name="connsiteX16" fmla="*/ 279994 w 450036"/>
                <a:gd name="connsiteY16" fmla="*/ 335813 h 1888388"/>
                <a:gd name="connsiteX17" fmla="*/ 299044 w 450036"/>
                <a:gd name="connsiteY17" fmla="*/ 340575 h 1888388"/>
                <a:gd name="connsiteX18" fmla="*/ 313331 w 450036"/>
                <a:gd name="connsiteY18" fmla="*/ 350100 h 1888388"/>
                <a:gd name="connsiteX19" fmla="*/ 346669 w 450036"/>
                <a:gd name="connsiteY19" fmla="*/ 359625 h 1888388"/>
                <a:gd name="connsiteX20" fmla="*/ 375244 w 450036"/>
                <a:gd name="connsiteY20" fmla="*/ 397725 h 1888388"/>
                <a:gd name="connsiteX21" fmla="*/ 380006 w 450036"/>
                <a:gd name="connsiteY21" fmla="*/ 412013 h 1888388"/>
                <a:gd name="connsiteX22" fmla="*/ 384769 w 450036"/>
                <a:gd name="connsiteY22" fmla="*/ 426300 h 1888388"/>
                <a:gd name="connsiteX23" fmla="*/ 327619 w 450036"/>
                <a:gd name="connsiteY23" fmla="*/ 445350 h 1888388"/>
                <a:gd name="connsiteX24" fmla="*/ 313331 w 450036"/>
                <a:gd name="connsiteY24" fmla="*/ 454875 h 1888388"/>
                <a:gd name="connsiteX25" fmla="*/ 284756 w 450036"/>
                <a:gd name="connsiteY25" fmla="*/ 464400 h 1888388"/>
                <a:gd name="connsiteX26" fmla="*/ 270469 w 450036"/>
                <a:gd name="connsiteY26" fmla="*/ 469163 h 1888388"/>
                <a:gd name="connsiteX27" fmla="*/ 237131 w 450036"/>
                <a:gd name="connsiteY27" fmla="*/ 492975 h 1888388"/>
                <a:gd name="connsiteX28" fmla="*/ 222844 w 450036"/>
                <a:gd name="connsiteY28" fmla="*/ 497738 h 1888388"/>
                <a:gd name="connsiteX29" fmla="*/ 222844 w 450036"/>
                <a:gd name="connsiteY29" fmla="*/ 716813 h 1888388"/>
                <a:gd name="connsiteX30" fmla="*/ 256181 w 450036"/>
                <a:gd name="connsiteY30" fmla="*/ 731100 h 1888388"/>
                <a:gd name="connsiteX31" fmla="*/ 260944 w 450036"/>
                <a:gd name="connsiteY31" fmla="*/ 750150 h 1888388"/>
                <a:gd name="connsiteX32" fmla="*/ 299044 w 450036"/>
                <a:gd name="connsiteY32" fmla="*/ 769200 h 1888388"/>
                <a:gd name="connsiteX33" fmla="*/ 303806 w 450036"/>
                <a:gd name="connsiteY33" fmla="*/ 783488 h 1888388"/>
                <a:gd name="connsiteX34" fmla="*/ 308569 w 450036"/>
                <a:gd name="connsiteY34" fmla="*/ 807300 h 1888388"/>
                <a:gd name="connsiteX35" fmla="*/ 322856 w 450036"/>
                <a:gd name="connsiteY35" fmla="*/ 816825 h 1888388"/>
                <a:gd name="connsiteX36" fmla="*/ 370481 w 450036"/>
                <a:gd name="connsiteY36" fmla="*/ 826350 h 1888388"/>
                <a:gd name="connsiteX37" fmla="*/ 375244 w 450036"/>
                <a:gd name="connsiteY37" fmla="*/ 840638 h 1888388"/>
                <a:gd name="connsiteX38" fmla="*/ 384769 w 450036"/>
                <a:gd name="connsiteY38" fmla="*/ 854925 h 1888388"/>
                <a:gd name="connsiteX39" fmla="*/ 389531 w 450036"/>
                <a:gd name="connsiteY39" fmla="*/ 888263 h 1888388"/>
                <a:gd name="connsiteX40" fmla="*/ 384769 w 450036"/>
                <a:gd name="connsiteY40" fmla="*/ 945413 h 1888388"/>
                <a:gd name="connsiteX41" fmla="*/ 370481 w 450036"/>
                <a:gd name="connsiteY41" fmla="*/ 950175 h 1888388"/>
                <a:gd name="connsiteX42" fmla="*/ 341906 w 450036"/>
                <a:gd name="connsiteY42" fmla="*/ 954938 h 1888388"/>
                <a:gd name="connsiteX43" fmla="*/ 327619 w 450036"/>
                <a:gd name="connsiteY43" fmla="*/ 964463 h 1888388"/>
                <a:gd name="connsiteX44" fmla="*/ 313331 w 450036"/>
                <a:gd name="connsiteY44" fmla="*/ 969225 h 1888388"/>
                <a:gd name="connsiteX45" fmla="*/ 284756 w 450036"/>
                <a:gd name="connsiteY45" fmla="*/ 988275 h 1888388"/>
                <a:gd name="connsiteX46" fmla="*/ 275231 w 450036"/>
                <a:gd name="connsiteY46" fmla="*/ 1002563 h 1888388"/>
                <a:gd name="connsiteX47" fmla="*/ 289519 w 450036"/>
                <a:gd name="connsiteY47" fmla="*/ 1045425 h 1888388"/>
                <a:gd name="connsiteX48" fmla="*/ 318094 w 450036"/>
                <a:gd name="connsiteY48" fmla="*/ 1131150 h 1888388"/>
                <a:gd name="connsiteX49" fmla="*/ 332381 w 450036"/>
                <a:gd name="connsiteY49" fmla="*/ 1135913 h 1888388"/>
                <a:gd name="connsiteX50" fmla="*/ 346669 w 450036"/>
                <a:gd name="connsiteY50" fmla="*/ 1131150 h 1888388"/>
                <a:gd name="connsiteX51" fmla="*/ 351431 w 450036"/>
                <a:gd name="connsiteY51" fmla="*/ 1145438 h 1888388"/>
                <a:gd name="connsiteX52" fmla="*/ 365719 w 450036"/>
                <a:gd name="connsiteY52" fmla="*/ 1174013 h 1888388"/>
                <a:gd name="connsiteX53" fmla="*/ 360956 w 450036"/>
                <a:gd name="connsiteY53" fmla="*/ 1188300 h 1888388"/>
                <a:gd name="connsiteX54" fmla="*/ 332381 w 450036"/>
                <a:gd name="connsiteY54" fmla="*/ 1197825 h 1888388"/>
                <a:gd name="connsiteX55" fmla="*/ 318094 w 450036"/>
                <a:gd name="connsiteY55" fmla="*/ 1207350 h 1888388"/>
                <a:gd name="connsiteX56" fmla="*/ 303806 w 450036"/>
                <a:gd name="connsiteY56" fmla="*/ 1212113 h 1888388"/>
                <a:gd name="connsiteX57" fmla="*/ 318094 w 450036"/>
                <a:gd name="connsiteY57" fmla="*/ 1226400 h 1888388"/>
                <a:gd name="connsiteX58" fmla="*/ 322856 w 450036"/>
                <a:gd name="connsiteY58" fmla="*/ 1240688 h 1888388"/>
                <a:gd name="connsiteX59" fmla="*/ 322856 w 450036"/>
                <a:gd name="connsiteY59" fmla="*/ 1316888 h 1888388"/>
                <a:gd name="connsiteX60" fmla="*/ 313331 w 450036"/>
                <a:gd name="connsiteY60" fmla="*/ 1345463 h 1888388"/>
                <a:gd name="connsiteX61" fmla="*/ 327619 w 450036"/>
                <a:gd name="connsiteY61" fmla="*/ 1354988 h 1888388"/>
                <a:gd name="connsiteX62" fmla="*/ 370481 w 450036"/>
                <a:gd name="connsiteY62" fmla="*/ 1364513 h 1888388"/>
                <a:gd name="connsiteX63" fmla="*/ 380006 w 450036"/>
                <a:gd name="connsiteY63" fmla="*/ 1378800 h 1888388"/>
                <a:gd name="connsiteX64" fmla="*/ 399056 w 450036"/>
                <a:gd name="connsiteY64" fmla="*/ 1426425 h 1888388"/>
                <a:gd name="connsiteX65" fmla="*/ 427631 w 450036"/>
                <a:gd name="connsiteY65" fmla="*/ 1440713 h 1888388"/>
                <a:gd name="connsiteX66" fmla="*/ 432394 w 450036"/>
                <a:gd name="connsiteY66" fmla="*/ 1535963 h 1888388"/>
                <a:gd name="connsiteX67" fmla="*/ 403819 w 450036"/>
                <a:gd name="connsiteY67" fmla="*/ 1550250 h 1888388"/>
                <a:gd name="connsiteX68" fmla="*/ 389531 w 450036"/>
                <a:gd name="connsiteY68" fmla="*/ 1559775 h 1888388"/>
                <a:gd name="connsiteX69" fmla="*/ 375244 w 450036"/>
                <a:gd name="connsiteY69" fmla="*/ 1564538 h 1888388"/>
                <a:gd name="connsiteX70" fmla="*/ 380006 w 450036"/>
                <a:gd name="connsiteY70" fmla="*/ 1583588 h 1888388"/>
                <a:gd name="connsiteX71" fmla="*/ 413344 w 450036"/>
                <a:gd name="connsiteY71" fmla="*/ 1616925 h 1888388"/>
                <a:gd name="connsiteX72" fmla="*/ 422869 w 450036"/>
                <a:gd name="connsiteY72" fmla="*/ 1631213 h 1888388"/>
                <a:gd name="connsiteX73" fmla="*/ 422869 w 450036"/>
                <a:gd name="connsiteY73" fmla="*/ 1688363 h 1888388"/>
                <a:gd name="connsiteX74" fmla="*/ 408581 w 450036"/>
                <a:gd name="connsiteY74" fmla="*/ 1697888 h 1888388"/>
                <a:gd name="connsiteX75" fmla="*/ 399056 w 450036"/>
                <a:gd name="connsiteY75" fmla="*/ 1712175 h 1888388"/>
                <a:gd name="connsiteX76" fmla="*/ 380006 w 450036"/>
                <a:gd name="connsiteY76" fmla="*/ 1797900 h 1888388"/>
                <a:gd name="connsiteX77" fmla="*/ 370481 w 450036"/>
                <a:gd name="connsiteY77" fmla="*/ 1812188 h 1888388"/>
                <a:gd name="connsiteX78" fmla="*/ 375244 w 450036"/>
                <a:gd name="connsiteY78" fmla="*/ 1826475 h 1888388"/>
                <a:gd name="connsiteX79" fmla="*/ 370481 w 450036"/>
                <a:gd name="connsiteY79" fmla="*/ 1859813 h 1888388"/>
                <a:gd name="connsiteX80" fmla="*/ 341906 w 450036"/>
                <a:gd name="connsiteY80" fmla="*/ 1878863 h 1888388"/>
                <a:gd name="connsiteX81" fmla="*/ 327619 w 450036"/>
                <a:gd name="connsiteY81" fmla="*/ 1888388 h 18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50036" h="1888388">
                  <a:moveTo>
                    <a:pt x="8531" y="2438"/>
                  </a:moveTo>
                  <a:cubicBezTo>
                    <a:pt x="42795" y="13858"/>
                    <a:pt x="0" y="0"/>
                    <a:pt x="41869" y="11963"/>
                  </a:cubicBezTo>
                  <a:cubicBezTo>
                    <a:pt x="46696" y="13342"/>
                    <a:pt x="51394" y="15138"/>
                    <a:pt x="56156" y="16725"/>
                  </a:cubicBezTo>
                  <a:cubicBezTo>
                    <a:pt x="71764" y="63546"/>
                    <a:pt x="56156" y="10959"/>
                    <a:pt x="56156" y="126263"/>
                  </a:cubicBezTo>
                  <a:cubicBezTo>
                    <a:pt x="56156" y="205781"/>
                    <a:pt x="37777" y="194749"/>
                    <a:pt x="75206" y="207225"/>
                  </a:cubicBezTo>
                  <a:cubicBezTo>
                    <a:pt x="76794" y="211988"/>
                    <a:pt x="78590" y="216686"/>
                    <a:pt x="79969" y="221513"/>
                  </a:cubicBezTo>
                  <a:cubicBezTo>
                    <a:pt x="81767" y="227807"/>
                    <a:pt x="80642" y="235452"/>
                    <a:pt x="84731" y="240563"/>
                  </a:cubicBezTo>
                  <a:cubicBezTo>
                    <a:pt x="87867" y="244483"/>
                    <a:pt x="94256" y="243738"/>
                    <a:pt x="99019" y="245325"/>
                  </a:cubicBezTo>
                  <a:cubicBezTo>
                    <a:pt x="100606" y="250088"/>
                    <a:pt x="99422" y="257122"/>
                    <a:pt x="103781" y="259613"/>
                  </a:cubicBezTo>
                  <a:cubicBezTo>
                    <a:pt x="112165" y="264404"/>
                    <a:pt x="122887" y="262481"/>
                    <a:pt x="132356" y="264375"/>
                  </a:cubicBezTo>
                  <a:cubicBezTo>
                    <a:pt x="138774" y="265659"/>
                    <a:pt x="145137" y="267257"/>
                    <a:pt x="151406" y="269138"/>
                  </a:cubicBezTo>
                  <a:cubicBezTo>
                    <a:pt x="161023" y="272023"/>
                    <a:pt x="179981" y="278663"/>
                    <a:pt x="179981" y="278663"/>
                  </a:cubicBezTo>
                  <a:cubicBezTo>
                    <a:pt x="181569" y="285013"/>
                    <a:pt x="180554" y="292685"/>
                    <a:pt x="184744" y="297713"/>
                  </a:cubicBezTo>
                  <a:cubicBezTo>
                    <a:pt x="189289" y="303167"/>
                    <a:pt x="197630" y="303716"/>
                    <a:pt x="203794" y="307238"/>
                  </a:cubicBezTo>
                  <a:cubicBezTo>
                    <a:pt x="230207" y="322331"/>
                    <a:pt x="204845" y="314116"/>
                    <a:pt x="241894" y="321525"/>
                  </a:cubicBezTo>
                  <a:cubicBezTo>
                    <a:pt x="246656" y="324700"/>
                    <a:pt x="250822" y="329040"/>
                    <a:pt x="256181" y="331050"/>
                  </a:cubicBezTo>
                  <a:cubicBezTo>
                    <a:pt x="263760" y="333892"/>
                    <a:pt x="272092" y="334057"/>
                    <a:pt x="279994" y="335813"/>
                  </a:cubicBezTo>
                  <a:cubicBezTo>
                    <a:pt x="286384" y="337233"/>
                    <a:pt x="292694" y="338988"/>
                    <a:pt x="299044" y="340575"/>
                  </a:cubicBezTo>
                  <a:cubicBezTo>
                    <a:pt x="303806" y="343750"/>
                    <a:pt x="308212" y="347540"/>
                    <a:pt x="313331" y="350100"/>
                  </a:cubicBezTo>
                  <a:cubicBezTo>
                    <a:pt x="320166" y="353518"/>
                    <a:pt x="340561" y="358098"/>
                    <a:pt x="346669" y="359625"/>
                  </a:cubicBezTo>
                  <a:cubicBezTo>
                    <a:pt x="374699" y="373640"/>
                    <a:pt x="363475" y="362415"/>
                    <a:pt x="375244" y="397725"/>
                  </a:cubicBezTo>
                  <a:lnTo>
                    <a:pt x="380006" y="412013"/>
                  </a:lnTo>
                  <a:lnTo>
                    <a:pt x="384769" y="426300"/>
                  </a:lnTo>
                  <a:cubicBezTo>
                    <a:pt x="373733" y="459406"/>
                    <a:pt x="387548" y="432509"/>
                    <a:pt x="327619" y="445350"/>
                  </a:cubicBezTo>
                  <a:cubicBezTo>
                    <a:pt x="322022" y="446549"/>
                    <a:pt x="318562" y="452550"/>
                    <a:pt x="313331" y="454875"/>
                  </a:cubicBezTo>
                  <a:cubicBezTo>
                    <a:pt x="304156" y="458953"/>
                    <a:pt x="294281" y="461225"/>
                    <a:pt x="284756" y="464400"/>
                  </a:cubicBezTo>
                  <a:lnTo>
                    <a:pt x="270469" y="469163"/>
                  </a:lnTo>
                  <a:cubicBezTo>
                    <a:pt x="262531" y="492975"/>
                    <a:pt x="270469" y="481862"/>
                    <a:pt x="237131" y="492975"/>
                  </a:cubicBezTo>
                  <a:lnTo>
                    <a:pt x="222844" y="497738"/>
                  </a:lnTo>
                  <a:cubicBezTo>
                    <a:pt x="217359" y="574522"/>
                    <a:pt x="210771" y="634721"/>
                    <a:pt x="222844" y="716813"/>
                  </a:cubicBezTo>
                  <a:cubicBezTo>
                    <a:pt x="223451" y="720939"/>
                    <a:pt x="251374" y="729498"/>
                    <a:pt x="256181" y="731100"/>
                  </a:cubicBezTo>
                  <a:cubicBezTo>
                    <a:pt x="257769" y="737450"/>
                    <a:pt x="255618" y="746346"/>
                    <a:pt x="260944" y="750150"/>
                  </a:cubicBezTo>
                  <a:cubicBezTo>
                    <a:pt x="319017" y="791631"/>
                    <a:pt x="270025" y="725672"/>
                    <a:pt x="299044" y="769200"/>
                  </a:cubicBezTo>
                  <a:cubicBezTo>
                    <a:pt x="300631" y="773963"/>
                    <a:pt x="302588" y="778618"/>
                    <a:pt x="303806" y="783488"/>
                  </a:cubicBezTo>
                  <a:cubicBezTo>
                    <a:pt x="305769" y="791341"/>
                    <a:pt x="304553" y="800272"/>
                    <a:pt x="308569" y="807300"/>
                  </a:cubicBezTo>
                  <a:cubicBezTo>
                    <a:pt x="311409" y="812270"/>
                    <a:pt x="317737" y="814265"/>
                    <a:pt x="322856" y="816825"/>
                  </a:cubicBezTo>
                  <a:cubicBezTo>
                    <a:pt x="336157" y="823476"/>
                    <a:pt x="358191" y="824594"/>
                    <a:pt x="370481" y="826350"/>
                  </a:cubicBezTo>
                  <a:cubicBezTo>
                    <a:pt x="372069" y="831113"/>
                    <a:pt x="372999" y="836148"/>
                    <a:pt x="375244" y="840638"/>
                  </a:cubicBezTo>
                  <a:cubicBezTo>
                    <a:pt x="377804" y="845757"/>
                    <a:pt x="383124" y="849443"/>
                    <a:pt x="384769" y="854925"/>
                  </a:cubicBezTo>
                  <a:cubicBezTo>
                    <a:pt x="387995" y="865677"/>
                    <a:pt x="387944" y="877150"/>
                    <a:pt x="389531" y="888263"/>
                  </a:cubicBezTo>
                  <a:cubicBezTo>
                    <a:pt x="387944" y="907313"/>
                    <a:pt x="390391" y="927142"/>
                    <a:pt x="384769" y="945413"/>
                  </a:cubicBezTo>
                  <a:cubicBezTo>
                    <a:pt x="383293" y="950211"/>
                    <a:pt x="375382" y="949086"/>
                    <a:pt x="370481" y="950175"/>
                  </a:cubicBezTo>
                  <a:cubicBezTo>
                    <a:pt x="361055" y="952270"/>
                    <a:pt x="351431" y="953350"/>
                    <a:pt x="341906" y="954938"/>
                  </a:cubicBezTo>
                  <a:cubicBezTo>
                    <a:pt x="337144" y="958113"/>
                    <a:pt x="332738" y="961903"/>
                    <a:pt x="327619" y="964463"/>
                  </a:cubicBezTo>
                  <a:cubicBezTo>
                    <a:pt x="323129" y="966708"/>
                    <a:pt x="317719" y="966787"/>
                    <a:pt x="313331" y="969225"/>
                  </a:cubicBezTo>
                  <a:cubicBezTo>
                    <a:pt x="303324" y="974784"/>
                    <a:pt x="284756" y="988275"/>
                    <a:pt x="284756" y="988275"/>
                  </a:cubicBezTo>
                  <a:cubicBezTo>
                    <a:pt x="281581" y="993038"/>
                    <a:pt x="275863" y="996874"/>
                    <a:pt x="275231" y="1002563"/>
                  </a:cubicBezTo>
                  <a:cubicBezTo>
                    <a:pt x="272787" y="1024562"/>
                    <a:pt x="279467" y="1030348"/>
                    <a:pt x="289519" y="1045425"/>
                  </a:cubicBezTo>
                  <a:cubicBezTo>
                    <a:pt x="295258" y="1143002"/>
                    <a:pt x="267621" y="1118532"/>
                    <a:pt x="318094" y="1131150"/>
                  </a:cubicBezTo>
                  <a:cubicBezTo>
                    <a:pt x="322964" y="1132368"/>
                    <a:pt x="327619" y="1134325"/>
                    <a:pt x="332381" y="1135913"/>
                  </a:cubicBezTo>
                  <a:cubicBezTo>
                    <a:pt x="337144" y="1134325"/>
                    <a:pt x="342179" y="1128905"/>
                    <a:pt x="346669" y="1131150"/>
                  </a:cubicBezTo>
                  <a:cubicBezTo>
                    <a:pt x="351159" y="1133395"/>
                    <a:pt x="349186" y="1140948"/>
                    <a:pt x="351431" y="1145438"/>
                  </a:cubicBezTo>
                  <a:cubicBezTo>
                    <a:pt x="369899" y="1182375"/>
                    <a:pt x="353744" y="1138092"/>
                    <a:pt x="365719" y="1174013"/>
                  </a:cubicBezTo>
                  <a:cubicBezTo>
                    <a:pt x="364131" y="1178775"/>
                    <a:pt x="365041" y="1185382"/>
                    <a:pt x="360956" y="1188300"/>
                  </a:cubicBezTo>
                  <a:cubicBezTo>
                    <a:pt x="352786" y="1194136"/>
                    <a:pt x="332381" y="1197825"/>
                    <a:pt x="332381" y="1197825"/>
                  </a:cubicBezTo>
                  <a:cubicBezTo>
                    <a:pt x="327619" y="1201000"/>
                    <a:pt x="323213" y="1204790"/>
                    <a:pt x="318094" y="1207350"/>
                  </a:cubicBezTo>
                  <a:cubicBezTo>
                    <a:pt x="313604" y="1209595"/>
                    <a:pt x="303806" y="1207093"/>
                    <a:pt x="303806" y="1212113"/>
                  </a:cubicBezTo>
                  <a:lnTo>
                    <a:pt x="318094" y="1226400"/>
                  </a:lnTo>
                  <a:cubicBezTo>
                    <a:pt x="319681" y="1231163"/>
                    <a:pt x="322146" y="1235718"/>
                    <a:pt x="322856" y="1240688"/>
                  </a:cubicBezTo>
                  <a:cubicBezTo>
                    <a:pt x="328192" y="1278040"/>
                    <a:pt x="331132" y="1286544"/>
                    <a:pt x="322856" y="1316888"/>
                  </a:cubicBezTo>
                  <a:cubicBezTo>
                    <a:pt x="320214" y="1326574"/>
                    <a:pt x="313331" y="1345463"/>
                    <a:pt x="313331" y="1345463"/>
                  </a:cubicBezTo>
                  <a:cubicBezTo>
                    <a:pt x="318094" y="1348638"/>
                    <a:pt x="322358" y="1352733"/>
                    <a:pt x="327619" y="1354988"/>
                  </a:cubicBezTo>
                  <a:cubicBezTo>
                    <a:pt x="333499" y="1357508"/>
                    <a:pt x="366249" y="1363667"/>
                    <a:pt x="370481" y="1364513"/>
                  </a:cubicBezTo>
                  <a:cubicBezTo>
                    <a:pt x="373656" y="1369275"/>
                    <a:pt x="377996" y="1373441"/>
                    <a:pt x="380006" y="1378800"/>
                  </a:cubicBezTo>
                  <a:cubicBezTo>
                    <a:pt x="388158" y="1400537"/>
                    <a:pt x="378805" y="1408424"/>
                    <a:pt x="399056" y="1426425"/>
                  </a:cubicBezTo>
                  <a:cubicBezTo>
                    <a:pt x="407015" y="1433500"/>
                    <a:pt x="418106" y="1435950"/>
                    <a:pt x="427631" y="1440713"/>
                  </a:cubicBezTo>
                  <a:cubicBezTo>
                    <a:pt x="450036" y="1474320"/>
                    <a:pt x="447486" y="1464276"/>
                    <a:pt x="432394" y="1535963"/>
                  </a:cubicBezTo>
                  <a:cubicBezTo>
                    <a:pt x="431000" y="1542582"/>
                    <a:pt x="408565" y="1548668"/>
                    <a:pt x="403819" y="1550250"/>
                  </a:cubicBezTo>
                  <a:cubicBezTo>
                    <a:pt x="399056" y="1553425"/>
                    <a:pt x="394651" y="1557215"/>
                    <a:pt x="389531" y="1559775"/>
                  </a:cubicBezTo>
                  <a:cubicBezTo>
                    <a:pt x="385041" y="1562020"/>
                    <a:pt x="377108" y="1559877"/>
                    <a:pt x="375244" y="1564538"/>
                  </a:cubicBezTo>
                  <a:cubicBezTo>
                    <a:pt x="372813" y="1570615"/>
                    <a:pt x="377079" y="1577734"/>
                    <a:pt x="380006" y="1583588"/>
                  </a:cubicBezTo>
                  <a:cubicBezTo>
                    <a:pt x="395290" y="1614157"/>
                    <a:pt x="391068" y="1609501"/>
                    <a:pt x="413344" y="1616925"/>
                  </a:cubicBezTo>
                  <a:cubicBezTo>
                    <a:pt x="416519" y="1621688"/>
                    <a:pt x="420309" y="1626093"/>
                    <a:pt x="422869" y="1631213"/>
                  </a:cubicBezTo>
                  <a:cubicBezTo>
                    <a:pt x="431693" y="1648862"/>
                    <a:pt x="429569" y="1669937"/>
                    <a:pt x="422869" y="1688363"/>
                  </a:cubicBezTo>
                  <a:cubicBezTo>
                    <a:pt x="420913" y="1693742"/>
                    <a:pt x="413344" y="1694713"/>
                    <a:pt x="408581" y="1697888"/>
                  </a:cubicBezTo>
                  <a:cubicBezTo>
                    <a:pt x="405406" y="1702650"/>
                    <a:pt x="399905" y="1706515"/>
                    <a:pt x="399056" y="1712175"/>
                  </a:cubicBezTo>
                  <a:cubicBezTo>
                    <a:pt x="385748" y="1800900"/>
                    <a:pt x="421474" y="1784079"/>
                    <a:pt x="380006" y="1797900"/>
                  </a:cubicBezTo>
                  <a:cubicBezTo>
                    <a:pt x="376831" y="1802663"/>
                    <a:pt x="371422" y="1806542"/>
                    <a:pt x="370481" y="1812188"/>
                  </a:cubicBezTo>
                  <a:cubicBezTo>
                    <a:pt x="369656" y="1817140"/>
                    <a:pt x="375244" y="1821455"/>
                    <a:pt x="375244" y="1826475"/>
                  </a:cubicBezTo>
                  <a:cubicBezTo>
                    <a:pt x="375244" y="1837701"/>
                    <a:pt x="376508" y="1850342"/>
                    <a:pt x="370481" y="1859813"/>
                  </a:cubicBezTo>
                  <a:cubicBezTo>
                    <a:pt x="364335" y="1869471"/>
                    <a:pt x="351431" y="1872513"/>
                    <a:pt x="341906" y="1878863"/>
                  </a:cubicBezTo>
                  <a:lnTo>
                    <a:pt x="327619" y="1888388"/>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806295" y="5603957"/>
              <a:ext cx="918105" cy="853993"/>
            </a:xfrm>
            <a:custGeom>
              <a:avLst/>
              <a:gdLst>
                <a:gd name="connsiteX0" fmla="*/ 918105 w 918105"/>
                <a:gd name="connsiteY0" fmla="*/ 458706 h 853993"/>
                <a:gd name="connsiteX1" fmla="*/ 884768 w 918105"/>
                <a:gd name="connsiteY1" fmla="*/ 472993 h 853993"/>
                <a:gd name="connsiteX2" fmla="*/ 856193 w 918105"/>
                <a:gd name="connsiteY2" fmla="*/ 482518 h 853993"/>
                <a:gd name="connsiteX3" fmla="*/ 837143 w 918105"/>
                <a:gd name="connsiteY3" fmla="*/ 539668 h 853993"/>
                <a:gd name="connsiteX4" fmla="*/ 822855 w 918105"/>
                <a:gd name="connsiteY4" fmla="*/ 549193 h 853993"/>
                <a:gd name="connsiteX5" fmla="*/ 794280 w 918105"/>
                <a:gd name="connsiteY5" fmla="*/ 558718 h 853993"/>
                <a:gd name="connsiteX6" fmla="*/ 770468 w 918105"/>
                <a:gd name="connsiteY6" fmla="*/ 601581 h 853993"/>
                <a:gd name="connsiteX7" fmla="*/ 775230 w 918105"/>
                <a:gd name="connsiteY7" fmla="*/ 634918 h 853993"/>
                <a:gd name="connsiteX8" fmla="*/ 765705 w 918105"/>
                <a:gd name="connsiteY8" fmla="*/ 649206 h 853993"/>
                <a:gd name="connsiteX9" fmla="*/ 737130 w 918105"/>
                <a:gd name="connsiteY9" fmla="*/ 663493 h 853993"/>
                <a:gd name="connsiteX10" fmla="*/ 727605 w 918105"/>
                <a:gd name="connsiteY10" fmla="*/ 677781 h 853993"/>
                <a:gd name="connsiteX11" fmla="*/ 722843 w 918105"/>
                <a:gd name="connsiteY11" fmla="*/ 701593 h 853993"/>
                <a:gd name="connsiteX12" fmla="*/ 694268 w 918105"/>
                <a:gd name="connsiteY12" fmla="*/ 711118 h 853993"/>
                <a:gd name="connsiteX13" fmla="*/ 679980 w 918105"/>
                <a:gd name="connsiteY13" fmla="*/ 720643 h 853993"/>
                <a:gd name="connsiteX14" fmla="*/ 689505 w 918105"/>
                <a:gd name="connsiteY14" fmla="*/ 773031 h 853993"/>
                <a:gd name="connsiteX15" fmla="*/ 694268 w 918105"/>
                <a:gd name="connsiteY15" fmla="*/ 801606 h 853993"/>
                <a:gd name="connsiteX16" fmla="*/ 689505 w 918105"/>
                <a:gd name="connsiteY16" fmla="*/ 830181 h 853993"/>
                <a:gd name="connsiteX17" fmla="*/ 684743 w 918105"/>
                <a:gd name="connsiteY17" fmla="*/ 844468 h 853993"/>
                <a:gd name="connsiteX18" fmla="*/ 670455 w 918105"/>
                <a:gd name="connsiteY18" fmla="*/ 849231 h 853993"/>
                <a:gd name="connsiteX19" fmla="*/ 556155 w 918105"/>
                <a:gd name="connsiteY19" fmla="*/ 844468 h 853993"/>
                <a:gd name="connsiteX20" fmla="*/ 351368 w 918105"/>
                <a:gd name="connsiteY20" fmla="*/ 839706 h 853993"/>
                <a:gd name="connsiteX21" fmla="*/ 322793 w 918105"/>
                <a:gd name="connsiteY21" fmla="*/ 830181 h 853993"/>
                <a:gd name="connsiteX22" fmla="*/ 308505 w 918105"/>
                <a:gd name="connsiteY22" fmla="*/ 834943 h 853993"/>
                <a:gd name="connsiteX23" fmla="*/ 289455 w 918105"/>
                <a:gd name="connsiteY23" fmla="*/ 839706 h 853993"/>
                <a:gd name="connsiteX24" fmla="*/ 279930 w 918105"/>
                <a:gd name="connsiteY24" fmla="*/ 853993 h 853993"/>
                <a:gd name="connsiteX25" fmla="*/ 246593 w 918105"/>
                <a:gd name="connsiteY25" fmla="*/ 849231 h 853993"/>
                <a:gd name="connsiteX26" fmla="*/ 213255 w 918105"/>
                <a:gd name="connsiteY26" fmla="*/ 839706 h 853993"/>
                <a:gd name="connsiteX27" fmla="*/ 198968 w 918105"/>
                <a:gd name="connsiteY27" fmla="*/ 830181 h 853993"/>
                <a:gd name="connsiteX28" fmla="*/ 194205 w 918105"/>
                <a:gd name="connsiteY28" fmla="*/ 815893 h 853993"/>
                <a:gd name="connsiteX29" fmla="*/ 165630 w 918105"/>
                <a:gd name="connsiteY29" fmla="*/ 796843 h 853993"/>
                <a:gd name="connsiteX30" fmla="*/ 127530 w 918105"/>
                <a:gd name="connsiteY30" fmla="*/ 782556 h 853993"/>
                <a:gd name="connsiteX31" fmla="*/ 94193 w 918105"/>
                <a:gd name="connsiteY31" fmla="*/ 749218 h 853993"/>
                <a:gd name="connsiteX32" fmla="*/ 84668 w 918105"/>
                <a:gd name="connsiteY32" fmla="*/ 734931 h 853993"/>
                <a:gd name="connsiteX33" fmla="*/ 51330 w 918105"/>
                <a:gd name="connsiteY33" fmla="*/ 730168 h 853993"/>
                <a:gd name="connsiteX34" fmla="*/ 37043 w 918105"/>
                <a:gd name="connsiteY34" fmla="*/ 720643 h 853993"/>
                <a:gd name="connsiteX35" fmla="*/ 22755 w 918105"/>
                <a:gd name="connsiteY35" fmla="*/ 692068 h 853993"/>
                <a:gd name="connsiteX36" fmla="*/ 8468 w 918105"/>
                <a:gd name="connsiteY36" fmla="*/ 682543 h 853993"/>
                <a:gd name="connsiteX37" fmla="*/ 8468 w 918105"/>
                <a:gd name="connsiteY37" fmla="*/ 653968 h 853993"/>
                <a:gd name="connsiteX38" fmla="*/ 22755 w 918105"/>
                <a:gd name="connsiteY38" fmla="*/ 596818 h 853993"/>
                <a:gd name="connsiteX39" fmla="*/ 37043 w 918105"/>
                <a:gd name="connsiteY39" fmla="*/ 587293 h 853993"/>
                <a:gd name="connsiteX40" fmla="*/ 56093 w 918105"/>
                <a:gd name="connsiteY40" fmla="*/ 544431 h 853993"/>
                <a:gd name="connsiteX41" fmla="*/ 60855 w 918105"/>
                <a:gd name="connsiteY41" fmla="*/ 530143 h 853993"/>
                <a:gd name="connsiteX42" fmla="*/ 75143 w 918105"/>
                <a:gd name="connsiteY42" fmla="*/ 501568 h 853993"/>
                <a:gd name="connsiteX43" fmla="*/ 70380 w 918105"/>
                <a:gd name="connsiteY43" fmla="*/ 487281 h 853993"/>
                <a:gd name="connsiteX44" fmla="*/ 75143 w 918105"/>
                <a:gd name="connsiteY44" fmla="*/ 377743 h 853993"/>
                <a:gd name="connsiteX45" fmla="*/ 89430 w 918105"/>
                <a:gd name="connsiteY45" fmla="*/ 372981 h 853993"/>
                <a:gd name="connsiteX46" fmla="*/ 156105 w 918105"/>
                <a:gd name="connsiteY46" fmla="*/ 368218 h 853993"/>
                <a:gd name="connsiteX47" fmla="*/ 165630 w 918105"/>
                <a:gd name="connsiteY47" fmla="*/ 282493 h 853993"/>
                <a:gd name="connsiteX48" fmla="*/ 175155 w 918105"/>
                <a:gd name="connsiteY48" fmla="*/ 268206 h 853993"/>
                <a:gd name="connsiteX49" fmla="*/ 184680 w 918105"/>
                <a:gd name="connsiteY49" fmla="*/ 239631 h 853993"/>
                <a:gd name="connsiteX50" fmla="*/ 189443 w 918105"/>
                <a:gd name="connsiteY50" fmla="*/ 144381 h 853993"/>
                <a:gd name="connsiteX51" fmla="*/ 194205 w 918105"/>
                <a:gd name="connsiteY51" fmla="*/ 130093 h 853993"/>
                <a:gd name="connsiteX52" fmla="*/ 208493 w 918105"/>
                <a:gd name="connsiteY52" fmla="*/ 125331 h 853993"/>
                <a:gd name="connsiteX53" fmla="*/ 213255 w 918105"/>
                <a:gd name="connsiteY53" fmla="*/ 111043 h 853993"/>
                <a:gd name="connsiteX54" fmla="*/ 218018 w 918105"/>
                <a:gd name="connsiteY54" fmla="*/ 87231 h 853993"/>
                <a:gd name="connsiteX55" fmla="*/ 232305 w 918105"/>
                <a:gd name="connsiteY55" fmla="*/ 82468 h 853993"/>
                <a:gd name="connsiteX56" fmla="*/ 251355 w 918105"/>
                <a:gd name="connsiteY56" fmla="*/ 77706 h 853993"/>
                <a:gd name="connsiteX57" fmla="*/ 251355 w 918105"/>
                <a:gd name="connsiteY57" fmla="*/ 15793 h 853993"/>
                <a:gd name="connsiteX58" fmla="*/ 241830 w 918105"/>
                <a:gd name="connsiteY58" fmla="*/ 1506 h 8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18105" h="853993">
                  <a:moveTo>
                    <a:pt x="918105" y="458706"/>
                  </a:moveTo>
                  <a:cubicBezTo>
                    <a:pt x="895438" y="473818"/>
                    <a:pt x="912726" y="464606"/>
                    <a:pt x="884768" y="472993"/>
                  </a:cubicBezTo>
                  <a:cubicBezTo>
                    <a:pt x="875151" y="475878"/>
                    <a:pt x="856193" y="482518"/>
                    <a:pt x="856193" y="482518"/>
                  </a:cubicBezTo>
                  <a:cubicBezTo>
                    <a:pt x="822891" y="504719"/>
                    <a:pt x="858471" y="475683"/>
                    <a:pt x="837143" y="539668"/>
                  </a:cubicBezTo>
                  <a:cubicBezTo>
                    <a:pt x="835333" y="545098"/>
                    <a:pt x="828086" y="546868"/>
                    <a:pt x="822855" y="549193"/>
                  </a:cubicBezTo>
                  <a:cubicBezTo>
                    <a:pt x="813680" y="553271"/>
                    <a:pt x="794280" y="558718"/>
                    <a:pt x="794280" y="558718"/>
                  </a:cubicBezTo>
                  <a:cubicBezTo>
                    <a:pt x="772445" y="591470"/>
                    <a:pt x="778850" y="576433"/>
                    <a:pt x="770468" y="601581"/>
                  </a:cubicBezTo>
                  <a:cubicBezTo>
                    <a:pt x="772055" y="612693"/>
                    <a:pt x="776347" y="623749"/>
                    <a:pt x="775230" y="634918"/>
                  </a:cubicBezTo>
                  <a:cubicBezTo>
                    <a:pt x="774660" y="640614"/>
                    <a:pt x="769752" y="645158"/>
                    <a:pt x="765705" y="649206"/>
                  </a:cubicBezTo>
                  <a:cubicBezTo>
                    <a:pt x="756472" y="658439"/>
                    <a:pt x="748751" y="659620"/>
                    <a:pt x="737130" y="663493"/>
                  </a:cubicBezTo>
                  <a:cubicBezTo>
                    <a:pt x="733955" y="668256"/>
                    <a:pt x="729615" y="672421"/>
                    <a:pt x="727605" y="677781"/>
                  </a:cubicBezTo>
                  <a:cubicBezTo>
                    <a:pt x="724763" y="685360"/>
                    <a:pt x="728567" y="695869"/>
                    <a:pt x="722843" y="701593"/>
                  </a:cubicBezTo>
                  <a:cubicBezTo>
                    <a:pt x="715743" y="708693"/>
                    <a:pt x="694268" y="711118"/>
                    <a:pt x="694268" y="711118"/>
                  </a:cubicBezTo>
                  <a:cubicBezTo>
                    <a:pt x="689505" y="714293"/>
                    <a:pt x="681103" y="715030"/>
                    <a:pt x="679980" y="720643"/>
                  </a:cubicBezTo>
                  <a:cubicBezTo>
                    <a:pt x="674451" y="748287"/>
                    <a:pt x="684977" y="752656"/>
                    <a:pt x="689505" y="773031"/>
                  </a:cubicBezTo>
                  <a:cubicBezTo>
                    <a:pt x="691600" y="782457"/>
                    <a:pt x="692680" y="792081"/>
                    <a:pt x="694268" y="801606"/>
                  </a:cubicBezTo>
                  <a:cubicBezTo>
                    <a:pt x="692680" y="811131"/>
                    <a:pt x="691600" y="820755"/>
                    <a:pt x="689505" y="830181"/>
                  </a:cubicBezTo>
                  <a:cubicBezTo>
                    <a:pt x="688416" y="835081"/>
                    <a:pt x="688293" y="840918"/>
                    <a:pt x="684743" y="844468"/>
                  </a:cubicBezTo>
                  <a:cubicBezTo>
                    <a:pt x="681193" y="848018"/>
                    <a:pt x="675218" y="847643"/>
                    <a:pt x="670455" y="849231"/>
                  </a:cubicBezTo>
                  <a:lnTo>
                    <a:pt x="556155" y="844468"/>
                  </a:lnTo>
                  <a:cubicBezTo>
                    <a:pt x="487905" y="842431"/>
                    <a:pt x="419521" y="843879"/>
                    <a:pt x="351368" y="839706"/>
                  </a:cubicBezTo>
                  <a:cubicBezTo>
                    <a:pt x="341347" y="839092"/>
                    <a:pt x="322793" y="830181"/>
                    <a:pt x="322793" y="830181"/>
                  </a:cubicBezTo>
                  <a:cubicBezTo>
                    <a:pt x="318030" y="831768"/>
                    <a:pt x="313332" y="833564"/>
                    <a:pt x="308505" y="834943"/>
                  </a:cubicBezTo>
                  <a:cubicBezTo>
                    <a:pt x="302211" y="836741"/>
                    <a:pt x="294901" y="836075"/>
                    <a:pt x="289455" y="839706"/>
                  </a:cubicBezTo>
                  <a:cubicBezTo>
                    <a:pt x="284693" y="842881"/>
                    <a:pt x="283105" y="849231"/>
                    <a:pt x="279930" y="853993"/>
                  </a:cubicBezTo>
                  <a:cubicBezTo>
                    <a:pt x="268818" y="852406"/>
                    <a:pt x="257637" y="851239"/>
                    <a:pt x="246593" y="849231"/>
                  </a:cubicBezTo>
                  <a:cubicBezTo>
                    <a:pt x="233444" y="846840"/>
                    <a:pt x="225491" y="843784"/>
                    <a:pt x="213255" y="839706"/>
                  </a:cubicBezTo>
                  <a:cubicBezTo>
                    <a:pt x="208493" y="836531"/>
                    <a:pt x="202544" y="834650"/>
                    <a:pt x="198968" y="830181"/>
                  </a:cubicBezTo>
                  <a:cubicBezTo>
                    <a:pt x="195832" y="826261"/>
                    <a:pt x="197755" y="819443"/>
                    <a:pt x="194205" y="815893"/>
                  </a:cubicBezTo>
                  <a:cubicBezTo>
                    <a:pt x="186110" y="807798"/>
                    <a:pt x="175155" y="803193"/>
                    <a:pt x="165630" y="796843"/>
                  </a:cubicBezTo>
                  <a:cubicBezTo>
                    <a:pt x="144607" y="782828"/>
                    <a:pt x="156957" y="788441"/>
                    <a:pt x="127530" y="782556"/>
                  </a:cubicBezTo>
                  <a:cubicBezTo>
                    <a:pt x="105695" y="749804"/>
                    <a:pt x="119340" y="757602"/>
                    <a:pt x="94193" y="749218"/>
                  </a:cubicBezTo>
                  <a:cubicBezTo>
                    <a:pt x="91018" y="744456"/>
                    <a:pt x="89898" y="737256"/>
                    <a:pt x="84668" y="734931"/>
                  </a:cubicBezTo>
                  <a:cubicBezTo>
                    <a:pt x="74410" y="730372"/>
                    <a:pt x="62082" y="733394"/>
                    <a:pt x="51330" y="730168"/>
                  </a:cubicBezTo>
                  <a:cubicBezTo>
                    <a:pt x="45848" y="728523"/>
                    <a:pt x="41805" y="723818"/>
                    <a:pt x="37043" y="720643"/>
                  </a:cubicBezTo>
                  <a:cubicBezTo>
                    <a:pt x="33169" y="709024"/>
                    <a:pt x="31986" y="701300"/>
                    <a:pt x="22755" y="692068"/>
                  </a:cubicBezTo>
                  <a:cubicBezTo>
                    <a:pt x="18708" y="688021"/>
                    <a:pt x="13230" y="685718"/>
                    <a:pt x="8468" y="682543"/>
                  </a:cubicBezTo>
                  <a:cubicBezTo>
                    <a:pt x="0" y="657143"/>
                    <a:pt x="4235" y="679369"/>
                    <a:pt x="8468" y="653968"/>
                  </a:cubicBezTo>
                  <a:cubicBezTo>
                    <a:pt x="12704" y="628551"/>
                    <a:pt x="5717" y="613856"/>
                    <a:pt x="22755" y="596818"/>
                  </a:cubicBezTo>
                  <a:cubicBezTo>
                    <a:pt x="26802" y="592771"/>
                    <a:pt x="32280" y="590468"/>
                    <a:pt x="37043" y="587293"/>
                  </a:cubicBezTo>
                  <a:cubicBezTo>
                    <a:pt x="52137" y="564653"/>
                    <a:pt x="44759" y="578434"/>
                    <a:pt x="56093" y="544431"/>
                  </a:cubicBezTo>
                  <a:cubicBezTo>
                    <a:pt x="57680" y="539668"/>
                    <a:pt x="58070" y="534320"/>
                    <a:pt x="60855" y="530143"/>
                  </a:cubicBezTo>
                  <a:cubicBezTo>
                    <a:pt x="73165" y="511679"/>
                    <a:pt x="68570" y="521286"/>
                    <a:pt x="75143" y="501568"/>
                  </a:cubicBezTo>
                  <a:cubicBezTo>
                    <a:pt x="73555" y="496806"/>
                    <a:pt x="70380" y="492301"/>
                    <a:pt x="70380" y="487281"/>
                  </a:cubicBezTo>
                  <a:cubicBezTo>
                    <a:pt x="70380" y="450734"/>
                    <a:pt x="69135" y="413793"/>
                    <a:pt x="75143" y="377743"/>
                  </a:cubicBezTo>
                  <a:cubicBezTo>
                    <a:pt x="75968" y="372791"/>
                    <a:pt x="84444" y="373568"/>
                    <a:pt x="89430" y="372981"/>
                  </a:cubicBezTo>
                  <a:cubicBezTo>
                    <a:pt x="111559" y="370378"/>
                    <a:pt x="133880" y="369806"/>
                    <a:pt x="156105" y="368218"/>
                  </a:cubicBezTo>
                  <a:cubicBezTo>
                    <a:pt x="156452" y="364050"/>
                    <a:pt x="160361" y="298299"/>
                    <a:pt x="165630" y="282493"/>
                  </a:cubicBezTo>
                  <a:cubicBezTo>
                    <a:pt x="167440" y="277063"/>
                    <a:pt x="172830" y="273436"/>
                    <a:pt x="175155" y="268206"/>
                  </a:cubicBezTo>
                  <a:cubicBezTo>
                    <a:pt x="179233" y="259031"/>
                    <a:pt x="184680" y="239631"/>
                    <a:pt x="184680" y="239631"/>
                  </a:cubicBezTo>
                  <a:cubicBezTo>
                    <a:pt x="186268" y="207881"/>
                    <a:pt x="186689" y="176051"/>
                    <a:pt x="189443" y="144381"/>
                  </a:cubicBezTo>
                  <a:cubicBezTo>
                    <a:pt x="189878" y="139380"/>
                    <a:pt x="190655" y="133643"/>
                    <a:pt x="194205" y="130093"/>
                  </a:cubicBezTo>
                  <a:cubicBezTo>
                    <a:pt x="197755" y="126543"/>
                    <a:pt x="203730" y="126918"/>
                    <a:pt x="208493" y="125331"/>
                  </a:cubicBezTo>
                  <a:cubicBezTo>
                    <a:pt x="210080" y="120568"/>
                    <a:pt x="212037" y="115913"/>
                    <a:pt x="213255" y="111043"/>
                  </a:cubicBezTo>
                  <a:cubicBezTo>
                    <a:pt x="215218" y="103190"/>
                    <a:pt x="213528" y="93966"/>
                    <a:pt x="218018" y="87231"/>
                  </a:cubicBezTo>
                  <a:cubicBezTo>
                    <a:pt x="220803" y="83054"/>
                    <a:pt x="227478" y="83847"/>
                    <a:pt x="232305" y="82468"/>
                  </a:cubicBezTo>
                  <a:cubicBezTo>
                    <a:pt x="238599" y="80670"/>
                    <a:pt x="245005" y="79293"/>
                    <a:pt x="251355" y="77706"/>
                  </a:cubicBezTo>
                  <a:cubicBezTo>
                    <a:pt x="260554" y="50112"/>
                    <a:pt x="258556" y="62599"/>
                    <a:pt x="251355" y="15793"/>
                  </a:cubicBezTo>
                  <a:cubicBezTo>
                    <a:pt x="248925" y="0"/>
                    <a:pt x="250716" y="1506"/>
                    <a:pt x="241830" y="150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195638" y="4872038"/>
              <a:ext cx="865561" cy="730695"/>
            </a:xfrm>
            <a:custGeom>
              <a:avLst/>
              <a:gdLst>
                <a:gd name="connsiteX0" fmla="*/ 862012 w 865561"/>
                <a:gd name="connsiteY0" fmla="*/ 728662 h 730695"/>
                <a:gd name="connsiteX1" fmla="*/ 847725 w 865561"/>
                <a:gd name="connsiteY1" fmla="*/ 690562 h 730695"/>
                <a:gd name="connsiteX2" fmla="*/ 838200 w 865561"/>
                <a:gd name="connsiteY2" fmla="*/ 661987 h 730695"/>
                <a:gd name="connsiteX3" fmla="*/ 833437 w 865561"/>
                <a:gd name="connsiteY3" fmla="*/ 647700 h 730695"/>
                <a:gd name="connsiteX4" fmla="*/ 847725 w 865561"/>
                <a:gd name="connsiteY4" fmla="*/ 619125 h 730695"/>
                <a:gd name="connsiteX5" fmla="*/ 838200 w 865561"/>
                <a:gd name="connsiteY5" fmla="*/ 566737 h 730695"/>
                <a:gd name="connsiteX6" fmla="*/ 828675 w 865561"/>
                <a:gd name="connsiteY6" fmla="*/ 552450 h 730695"/>
                <a:gd name="connsiteX7" fmla="*/ 814387 w 865561"/>
                <a:gd name="connsiteY7" fmla="*/ 542925 h 730695"/>
                <a:gd name="connsiteX8" fmla="*/ 809625 w 865561"/>
                <a:gd name="connsiteY8" fmla="*/ 528637 h 730695"/>
                <a:gd name="connsiteX9" fmla="*/ 800100 w 865561"/>
                <a:gd name="connsiteY9" fmla="*/ 514350 h 730695"/>
                <a:gd name="connsiteX10" fmla="*/ 804862 w 865561"/>
                <a:gd name="connsiteY10" fmla="*/ 485775 h 730695"/>
                <a:gd name="connsiteX11" fmla="*/ 814387 w 865561"/>
                <a:gd name="connsiteY11" fmla="*/ 457200 h 730695"/>
                <a:gd name="connsiteX12" fmla="*/ 785812 w 865561"/>
                <a:gd name="connsiteY12" fmla="*/ 447675 h 730695"/>
                <a:gd name="connsiteX13" fmla="*/ 757237 w 865561"/>
                <a:gd name="connsiteY13" fmla="*/ 433387 h 730695"/>
                <a:gd name="connsiteX14" fmla="*/ 704850 w 865561"/>
                <a:gd name="connsiteY14" fmla="*/ 419100 h 730695"/>
                <a:gd name="connsiteX15" fmla="*/ 690562 w 865561"/>
                <a:gd name="connsiteY15" fmla="*/ 414337 h 730695"/>
                <a:gd name="connsiteX16" fmla="*/ 661987 w 865561"/>
                <a:gd name="connsiteY16" fmla="*/ 395287 h 730695"/>
                <a:gd name="connsiteX17" fmla="*/ 628650 w 865561"/>
                <a:gd name="connsiteY17" fmla="*/ 376237 h 730695"/>
                <a:gd name="connsiteX18" fmla="*/ 600075 w 865561"/>
                <a:gd name="connsiteY18" fmla="*/ 357187 h 730695"/>
                <a:gd name="connsiteX19" fmla="*/ 590550 w 865561"/>
                <a:gd name="connsiteY19" fmla="*/ 342900 h 730695"/>
                <a:gd name="connsiteX20" fmla="*/ 576262 w 865561"/>
                <a:gd name="connsiteY20" fmla="*/ 338137 h 730695"/>
                <a:gd name="connsiteX21" fmla="*/ 561975 w 865561"/>
                <a:gd name="connsiteY21" fmla="*/ 328612 h 730695"/>
                <a:gd name="connsiteX22" fmla="*/ 533400 w 865561"/>
                <a:gd name="connsiteY22" fmla="*/ 333375 h 730695"/>
                <a:gd name="connsiteX23" fmla="*/ 528637 w 865561"/>
                <a:gd name="connsiteY23" fmla="*/ 347662 h 730695"/>
                <a:gd name="connsiteX24" fmla="*/ 523875 w 865561"/>
                <a:gd name="connsiteY24" fmla="*/ 390525 h 730695"/>
                <a:gd name="connsiteX25" fmla="*/ 504825 w 865561"/>
                <a:gd name="connsiteY25" fmla="*/ 395287 h 730695"/>
                <a:gd name="connsiteX26" fmla="*/ 476250 w 865561"/>
                <a:gd name="connsiteY26" fmla="*/ 404812 h 730695"/>
                <a:gd name="connsiteX27" fmla="*/ 495300 w 865561"/>
                <a:gd name="connsiteY27" fmla="*/ 423862 h 730695"/>
                <a:gd name="connsiteX28" fmla="*/ 504825 w 865561"/>
                <a:gd name="connsiteY28" fmla="*/ 438150 h 730695"/>
                <a:gd name="connsiteX29" fmla="*/ 514350 w 865561"/>
                <a:gd name="connsiteY29" fmla="*/ 481012 h 730695"/>
                <a:gd name="connsiteX30" fmla="*/ 500062 w 865561"/>
                <a:gd name="connsiteY30" fmla="*/ 485775 h 730695"/>
                <a:gd name="connsiteX31" fmla="*/ 466725 w 865561"/>
                <a:gd name="connsiteY31" fmla="*/ 481012 h 730695"/>
                <a:gd name="connsiteX32" fmla="*/ 452437 w 865561"/>
                <a:gd name="connsiteY32" fmla="*/ 476250 h 730695"/>
                <a:gd name="connsiteX33" fmla="*/ 433387 w 865561"/>
                <a:gd name="connsiteY33" fmla="*/ 471487 h 730695"/>
                <a:gd name="connsiteX34" fmla="*/ 404812 w 865561"/>
                <a:gd name="connsiteY34" fmla="*/ 457200 h 730695"/>
                <a:gd name="connsiteX35" fmla="*/ 390525 w 865561"/>
                <a:gd name="connsiteY35" fmla="*/ 461962 h 730695"/>
                <a:gd name="connsiteX36" fmla="*/ 366712 w 865561"/>
                <a:gd name="connsiteY36" fmla="*/ 457200 h 730695"/>
                <a:gd name="connsiteX37" fmla="*/ 342900 w 865561"/>
                <a:gd name="connsiteY37" fmla="*/ 476250 h 730695"/>
                <a:gd name="connsiteX38" fmla="*/ 328612 w 865561"/>
                <a:gd name="connsiteY38" fmla="*/ 481012 h 730695"/>
                <a:gd name="connsiteX39" fmla="*/ 309562 w 865561"/>
                <a:gd name="connsiteY39" fmla="*/ 461962 h 730695"/>
                <a:gd name="connsiteX40" fmla="*/ 295275 w 865561"/>
                <a:gd name="connsiteY40" fmla="*/ 452437 h 730695"/>
                <a:gd name="connsiteX41" fmla="*/ 276225 w 865561"/>
                <a:gd name="connsiteY41" fmla="*/ 423862 h 730695"/>
                <a:gd name="connsiteX42" fmla="*/ 285750 w 865561"/>
                <a:gd name="connsiteY42" fmla="*/ 395287 h 730695"/>
                <a:gd name="connsiteX43" fmla="*/ 290512 w 865561"/>
                <a:gd name="connsiteY43" fmla="*/ 381000 h 730695"/>
                <a:gd name="connsiteX44" fmla="*/ 285750 w 865561"/>
                <a:gd name="connsiteY44" fmla="*/ 357187 h 730695"/>
                <a:gd name="connsiteX45" fmla="*/ 271462 w 865561"/>
                <a:gd name="connsiteY45" fmla="*/ 314325 h 730695"/>
                <a:gd name="connsiteX46" fmla="*/ 261937 w 865561"/>
                <a:gd name="connsiteY46" fmla="*/ 285750 h 730695"/>
                <a:gd name="connsiteX47" fmla="*/ 242887 w 865561"/>
                <a:gd name="connsiteY47" fmla="*/ 257175 h 730695"/>
                <a:gd name="connsiteX48" fmla="*/ 223837 w 865561"/>
                <a:gd name="connsiteY48" fmla="*/ 228600 h 730695"/>
                <a:gd name="connsiteX49" fmla="*/ 180975 w 865561"/>
                <a:gd name="connsiteY49" fmla="*/ 204787 h 730695"/>
                <a:gd name="connsiteX50" fmla="*/ 166687 w 865561"/>
                <a:gd name="connsiteY50" fmla="*/ 195262 h 730695"/>
                <a:gd name="connsiteX51" fmla="*/ 142875 w 865561"/>
                <a:gd name="connsiteY51" fmla="*/ 190500 h 730695"/>
                <a:gd name="connsiteX52" fmla="*/ 123825 w 865561"/>
                <a:gd name="connsiteY52" fmla="*/ 152400 h 730695"/>
                <a:gd name="connsiteX53" fmla="*/ 114300 w 865561"/>
                <a:gd name="connsiteY53" fmla="*/ 138112 h 730695"/>
                <a:gd name="connsiteX54" fmla="*/ 100012 w 865561"/>
                <a:gd name="connsiteY54" fmla="*/ 109537 h 730695"/>
                <a:gd name="connsiteX55" fmla="*/ 85725 w 865561"/>
                <a:gd name="connsiteY55" fmla="*/ 100012 h 730695"/>
                <a:gd name="connsiteX56" fmla="*/ 76200 w 865561"/>
                <a:gd name="connsiteY56" fmla="*/ 85725 h 730695"/>
                <a:gd name="connsiteX57" fmla="*/ 61912 w 865561"/>
                <a:gd name="connsiteY57" fmla="*/ 76200 h 730695"/>
                <a:gd name="connsiteX58" fmla="*/ 57150 w 865561"/>
                <a:gd name="connsiteY58" fmla="*/ 61912 h 730695"/>
                <a:gd name="connsiteX59" fmla="*/ 28575 w 865561"/>
                <a:gd name="connsiteY59" fmla="*/ 42862 h 730695"/>
                <a:gd name="connsiteX60" fmla="*/ 9525 w 865561"/>
                <a:gd name="connsiteY60" fmla="*/ 14287 h 730695"/>
                <a:gd name="connsiteX61" fmla="*/ 0 w 865561"/>
                <a:gd name="connsiteY61" fmla="*/ 0 h 73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65561" h="730695">
                  <a:moveTo>
                    <a:pt x="862012" y="728662"/>
                  </a:moveTo>
                  <a:cubicBezTo>
                    <a:pt x="850723" y="672214"/>
                    <a:pt x="865561" y="730695"/>
                    <a:pt x="847725" y="690562"/>
                  </a:cubicBezTo>
                  <a:cubicBezTo>
                    <a:pt x="843647" y="681387"/>
                    <a:pt x="841375" y="671512"/>
                    <a:pt x="838200" y="661987"/>
                  </a:cubicBezTo>
                  <a:lnTo>
                    <a:pt x="833437" y="647700"/>
                  </a:lnTo>
                  <a:cubicBezTo>
                    <a:pt x="838251" y="640478"/>
                    <a:pt x="847725" y="628982"/>
                    <a:pt x="847725" y="619125"/>
                  </a:cubicBezTo>
                  <a:cubicBezTo>
                    <a:pt x="847725" y="609281"/>
                    <a:pt x="844896" y="580130"/>
                    <a:pt x="838200" y="566737"/>
                  </a:cubicBezTo>
                  <a:cubicBezTo>
                    <a:pt x="835640" y="561618"/>
                    <a:pt x="832722" y="556497"/>
                    <a:pt x="828675" y="552450"/>
                  </a:cubicBezTo>
                  <a:cubicBezTo>
                    <a:pt x="824627" y="548403"/>
                    <a:pt x="819150" y="546100"/>
                    <a:pt x="814387" y="542925"/>
                  </a:cubicBezTo>
                  <a:cubicBezTo>
                    <a:pt x="812800" y="538162"/>
                    <a:pt x="811870" y="533127"/>
                    <a:pt x="809625" y="528637"/>
                  </a:cubicBezTo>
                  <a:cubicBezTo>
                    <a:pt x="807065" y="523518"/>
                    <a:pt x="800732" y="520039"/>
                    <a:pt x="800100" y="514350"/>
                  </a:cubicBezTo>
                  <a:cubicBezTo>
                    <a:pt x="799034" y="504753"/>
                    <a:pt x="802520" y="495143"/>
                    <a:pt x="804862" y="485775"/>
                  </a:cubicBezTo>
                  <a:cubicBezTo>
                    <a:pt x="807297" y="476035"/>
                    <a:pt x="814387" y="457200"/>
                    <a:pt x="814387" y="457200"/>
                  </a:cubicBezTo>
                  <a:cubicBezTo>
                    <a:pt x="804862" y="454025"/>
                    <a:pt x="794166" y="453244"/>
                    <a:pt x="785812" y="447675"/>
                  </a:cubicBezTo>
                  <a:cubicBezTo>
                    <a:pt x="771845" y="438363"/>
                    <a:pt x="773010" y="437330"/>
                    <a:pt x="757237" y="433387"/>
                  </a:cubicBezTo>
                  <a:cubicBezTo>
                    <a:pt x="703383" y="419924"/>
                    <a:pt x="766155" y="439536"/>
                    <a:pt x="704850" y="419100"/>
                  </a:cubicBezTo>
                  <a:cubicBezTo>
                    <a:pt x="700087" y="417512"/>
                    <a:pt x="694739" y="417122"/>
                    <a:pt x="690562" y="414337"/>
                  </a:cubicBezTo>
                  <a:cubicBezTo>
                    <a:pt x="681037" y="407987"/>
                    <a:pt x="671145" y="402155"/>
                    <a:pt x="661987" y="395287"/>
                  </a:cubicBezTo>
                  <a:cubicBezTo>
                    <a:pt x="599493" y="348418"/>
                    <a:pt x="675403" y="402212"/>
                    <a:pt x="628650" y="376237"/>
                  </a:cubicBezTo>
                  <a:cubicBezTo>
                    <a:pt x="618643" y="370677"/>
                    <a:pt x="600075" y="357187"/>
                    <a:pt x="600075" y="357187"/>
                  </a:cubicBezTo>
                  <a:cubicBezTo>
                    <a:pt x="596900" y="352425"/>
                    <a:pt x="595019" y="346476"/>
                    <a:pt x="590550" y="342900"/>
                  </a:cubicBezTo>
                  <a:cubicBezTo>
                    <a:pt x="586630" y="339764"/>
                    <a:pt x="580752" y="340382"/>
                    <a:pt x="576262" y="338137"/>
                  </a:cubicBezTo>
                  <a:cubicBezTo>
                    <a:pt x="571143" y="335577"/>
                    <a:pt x="566737" y="331787"/>
                    <a:pt x="561975" y="328612"/>
                  </a:cubicBezTo>
                  <a:cubicBezTo>
                    <a:pt x="552450" y="330200"/>
                    <a:pt x="541784" y="328584"/>
                    <a:pt x="533400" y="333375"/>
                  </a:cubicBezTo>
                  <a:cubicBezTo>
                    <a:pt x="529041" y="335866"/>
                    <a:pt x="529462" y="342710"/>
                    <a:pt x="528637" y="347662"/>
                  </a:cubicBezTo>
                  <a:cubicBezTo>
                    <a:pt x="526274" y="361842"/>
                    <a:pt x="530304" y="377667"/>
                    <a:pt x="523875" y="390525"/>
                  </a:cubicBezTo>
                  <a:cubicBezTo>
                    <a:pt x="520948" y="396379"/>
                    <a:pt x="511094" y="393406"/>
                    <a:pt x="504825" y="395287"/>
                  </a:cubicBezTo>
                  <a:cubicBezTo>
                    <a:pt x="495208" y="398172"/>
                    <a:pt x="476250" y="404812"/>
                    <a:pt x="476250" y="404812"/>
                  </a:cubicBezTo>
                  <a:cubicBezTo>
                    <a:pt x="486640" y="435986"/>
                    <a:pt x="472209" y="405389"/>
                    <a:pt x="495300" y="423862"/>
                  </a:cubicBezTo>
                  <a:cubicBezTo>
                    <a:pt x="499770" y="427438"/>
                    <a:pt x="501650" y="433387"/>
                    <a:pt x="504825" y="438150"/>
                  </a:cubicBezTo>
                  <a:cubicBezTo>
                    <a:pt x="508395" y="448861"/>
                    <a:pt x="516928" y="471987"/>
                    <a:pt x="514350" y="481012"/>
                  </a:cubicBezTo>
                  <a:cubicBezTo>
                    <a:pt x="512971" y="485839"/>
                    <a:pt x="504825" y="484187"/>
                    <a:pt x="500062" y="485775"/>
                  </a:cubicBezTo>
                  <a:cubicBezTo>
                    <a:pt x="488950" y="484187"/>
                    <a:pt x="477732" y="483213"/>
                    <a:pt x="466725" y="481012"/>
                  </a:cubicBezTo>
                  <a:cubicBezTo>
                    <a:pt x="461802" y="480027"/>
                    <a:pt x="457264" y="477629"/>
                    <a:pt x="452437" y="476250"/>
                  </a:cubicBezTo>
                  <a:cubicBezTo>
                    <a:pt x="446143" y="474452"/>
                    <a:pt x="439737" y="473075"/>
                    <a:pt x="433387" y="471487"/>
                  </a:cubicBezTo>
                  <a:cubicBezTo>
                    <a:pt x="426161" y="466670"/>
                    <a:pt x="414673" y="457200"/>
                    <a:pt x="404812" y="457200"/>
                  </a:cubicBezTo>
                  <a:cubicBezTo>
                    <a:pt x="399792" y="457200"/>
                    <a:pt x="395287" y="460375"/>
                    <a:pt x="390525" y="461962"/>
                  </a:cubicBezTo>
                  <a:cubicBezTo>
                    <a:pt x="382587" y="460375"/>
                    <a:pt x="374807" y="457200"/>
                    <a:pt x="366712" y="457200"/>
                  </a:cubicBezTo>
                  <a:cubicBezTo>
                    <a:pt x="345763" y="457200"/>
                    <a:pt x="356614" y="465279"/>
                    <a:pt x="342900" y="476250"/>
                  </a:cubicBezTo>
                  <a:cubicBezTo>
                    <a:pt x="338980" y="479386"/>
                    <a:pt x="333375" y="479425"/>
                    <a:pt x="328612" y="481012"/>
                  </a:cubicBezTo>
                  <a:cubicBezTo>
                    <a:pt x="297442" y="470623"/>
                    <a:pt x="328034" y="485052"/>
                    <a:pt x="309562" y="461962"/>
                  </a:cubicBezTo>
                  <a:cubicBezTo>
                    <a:pt x="305986" y="457493"/>
                    <a:pt x="300037" y="455612"/>
                    <a:pt x="295275" y="452437"/>
                  </a:cubicBezTo>
                  <a:cubicBezTo>
                    <a:pt x="288925" y="442912"/>
                    <a:pt x="272605" y="434722"/>
                    <a:pt x="276225" y="423862"/>
                  </a:cubicBezTo>
                  <a:lnTo>
                    <a:pt x="285750" y="395287"/>
                  </a:lnTo>
                  <a:lnTo>
                    <a:pt x="290512" y="381000"/>
                  </a:lnTo>
                  <a:cubicBezTo>
                    <a:pt x="288925" y="373062"/>
                    <a:pt x="287880" y="364997"/>
                    <a:pt x="285750" y="357187"/>
                  </a:cubicBezTo>
                  <a:cubicBezTo>
                    <a:pt x="285740" y="357150"/>
                    <a:pt x="273849" y="321487"/>
                    <a:pt x="271462" y="314325"/>
                  </a:cubicBezTo>
                  <a:cubicBezTo>
                    <a:pt x="271460" y="314320"/>
                    <a:pt x="261941" y="285755"/>
                    <a:pt x="261937" y="285750"/>
                  </a:cubicBezTo>
                  <a:lnTo>
                    <a:pt x="242887" y="257175"/>
                  </a:lnTo>
                  <a:lnTo>
                    <a:pt x="223837" y="228600"/>
                  </a:lnTo>
                  <a:cubicBezTo>
                    <a:pt x="198690" y="220216"/>
                    <a:pt x="213728" y="226622"/>
                    <a:pt x="180975" y="204787"/>
                  </a:cubicBezTo>
                  <a:cubicBezTo>
                    <a:pt x="176212" y="201612"/>
                    <a:pt x="172300" y="196384"/>
                    <a:pt x="166687" y="195262"/>
                  </a:cubicBezTo>
                  <a:lnTo>
                    <a:pt x="142875" y="190500"/>
                  </a:lnTo>
                  <a:cubicBezTo>
                    <a:pt x="116206" y="172721"/>
                    <a:pt x="136861" y="191510"/>
                    <a:pt x="123825" y="152400"/>
                  </a:cubicBezTo>
                  <a:cubicBezTo>
                    <a:pt x="122015" y="146970"/>
                    <a:pt x="116860" y="143232"/>
                    <a:pt x="114300" y="138112"/>
                  </a:cubicBezTo>
                  <a:cubicBezTo>
                    <a:pt x="106554" y="122620"/>
                    <a:pt x="113659" y="123185"/>
                    <a:pt x="100012" y="109537"/>
                  </a:cubicBezTo>
                  <a:cubicBezTo>
                    <a:pt x="95965" y="105490"/>
                    <a:pt x="90487" y="103187"/>
                    <a:pt x="85725" y="100012"/>
                  </a:cubicBezTo>
                  <a:cubicBezTo>
                    <a:pt x="82550" y="95250"/>
                    <a:pt x="80247" y="89772"/>
                    <a:pt x="76200" y="85725"/>
                  </a:cubicBezTo>
                  <a:cubicBezTo>
                    <a:pt x="72152" y="81678"/>
                    <a:pt x="65488" y="80670"/>
                    <a:pt x="61912" y="76200"/>
                  </a:cubicBezTo>
                  <a:cubicBezTo>
                    <a:pt x="58776" y="72280"/>
                    <a:pt x="60700" y="65462"/>
                    <a:pt x="57150" y="61912"/>
                  </a:cubicBezTo>
                  <a:cubicBezTo>
                    <a:pt x="49055" y="53817"/>
                    <a:pt x="28575" y="42862"/>
                    <a:pt x="28575" y="42862"/>
                  </a:cubicBezTo>
                  <a:lnTo>
                    <a:pt x="9525" y="14287"/>
                  </a:lnTo>
                  <a:lnTo>
                    <a:pt x="0" y="0"/>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10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7200" y="321496"/>
            <a:ext cx="4729608" cy="6155503"/>
          </a:xfrm>
          <a:prstGeom prst="rect">
            <a:avLst/>
          </a:prstGeom>
          <a:noFill/>
          <a:ln w="9525">
            <a:noFill/>
            <a:miter lim="800000"/>
            <a:headEnd/>
            <a:tailEnd/>
          </a:ln>
          <a:effectLst/>
        </p:spPr>
      </p:pic>
      <p:sp>
        <p:nvSpPr>
          <p:cNvPr id="3" name="TextBox 2"/>
          <p:cNvSpPr txBox="1"/>
          <p:nvPr/>
        </p:nvSpPr>
        <p:spPr>
          <a:xfrm>
            <a:off x="5410200" y="685800"/>
            <a:ext cx="3733800" cy="7325082"/>
          </a:xfrm>
          <a:prstGeom prst="rect">
            <a:avLst/>
          </a:prstGeom>
          <a:noFill/>
        </p:spPr>
        <p:txBody>
          <a:bodyPr wrap="square">
            <a:spAutoFit/>
          </a:bodyPr>
          <a:lstStyle/>
          <a:p>
            <a:pPr>
              <a:defRPr/>
            </a:pPr>
            <a:endParaRPr lang="en-US" sz="1800" b="1" dirty="0">
              <a:solidFill>
                <a:schemeClr val="accent1">
                  <a:lumMod val="75000"/>
                </a:schemeClr>
              </a:solidFill>
              <a:latin typeface="+mj-lt"/>
            </a:endParaRPr>
          </a:p>
          <a:p>
            <a:pPr>
              <a:defRPr/>
            </a:pPr>
            <a:endParaRPr lang="en-US" sz="1800" b="1" dirty="0">
              <a:solidFill>
                <a:schemeClr val="accent1">
                  <a:lumMod val="75000"/>
                </a:schemeClr>
              </a:solidFill>
              <a:latin typeface="+mj-lt"/>
            </a:endParaRPr>
          </a:p>
          <a:p>
            <a:pPr>
              <a:defRPr/>
            </a:pPr>
            <a:r>
              <a:rPr lang="en-US" sz="1800" b="1" dirty="0">
                <a:latin typeface="+mj-lt"/>
              </a:rPr>
              <a:t>Background statistics:</a:t>
            </a:r>
          </a:p>
          <a:p>
            <a:pPr>
              <a:buFont typeface="Arial" pitchFamily="34" charset="0"/>
              <a:buChar char="•"/>
              <a:defRPr/>
            </a:pPr>
            <a:r>
              <a:rPr lang="en-US" sz="1800" b="1" dirty="0">
                <a:latin typeface="+mj-lt"/>
              </a:rPr>
              <a:t>  Length: approx. 14 miles</a:t>
            </a:r>
          </a:p>
          <a:p>
            <a:pPr>
              <a:defRPr/>
            </a:pPr>
            <a:r>
              <a:rPr lang="en-US" sz="1800" b="1" dirty="0">
                <a:latin typeface="+mj-lt"/>
              </a:rPr>
              <a:t>  </a:t>
            </a:r>
          </a:p>
          <a:p>
            <a:pPr>
              <a:buFont typeface="Arial" pitchFamily="34" charset="0"/>
              <a:buChar char="•"/>
              <a:defRPr/>
            </a:pPr>
            <a:r>
              <a:rPr lang="en-US" sz="1800" b="1" dirty="0">
                <a:latin typeface="+mj-lt"/>
              </a:rPr>
              <a:t> Watershed area:  58 mi</a:t>
            </a:r>
            <a:r>
              <a:rPr lang="en-US" sz="1800" b="1" baseline="30000" dirty="0">
                <a:latin typeface="+mj-lt"/>
              </a:rPr>
              <a:t>2  </a:t>
            </a:r>
          </a:p>
          <a:p>
            <a:pPr>
              <a:defRPr/>
            </a:pPr>
            <a:r>
              <a:rPr lang="en-US" sz="1800" b="1" baseline="30000" dirty="0">
                <a:latin typeface="Arial" panose="020B0604020202020204" pitchFamily="34" charset="0"/>
                <a:cs typeface="Arial" panose="020B0604020202020204" pitchFamily="34" charset="0"/>
              </a:rPr>
              <a:t> </a:t>
            </a:r>
          </a:p>
          <a:p>
            <a:pPr>
              <a:buFont typeface="Arial" pitchFamily="34" charset="0"/>
              <a:buChar char="•"/>
              <a:defRPr/>
            </a:pPr>
            <a:r>
              <a:rPr lang="en-US" sz="1800" b="1" dirty="0">
                <a:latin typeface="+mj-lt"/>
              </a:rPr>
              <a:t>Governmental units:  9 (4</a:t>
            </a:r>
          </a:p>
          <a:p>
            <a:pPr>
              <a:defRPr/>
            </a:pPr>
            <a:r>
              <a:rPr lang="en-US" sz="1800" b="1" dirty="0">
                <a:latin typeface="+mj-lt"/>
              </a:rPr>
              <a:t>   municipalities &amp; 5 town-</a:t>
            </a:r>
          </a:p>
          <a:p>
            <a:pPr>
              <a:defRPr/>
            </a:pPr>
            <a:r>
              <a:rPr lang="en-US" sz="1800" b="1" dirty="0">
                <a:latin typeface="+mj-lt"/>
              </a:rPr>
              <a:t>   ships)</a:t>
            </a:r>
          </a:p>
          <a:p>
            <a:pPr>
              <a:defRPr/>
            </a:pPr>
            <a:endParaRPr lang="en-US" sz="1800" b="1" dirty="0">
              <a:latin typeface="+mj-lt"/>
            </a:endParaRPr>
          </a:p>
          <a:p>
            <a:pPr marL="285750" indent="-285750">
              <a:buFont typeface="Arial" pitchFamily="34" charset="0"/>
              <a:buChar char="•"/>
            </a:pPr>
            <a:r>
              <a:rPr lang="en-US" sz="1800" b="1" dirty="0"/>
              <a:t>&gt;50% of Calvin fac. and staff</a:t>
            </a:r>
          </a:p>
          <a:p>
            <a:endParaRPr lang="en-US" sz="1800" b="1" dirty="0"/>
          </a:p>
          <a:p>
            <a:pPr marL="285750" indent="-285750">
              <a:buFont typeface="Arial" pitchFamily="34" charset="0"/>
              <a:buChar char="•"/>
            </a:pPr>
            <a:r>
              <a:rPr lang="en-US" sz="1800" b="1" dirty="0"/>
              <a:t>3200 Calvin Alumni</a:t>
            </a:r>
          </a:p>
          <a:p>
            <a:pPr marL="285750" indent="-285750">
              <a:buFont typeface="Arial" pitchFamily="34" charset="0"/>
              <a:buChar char="•"/>
            </a:pPr>
            <a:endParaRPr lang="en-US" sz="1800" b="1" dirty="0"/>
          </a:p>
          <a:p>
            <a:pPr marL="285750" indent="-285750">
              <a:buFont typeface="Arial" pitchFamily="34" charset="0"/>
              <a:buChar char="•"/>
            </a:pPr>
            <a:r>
              <a:rPr lang="en-US" sz="1800" b="1" dirty="0"/>
              <a:t>More than 100 schools</a:t>
            </a:r>
          </a:p>
          <a:p>
            <a:endParaRPr lang="en-US" sz="1800" b="1" dirty="0"/>
          </a:p>
          <a:p>
            <a:pPr marL="285750" indent="-285750">
              <a:buFont typeface="Arial" pitchFamily="34" charset="0"/>
              <a:buChar char="•"/>
            </a:pPr>
            <a:r>
              <a:rPr lang="en-US" sz="1800" b="1" dirty="0"/>
              <a:t>More than 170 churches</a:t>
            </a:r>
          </a:p>
          <a:p>
            <a:pPr marL="285750" indent="-285750">
              <a:buFont typeface="Arial" pitchFamily="34" charset="0"/>
              <a:buChar char="•"/>
            </a:pPr>
            <a:endParaRPr lang="en-US" sz="1800" b="1" dirty="0"/>
          </a:p>
          <a:p>
            <a:pPr marL="285750" indent="-285750">
              <a:buFont typeface="Arial" pitchFamily="34" charset="0"/>
              <a:buChar char="•"/>
            </a:pPr>
            <a:endParaRPr lang="en-US" sz="1800" b="1" dirty="0">
              <a:solidFill>
                <a:schemeClr val="accent1">
                  <a:lumMod val="75000"/>
                </a:schemeClr>
              </a:solidFill>
            </a:endParaRPr>
          </a:p>
          <a:p>
            <a:pPr marL="285750" indent="-285750">
              <a:buFont typeface="Arial" pitchFamily="34" charset="0"/>
              <a:buChar char="•"/>
            </a:pPr>
            <a:endParaRPr lang="en-US" sz="1800" b="1" dirty="0">
              <a:solidFill>
                <a:schemeClr val="accent1">
                  <a:lumMod val="75000"/>
                </a:schemeClr>
              </a:solidFill>
            </a:endParaRPr>
          </a:p>
          <a:p>
            <a:pPr>
              <a:defRPr/>
            </a:pPr>
            <a:endParaRPr lang="en-US" sz="1800" b="1" dirty="0">
              <a:solidFill>
                <a:schemeClr val="accent1">
                  <a:lumMod val="75000"/>
                </a:schemeClr>
              </a:solidFill>
              <a:latin typeface="+mj-lt"/>
            </a:endParaRPr>
          </a:p>
          <a:p>
            <a:pPr>
              <a:buClr>
                <a:srgbClr val="FFFF00"/>
              </a:buClr>
              <a:defRPr/>
            </a:pPr>
            <a:r>
              <a:rPr lang="en-US" sz="1800" b="1" dirty="0">
                <a:solidFill>
                  <a:schemeClr val="accent1">
                    <a:lumMod val="75000"/>
                  </a:schemeClr>
                </a:solidFill>
                <a:latin typeface="+mj-lt"/>
              </a:rPr>
              <a:t> </a:t>
            </a:r>
          </a:p>
          <a:p>
            <a:pPr>
              <a:buClr>
                <a:srgbClr val="FFFF00"/>
              </a:buClr>
              <a:defRPr/>
            </a:pPr>
            <a:r>
              <a:rPr lang="en-US" sz="1800" b="1" dirty="0">
                <a:solidFill>
                  <a:schemeClr val="tx2"/>
                </a:solidFill>
                <a:effectLst>
                  <a:outerShdw blurRad="50800" dist="38100" dir="2700000">
                    <a:srgbClr val="000000">
                      <a:alpha val="43000"/>
                    </a:srgbClr>
                  </a:outerShdw>
                </a:effectLst>
                <a:latin typeface="+mj-lt"/>
              </a:rPr>
              <a:t> </a:t>
            </a:r>
          </a:p>
          <a:p>
            <a:pPr>
              <a:defRPr/>
            </a:pPr>
            <a:endParaRPr lang="en-US" sz="2000" dirty="0">
              <a:solidFill>
                <a:srgbClr val="FFFF00"/>
              </a:solidFill>
              <a:effectLst>
                <a:outerShdw blurRad="50800" dist="38100" dir="2700000">
                  <a:srgbClr val="000000">
                    <a:alpha val="43000"/>
                  </a:srgbClr>
                </a:outerShdw>
              </a:effectLst>
            </a:endParaRPr>
          </a:p>
          <a:p>
            <a:pPr>
              <a:defRPr/>
            </a:pPr>
            <a:endParaRPr lang="en-US" dirty="0">
              <a:solidFill>
                <a:schemeClr val="bg1">
                  <a:lumMod val="95000"/>
                </a:schemeClr>
              </a:solidFill>
            </a:endParaRPr>
          </a:p>
        </p:txBody>
      </p:sp>
    </p:spTree>
    <p:extLst>
      <p:ext uri="{BB962C8B-B14F-4D97-AF65-F5344CB8AC3E}">
        <p14:creationId xmlns:p14="http://schemas.microsoft.com/office/powerpoint/2010/main" val="37578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Effect transition="in" filter="fade">
                                      <p:cBhvr>
                                        <p:cTn id="48"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600" y="980954"/>
            <a:ext cx="7112000" cy="5334000"/>
          </a:xfrm>
          <a:prstGeom prst="rect">
            <a:avLst/>
          </a:prstGeom>
        </p:spPr>
      </p:pic>
      <p:sp>
        <p:nvSpPr>
          <p:cNvPr id="2" name="Rectangle 1"/>
          <p:cNvSpPr/>
          <p:nvPr/>
        </p:nvSpPr>
        <p:spPr>
          <a:xfrm>
            <a:off x="1371600" y="1371600"/>
            <a:ext cx="4572000" cy="1754326"/>
          </a:xfrm>
          <a:prstGeom prst="rect">
            <a:avLst/>
          </a:prstGeom>
        </p:spPr>
        <p:txBody>
          <a:bodyPr>
            <a:spAutoFit/>
          </a:bodyPr>
          <a:lstStyle/>
          <a:p>
            <a:pPr marL="285750" indent="-285750">
              <a:buFont typeface="Arial"/>
              <a:buChar char="•"/>
            </a:pPr>
            <a:r>
              <a:rPr lang="en-US" sz="1800" b="1" dirty="0">
                <a:effectLst>
                  <a:outerShdw blurRad="38100" dist="38100" dir="2700000" algn="tl">
                    <a:srgbClr val="000000">
                      <a:alpha val="43137"/>
                    </a:srgbClr>
                  </a:outerShdw>
                </a:effectLst>
              </a:rPr>
              <a:t>Flow dynamics (volume)</a:t>
            </a:r>
          </a:p>
          <a:p>
            <a:pPr marL="285750" indent="-285750">
              <a:buFont typeface="Arial"/>
              <a:buChar char="•"/>
            </a:pPr>
            <a:r>
              <a:rPr lang="en-US" sz="1800" b="1" dirty="0">
                <a:effectLst>
                  <a:outerShdw blurRad="38100" dist="38100" dir="2700000" algn="tl">
                    <a:srgbClr val="000000">
                      <a:alpha val="43137"/>
                    </a:srgbClr>
                  </a:outerShdw>
                </a:effectLst>
              </a:rPr>
              <a:t>Sediment</a:t>
            </a:r>
          </a:p>
          <a:p>
            <a:pPr marL="285750" indent="-285750">
              <a:buFont typeface="Arial"/>
              <a:buChar char="•"/>
            </a:pPr>
            <a:r>
              <a:rPr lang="en-US" sz="1800" b="1" dirty="0">
                <a:effectLst>
                  <a:outerShdw blurRad="38100" dist="38100" dir="2700000" algn="tl">
                    <a:srgbClr val="000000">
                      <a:alpha val="43137"/>
                    </a:srgbClr>
                  </a:outerShdw>
                </a:effectLst>
              </a:rPr>
              <a:t>Bacterial contamination</a:t>
            </a:r>
          </a:p>
          <a:p>
            <a:pPr marL="285750" indent="-285750">
              <a:buFont typeface="Arial"/>
              <a:buChar char="•"/>
            </a:pPr>
            <a:r>
              <a:rPr lang="en-US" sz="1800" b="1" dirty="0">
                <a:effectLst>
                  <a:outerShdw blurRad="38100" dist="38100" dir="2700000" algn="tl">
                    <a:srgbClr val="000000">
                      <a:alpha val="43137"/>
                    </a:srgbClr>
                  </a:outerShdw>
                </a:effectLst>
              </a:rPr>
              <a:t>Nutrient pollution</a:t>
            </a:r>
          </a:p>
          <a:p>
            <a:pPr marL="285750" indent="-285750">
              <a:buFont typeface="Arial"/>
              <a:buChar char="•"/>
            </a:pPr>
            <a:r>
              <a:rPr lang="en-US" sz="1800" b="1" dirty="0">
                <a:effectLst>
                  <a:outerShdw blurRad="38100" dist="38100" dir="2700000" algn="tl">
                    <a:srgbClr val="000000">
                      <a:alpha val="43137"/>
                    </a:srgbClr>
                  </a:outerShdw>
                </a:effectLst>
              </a:rPr>
              <a:t>Thermal pollution</a:t>
            </a:r>
          </a:p>
          <a:p>
            <a:pPr marL="285750" indent="-285750">
              <a:buFont typeface="Arial"/>
              <a:buChar char="•"/>
            </a:pPr>
            <a:r>
              <a:rPr lang="en-US" sz="1800" b="1" dirty="0">
                <a:effectLst>
                  <a:outerShdw blurRad="38100" dist="38100" dir="2700000" algn="tl">
                    <a:srgbClr val="000000">
                      <a:alpha val="43137"/>
                    </a:srgbClr>
                  </a:outerShdw>
                </a:effectLst>
              </a:rPr>
              <a:t>Trash and Toxic substances</a:t>
            </a:r>
          </a:p>
        </p:txBody>
      </p:sp>
      <p:sp>
        <p:nvSpPr>
          <p:cNvPr id="5" name="Rectangle 4"/>
          <p:cNvSpPr/>
          <p:nvPr/>
        </p:nvSpPr>
        <p:spPr>
          <a:xfrm>
            <a:off x="609600" y="378178"/>
            <a:ext cx="3843681" cy="584775"/>
          </a:xfrm>
          <a:prstGeom prst="rect">
            <a:avLst/>
          </a:prstGeom>
        </p:spPr>
        <p:txBody>
          <a:bodyPr wrap="none">
            <a:spAutoFit/>
          </a:bodyPr>
          <a:lstStyle/>
          <a:p>
            <a:r>
              <a:rPr lang="en-US" sz="3200" dirty="0">
                <a:solidFill>
                  <a:srgbClr val="FFFF00"/>
                </a:solidFill>
              </a:rPr>
              <a:t>Main NPS Problems:</a:t>
            </a:r>
          </a:p>
        </p:txBody>
      </p:sp>
      <p:pic>
        <p:nvPicPr>
          <p:cNvPr id="6" name="Picture 5" descr="2011_0301MarchUno20110028.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4000" y="0"/>
            <a:ext cx="3810000" cy="4812361"/>
          </a:xfrm>
          <a:prstGeom prst="rect">
            <a:avLst/>
          </a:prstGeom>
        </p:spPr>
      </p:pic>
      <p:pic>
        <p:nvPicPr>
          <p:cNvPr id="7" name="Picture 6" descr="DSC_003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200" y="3657600"/>
            <a:ext cx="5363082" cy="3045608"/>
          </a:xfrm>
          <a:prstGeom prst="rect">
            <a:avLst/>
          </a:prstGeom>
        </p:spPr>
      </p:pic>
    </p:spTree>
    <p:extLst>
      <p:ext uri="{BB962C8B-B14F-4D97-AF65-F5344CB8AC3E}">
        <p14:creationId xmlns:p14="http://schemas.microsoft.com/office/powerpoint/2010/main" val="181804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59622"/>
          </a:xfrm>
        </p:spPr>
        <p:txBody>
          <a:bodyPr>
            <a:normAutofit fontScale="90000"/>
          </a:bodyPr>
          <a:lstStyle/>
          <a:p>
            <a:r>
              <a:rPr lang="en-US" dirty="0"/>
              <a:t>Think upstream-downstream</a:t>
            </a:r>
          </a:p>
        </p:txBody>
      </p:sp>
      <p:sp>
        <p:nvSpPr>
          <p:cNvPr id="3" name="Content Placeholder 2"/>
          <p:cNvSpPr>
            <a:spLocks noGrp="1"/>
          </p:cNvSpPr>
          <p:nvPr>
            <p:ph sz="quarter" idx="4294967295"/>
          </p:nvPr>
        </p:nvSpPr>
        <p:spPr>
          <a:xfrm>
            <a:off x="245327" y="2207107"/>
            <a:ext cx="4340352" cy="4256314"/>
          </a:xfrm>
          <a:prstGeom prst="rect">
            <a:avLst/>
          </a:prstGeom>
        </p:spPr>
        <p:txBody>
          <a:bodyPr>
            <a:normAutofit fontScale="62500" lnSpcReduction="20000"/>
          </a:bodyPr>
          <a:lstStyle/>
          <a:p>
            <a:r>
              <a:rPr lang="en-US" sz="2500" dirty="0"/>
              <a:t>People who live at the lower ends of watersheds cannot be isolationist—or not for long.  Pretty soon they will notice that water flows, and that will set them to thinking about the people upstream who either do or do not send down their silt and pollutants and garbage.  Thinking about the people upstream ought to cause further thinking about the people downstream.  Such pondering on the facts of gravity and the fluidity of water shows us that the golden rule speaks to a condition of absolute interdependency and obligation.  People who live on rivers might rephrase the rule in this way:  Do unto those downstream as you would have those upstream do unto you.</a:t>
            </a:r>
          </a:p>
          <a:p>
            <a:pPr>
              <a:buNone/>
            </a:pPr>
            <a:r>
              <a:rPr lang="en-US" sz="800" dirty="0"/>
              <a:t>			</a:t>
            </a:r>
          </a:p>
          <a:p>
            <a:pPr>
              <a:buNone/>
            </a:pPr>
            <a:r>
              <a:rPr lang="en-US" sz="800" dirty="0"/>
              <a:t>	</a:t>
            </a:r>
            <a:r>
              <a:rPr lang="en-US" sz="1400" dirty="0"/>
              <a:t>-From </a:t>
            </a:r>
            <a:r>
              <a:rPr lang="en-US" sz="1400" i="1" dirty="0"/>
              <a:t>Watershed and Commonwealth </a:t>
            </a:r>
            <a:r>
              <a:rPr lang="en-US" sz="1400" dirty="0"/>
              <a:t>		</a:t>
            </a:r>
          </a:p>
          <a:p>
            <a:pPr>
              <a:buNone/>
            </a:pPr>
            <a:r>
              <a:rPr lang="en-US" sz="1400" dirty="0"/>
              <a:t>      	   by Wendell Berry</a:t>
            </a:r>
          </a:p>
          <a:p>
            <a:pPr marL="68580" indent="0">
              <a:buNone/>
            </a:pPr>
            <a:endParaRPr lang="en-US" dirty="0"/>
          </a:p>
        </p:txBody>
      </p:sp>
      <p:sp>
        <p:nvSpPr>
          <p:cNvPr id="4" name="Content Placeholder 3"/>
          <p:cNvSpPr>
            <a:spLocks noGrp="1"/>
          </p:cNvSpPr>
          <p:nvPr>
            <p:ph sz="quarter" idx="4294967295"/>
          </p:nvPr>
        </p:nvSpPr>
        <p:spPr>
          <a:xfrm>
            <a:off x="4645152" y="2313431"/>
            <a:ext cx="3419856" cy="3493008"/>
          </a:xfrm>
          <a:prstGeom prst="rect">
            <a:avLst/>
          </a:prstGeom>
        </p:spPr>
        <p:txBody>
          <a:bodyPr/>
          <a:lstStyle/>
          <a:p>
            <a:endParaRPr lang="en-US" dirty="0"/>
          </a:p>
        </p:txBody>
      </p:sp>
      <p:pic>
        <p:nvPicPr>
          <p:cNvPr id="7170" name="Picture 2" descr="R:\Biology\STUDENT WORKER ACCESS\Plaster Creek Stewards\Pictures\Plaster Creek -Autumn 2011 Gail\DSC_01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5152" y="2170664"/>
            <a:ext cx="2732674" cy="40821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951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My Pictures\Biologia250\2011_0217Feb2011008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0" y="3048000"/>
            <a:ext cx="8227254" cy="299172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p:nvPr/>
        </p:nvPicPr>
        <p:blipFill rotWithShape="1">
          <a:blip r:embed="rId3" cstate="email">
            <a:extLst>
              <a:ext uri="{28A0092B-C50C-407E-A947-70E740481C1C}">
                <a14:useLocalDpi xmlns:a14="http://schemas.microsoft.com/office/drawing/2010/main"/>
              </a:ext>
            </a:extLst>
          </a:blip>
          <a:srcRect l="-1759" b="-2702"/>
          <a:stretch/>
        </p:blipFill>
        <p:spPr>
          <a:xfrm>
            <a:off x="228600" y="1828800"/>
            <a:ext cx="4407633" cy="2895600"/>
          </a:xfrm>
          <a:prstGeom prst="rect">
            <a:avLst/>
          </a:prstGeom>
        </p:spPr>
      </p:pic>
      <p:pic>
        <p:nvPicPr>
          <p:cNvPr id="6" name="Picture 5"/>
          <p:cNvPicPr/>
          <p:nvPr/>
        </p:nvPicPr>
        <p:blipFill>
          <a:blip r:embed="rId4" cstate="email">
            <a:extLst>
              <a:ext uri="{28A0092B-C50C-407E-A947-70E740481C1C}">
                <a14:useLocalDpi xmlns:a14="http://schemas.microsoft.com/office/drawing/2010/main"/>
              </a:ext>
            </a:extLst>
          </a:blip>
          <a:stretch>
            <a:fillRect/>
          </a:stretch>
        </p:blipFill>
        <p:spPr>
          <a:xfrm>
            <a:off x="0" y="3603673"/>
            <a:ext cx="2667000" cy="3249638"/>
          </a:xfrm>
          <a:prstGeom prst="rect">
            <a:avLst/>
          </a:prstGeom>
        </p:spPr>
      </p:pic>
      <p:sp>
        <p:nvSpPr>
          <p:cNvPr id="2" name="Rectangle 1"/>
          <p:cNvSpPr/>
          <p:nvPr/>
        </p:nvSpPr>
        <p:spPr>
          <a:xfrm>
            <a:off x="8467" y="152400"/>
            <a:ext cx="9067800" cy="1908215"/>
          </a:xfrm>
          <a:prstGeom prst="rect">
            <a:avLst/>
          </a:prstGeom>
        </p:spPr>
        <p:txBody>
          <a:bodyPr wrap="square">
            <a:spAutoFit/>
          </a:bodyPr>
          <a:lstStyle/>
          <a:p>
            <a:pPr algn="ctr"/>
            <a:r>
              <a:rPr lang="en-US" sz="3200" dirty="0"/>
              <a:t> </a:t>
            </a:r>
            <a:r>
              <a:rPr lang="en-US" sz="2800" b="1" dirty="0"/>
              <a:t>Drain or Floodplain? </a:t>
            </a:r>
            <a:endParaRPr lang="en-US" sz="2800" dirty="0"/>
          </a:p>
          <a:p>
            <a:pPr algn="ctr"/>
            <a:r>
              <a:rPr lang="en-US" sz="2400" b="1" dirty="0"/>
              <a:t>Characterizing Healthy Habitat and Measuring Human Impact on Local Waterways </a:t>
            </a:r>
            <a:br>
              <a:rPr lang="en-US" sz="2800" dirty="0"/>
            </a:br>
            <a:r>
              <a:rPr lang="en-US" sz="2400" dirty="0">
                <a:solidFill>
                  <a:schemeClr val="tx2"/>
                </a:solidFill>
              </a:rPr>
              <a:t>Groundswell LGREI and Plaster Creek Stewards</a:t>
            </a:r>
            <a:endParaRPr lang="en-US" sz="2400" dirty="0">
              <a:solidFill>
                <a:schemeClr val="tx2"/>
              </a:solidFill>
              <a:latin typeface="Times New Roman" panose="020206030504050203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n-US" sz="1400" dirty="0">
                <a:latin typeface="Times New Roman" panose="02020603050405020304" pitchFamily="18" charset="0"/>
                <a:ea typeface="Cambria" panose="02040503050406030204" pitchFamily="18" charset="0"/>
                <a:cs typeface="Times New Roman" panose="02020603050405020304" pitchFamily="18" charset="0"/>
              </a:rPr>
              <a:t> </a:t>
            </a:r>
            <a:endParaRPr lang="en-US" sz="1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5213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2" y="381000"/>
            <a:ext cx="4849922" cy="6466562"/>
          </a:xfrm>
          <a:prstGeom prst="rect">
            <a:avLst/>
          </a:prstGeom>
        </p:spPr>
      </p:pic>
      <p:pic>
        <p:nvPicPr>
          <p:cNvPr id="3" name="Content Placeholder 7" descr="Dsc_0160.Jpg"/>
          <p:cNvPicPr>
            <a:picLocks noChangeAspect="1"/>
          </p:cNvPicPr>
          <p:nvPr/>
        </p:nvPicPr>
        <p:blipFill rotWithShape="1">
          <a:blip r:embed="rId3" cstate="email">
            <a:lum bright="-5000" contrast="2000"/>
            <a:extLst>
              <a:ext uri="{28A0092B-C50C-407E-A947-70E740481C1C}">
                <a14:useLocalDpi xmlns:a14="http://schemas.microsoft.com/office/drawing/2010/main"/>
              </a:ext>
            </a:extLst>
          </a:blip>
          <a:srcRect/>
          <a:stretch/>
        </p:blipFill>
        <p:spPr bwMode="auto">
          <a:xfrm>
            <a:off x="4953000" y="1306629"/>
            <a:ext cx="3947160" cy="3739415"/>
          </a:xfrm>
          <a:prstGeom prst="rect">
            <a:avLst/>
          </a:prstGeom>
          <a:noFill/>
          <a:ln w="12700">
            <a:solidFill>
              <a:schemeClr val="bg1"/>
            </a:solidFill>
            <a:miter lim="800000"/>
            <a:headEnd/>
            <a:tailEnd/>
          </a:ln>
        </p:spPr>
      </p:pic>
    </p:spTree>
    <p:extLst>
      <p:ext uri="{BB962C8B-B14F-4D97-AF65-F5344CB8AC3E}">
        <p14:creationId xmlns:p14="http://schemas.microsoft.com/office/powerpoint/2010/main" val="34339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3434</TotalTime>
  <Words>558</Words>
  <Application>Microsoft Macintosh PowerPoint</Application>
  <PresentationFormat>On-screen Show (4:3)</PresentationFormat>
  <Paragraphs>140</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Cambria</vt:lpstr>
      <vt:lpstr>Constantia</vt:lpstr>
      <vt:lpstr>Times New Roman</vt:lpstr>
      <vt:lpstr>Wingdings 2</vt:lpstr>
      <vt:lpstr>Paper</vt:lpstr>
      <vt:lpstr>     Learning in Place: Education, Research, and Action in the Plaster Creek Watershed</vt:lpstr>
      <vt:lpstr>Context</vt:lpstr>
      <vt:lpstr>PowerPoint Presentation</vt:lpstr>
      <vt:lpstr>PowerPoint Presentation</vt:lpstr>
      <vt:lpstr>PowerPoint Presentation</vt:lpstr>
      <vt:lpstr>PowerPoint Presentation</vt:lpstr>
      <vt:lpstr>Think upstream-downstream</vt:lpstr>
      <vt:lpstr>PowerPoint Presentation</vt:lpstr>
      <vt:lpstr>PowerPoint Presentation</vt:lpstr>
      <vt:lpstr>PowerPoint Presentation</vt:lpstr>
      <vt:lpstr>Natural Rainwater Processing</vt:lpstr>
      <vt:lpstr>Urban Rainwater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Calvin College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Calvin College’s Habitats</dc:title>
  <dc:creator>Information Technology</dc:creator>
  <cp:lastModifiedBy>Microsoft Office User</cp:lastModifiedBy>
  <cp:revision>249</cp:revision>
  <dcterms:created xsi:type="dcterms:W3CDTF">2011-07-21T15:33:13Z</dcterms:created>
  <dcterms:modified xsi:type="dcterms:W3CDTF">2018-08-17T16:55:07Z</dcterms:modified>
</cp:coreProperties>
</file>