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8" r:id="rId2"/>
  </p:sldIdLst>
  <p:sldSz cx="36576000" cy="29260800"/>
  <p:notesSz cx="6858000" cy="9144000"/>
  <p:defaultTextStyle>
    <a:defPPr>
      <a:defRPr lang="en-US"/>
    </a:defPPr>
    <a:lvl1pPr marL="0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1pPr>
    <a:lvl2pPr marL="1880543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2pPr>
    <a:lvl3pPr marL="3761086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3pPr>
    <a:lvl4pPr marL="5641630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4pPr>
    <a:lvl5pPr marL="7522173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5pPr>
    <a:lvl6pPr marL="9402716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6pPr>
    <a:lvl7pPr marL="11283259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7pPr>
    <a:lvl8pPr marL="13163803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8pPr>
    <a:lvl9pPr marL="15044346" algn="l" defTabSz="3761086" rtl="0" eaLnBrk="1" latinLnBrk="0" hangingPunct="1">
      <a:defRPr sz="74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0141"/>
    <a:srgbClr val="1E1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4740" autoAdjust="0"/>
  </p:normalViewPr>
  <p:slideViewPr>
    <p:cSldViewPr>
      <p:cViewPr>
        <p:scale>
          <a:sx n="20" d="100"/>
          <a:sy n="20" d="100"/>
        </p:scale>
        <p:origin x="2064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61258-363C-443F-A2DE-02E27DED224A}" type="datetimeFigureOut">
              <a:rPr lang="en-US" smtClean="0"/>
              <a:t>10/3/19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85875" y="685800"/>
            <a:ext cx="4286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DEDB8-8466-4E94-A199-3361F6DCF4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40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1pPr>
    <a:lvl2pPr marL="1880543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2pPr>
    <a:lvl3pPr marL="3761086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3pPr>
    <a:lvl4pPr marL="5641630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4pPr>
    <a:lvl5pPr marL="7522173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5pPr>
    <a:lvl6pPr marL="9402716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6pPr>
    <a:lvl7pPr marL="11283259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7pPr>
    <a:lvl8pPr marL="13163803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8pPr>
    <a:lvl9pPr marL="15044346" algn="l" defTabSz="3761086" rtl="0" eaLnBrk="1" latinLnBrk="0" hangingPunct="1">
      <a:defRPr sz="49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85875" y="685800"/>
            <a:ext cx="4286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DEDB8-8466-4E94-A199-3361F6DCF4F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22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-50794" y="4660054"/>
            <a:ext cx="36766500" cy="186402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pic>
        <p:nvPicPr>
          <p:cNvPr id="4" name="Picture 7" descr="Hydro-Gear Logo with Promise 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5298" y="6827520"/>
            <a:ext cx="18605500" cy="52019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524000" y="14196907"/>
            <a:ext cx="33528000" cy="6502400"/>
          </a:xfrm>
        </p:spPr>
        <p:txBody>
          <a:bodyPr/>
          <a:lstStyle>
            <a:lvl1pPr>
              <a:defRPr b="0" i="0" cap="all" spc="-120" baseline="0">
                <a:solidFill>
                  <a:srgbClr val="00006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038C7B0-1C6C-4609-91AE-A5092A0A42B8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Hydro-Gear Confidential and Proprietary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223DC893-7D9D-4875-AFD4-00A190A14461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714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0800" y="3576320"/>
            <a:ext cx="36626800" cy="2308352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36576000" cy="29260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pic>
        <p:nvPicPr>
          <p:cNvPr id="6" name="Picture 8" descr="Hydro-Gear Logo with Promise 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14120"/>
            <a:ext cx="6705600" cy="187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226560"/>
            <a:ext cx="32918400" cy="3251200"/>
          </a:xfrm>
        </p:spPr>
        <p:txBody>
          <a:bodyPr>
            <a:normAutofit/>
          </a:bodyPr>
          <a:lstStyle>
            <a:lvl1pPr>
              <a:defRPr sz="16000" cap="all" spc="-120">
                <a:solidFill>
                  <a:srgbClr val="00006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8453133"/>
            <a:ext cx="32918400" cy="1768518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BD9A6D4-6E15-4C13-8F2C-46939AED1850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801600" y="26984960"/>
            <a:ext cx="11582400" cy="1950720"/>
          </a:xfrm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Hydro-Gear Confidential and Proprietary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E8E7474A-DA4A-4558-9BD8-EE10B67D1DEF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105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50800" y="3576320"/>
            <a:ext cx="36626800" cy="2308352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1828800" y="4226560"/>
            <a:ext cx="32918400" cy="32512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 cap="all" spc="-100">
                <a:solidFill>
                  <a:srgbClr val="02007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16000" spc="-120" dirty="0">
                <a:solidFill>
                  <a:srgbClr val="000061"/>
                </a:solidFill>
              </a:rPr>
              <a:t>Click to Add Slide Heading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6576000" cy="29260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pic>
        <p:nvPicPr>
          <p:cNvPr id="8" name="Picture 9" descr="Hydro-Gear Logo with Promise 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14120"/>
            <a:ext cx="6705600" cy="187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00" y="8453122"/>
            <a:ext cx="16154400" cy="17685184"/>
          </a:xfrm>
        </p:spPr>
        <p:txBody>
          <a:bodyPr/>
          <a:lstStyle>
            <a:lvl1pPr>
              <a:defRPr sz="11200">
                <a:solidFill>
                  <a:srgbClr val="000000"/>
                </a:solidFill>
              </a:defRPr>
            </a:lvl1pPr>
            <a:lvl2pPr>
              <a:defRPr sz="9600">
                <a:solidFill>
                  <a:srgbClr val="000000"/>
                </a:solidFill>
              </a:defRPr>
            </a:lvl2pPr>
            <a:lvl3pPr>
              <a:defRPr sz="8000">
                <a:solidFill>
                  <a:srgbClr val="000000"/>
                </a:solidFill>
              </a:defRPr>
            </a:lvl3pPr>
            <a:lvl4pPr>
              <a:defRPr sz="7200">
                <a:solidFill>
                  <a:srgbClr val="000000"/>
                </a:solidFill>
              </a:defRPr>
            </a:lvl4pPr>
            <a:lvl5pPr>
              <a:defRPr sz="7200">
                <a:solidFill>
                  <a:srgbClr val="000000"/>
                </a:solidFill>
              </a:defRPr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92800" y="8453122"/>
            <a:ext cx="16154400" cy="17685184"/>
          </a:xfrm>
        </p:spPr>
        <p:txBody>
          <a:bodyPr/>
          <a:lstStyle>
            <a:lvl1pPr>
              <a:defRPr sz="11200">
                <a:solidFill>
                  <a:schemeClr val="bg1"/>
                </a:solidFill>
              </a:defRPr>
            </a:lvl1pPr>
            <a:lvl2pPr>
              <a:defRPr sz="9600">
                <a:solidFill>
                  <a:schemeClr val="bg1"/>
                </a:solidFill>
              </a:defRPr>
            </a:lvl2pPr>
            <a:lvl3pPr>
              <a:defRPr sz="8000">
                <a:solidFill>
                  <a:schemeClr val="bg1"/>
                </a:solidFill>
              </a:defRPr>
            </a:lvl3pPr>
            <a:lvl4pPr>
              <a:defRPr sz="7200">
                <a:solidFill>
                  <a:schemeClr val="bg1"/>
                </a:solidFill>
              </a:defRPr>
            </a:lvl4pPr>
            <a:lvl5pPr>
              <a:defRPr sz="7200">
                <a:solidFill>
                  <a:schemeClr val="bg1"/>
                </a:solidFill>
              </a:defRPr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94A0810-A738-433B-8476-F9896A963670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2E097D1A-9E36-4A02-A08F-CDDD9456E98C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2801600" y="26984960"/>
            <a:ext cx="11582400" cy="1950720"/>
          </a:xfrm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Hydro-Gear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69692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50800" y="3576320"/>
            <a:ext cx="36626800" cy="2308352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36576000" cy="29260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pic>
        <p:nvPicPr>
          <p:cNvPr id="9" name="Picture 8" descr="Hydro-Gear Logo with Promise 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14120"/>
            <a:ext cx="6705600" cy="187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226560"/>
            <a:ext cx="32918400" cy="2926080"/>
          </a:xfrm>
        </p:spPr>
        <p:txBody>
          <a:bodyPr>
            <a:normAutofit/>
          </a:bodyPr>
          <a:lstStyle>
            <a:lvl1pPr>
              <a:defRPr sz="16000" cap="all" spc="-120">
                <a:solidFill>
                  <a:srgbClr val="00006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7477771"/>
            <a:ext cx="16160752" cy="2729655"/>
          </a:xfrm>
        </p:spPr>
        <p:txBody>
          <a:bodyPr anchor="b"/>
          <a:lstStyle>
            <a:lvl1pPr marL="0" indent="0">
              <a:buNone/>
              <a:defRPr sz="9600" b="1">
                <a:solidFill>
                  <a:srgbClr val="000000"/>
                </a:solidFill>
              </a:defRPr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10403893"/>
            <a:ext cx="16160752" cy="15930876"/>
          </a:xfrm>
        </p:spPr>
        <p:txBody>
          <a:bodyPr/>
          <a:lstStyle>
            <a:lvl1pPr>
              <a:defRPr sz="9600">
                <a:solidFill>
                  <a:srgbClr val="000000"/>
                </a:solidFill>
              </a:defRPr>
            </a:lvl1pPr>
            <a:lvl2pPr>
              <a:defRPr sz="8000">
                <a:solidFill>
                  <a:srgbClr val="000000"/>
                </a:solidFill>
              </a:defRPr>
            </a:lvl2pPr>
            <a:lvl3pPr>
              <a:defRPr sz="7200">
                <a:solidFill>
                  <a:srgbClr val="000000"/>
                </a:solidFill>
              </a:defRPr>
            </a:lvl3pPr>
            <a:lvl4pPr>
              <a:defRPr sz="6400">
                <a:solidFill>
                  <a:srgbClr val="000000"/>
                </a:solidFill>
              </a:defRPr>
            </a:lvl4pPr>
            <a:lvl5pPr>
              <a:defRPr sz="6400">
                <a:solidFill>
                  <a:srgbClr val="000000"/>
                </a:solidFill>
              </a:defRPr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34" y="7477771"/>
            <a:ext cx="16167100" cy="2729655"/>
          </a:xfrm>
        </p:spPr>
        <p:txBody>
          <a:bodyPr anchor="b"/>
          <a:lstStyle>
            <a:lvl1pPr marL="0" indent="0">
              <a:buNone/>
              <a:defRPr sz="9600" b="1">
                <a:solidFill>
                  <a:srgbClr val="000000"/>
                </a:solidFill>
              </a:defRPr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34" y="10403893"/>
            <a:ext cx="16167100" cy="15930876"/>
          </a:xfrm>
        </p:spPr>
        <p:txBody>
          <a:bodyPr/>
          <a:lstStyle>
            <a:lvl1pPr>
              <a:defRPr sz="9600">
                <a:solidFill>
                  <a:srgbClr val="000000"/>
                </a:solidFill>
              </a:defRPr>
            </a:lvl1pPr>
            <a:lvl2pPr>
              <a:defRPr sz="8000">
                <a:solidFill>
                  <a:srgbClr val="000000"/>
                </a:solidFill>
              </a:defRPr>
            </a:lvl2pPr>
            <a:lvl3pPr>
              <a:defRPr sz="7200">
                <a:solidFill>
                  <a:srgbClr val="000000"/>
                </a:solidFill>
              </a:defRPr>
            </a:lvl3pPr>
            <a:lvl4pPr>
              <a:defRPr sz="6400">
                <a:solidFill>
                  <a:srgbClr val="000000"/>
                </a:solidFill>
              </a:defRPr>
            </a:lvl4pPr>
            <a:lvl5pPr>
              <a:defRPr sz="6400">
                <a:solidFill>
                  <a:srgbClr val="000000"/>
                </a:solidFill>
              </a:defRPr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D04C42B-235F-4D54-9F0C-5479A4492414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D06BF87E-86D5-4DC2-A8A3-BA9C1E66B59C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2801600" y="26984960"/>
            <a:ext cx="11582400" cy="1950720"/>
          </a:xfrm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Hydro-Gear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3988740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50800" y="3576320"/>
            <a:ext cx="36626800" cy="2308352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36576000" cy="29260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pic>
        <p:nvPicPr>
          <p:cNvPr id="7" name="Picture 8" descr="Hydro-Gear Logo with Promise 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14120"/>
            <a:ext cx="6705600" cy="187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21349536"/>
            <a:ext cx="21945600" cy="2418086"/>
          </a:xfrm>
        </p:spPr>
        <p:txBody>
          <a:bodyPr anchor="b"/>
          <a:lstStyle>
            <a:lvl1pPr algn="l">
              <a:defRPr sz="8000" b="0" i="0" cap="all" spc="0">
                <a:solidFill>
                  <a:srgbClr val="01005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4226560"/>
            <a:ext cx="21945600" cy="16906240"/>
          </a:xfrm>
        </p:spPr>
        <p:txBody>
          <a:bodyPr rtlCol="0">
            <a:normAutofit/>
          </a:bodyPr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3767682"/>
            <a:ext cx="21945600" cy="3434082"/>
          </a:xfrm>
        </p:spPr>
        <p:txBody>
          <a:bodyPr/>
          <a:lstStyle>
            <a:lvl1pPr marL="0" indent="0">
              <a:buNone/>
              <a:defRPr sz="5600">
                <a:solidFill>
                  <a:srgbClr val="000000"/>
                </a:solidFill>
              </a:defRPr>
            </a:lvl1pPr>
            <a:lvl2pPr marL="1828800" indent="0">
              <a:buNone/>
              <a:defRPr sz="4800"/>
            </a:lvl2pPr>
            <a:lvl3pPr marL="3657600" indent="0">
              <a:buNone/>
              <a:defRPr sz="4000"/>
            </a:lvl3pPr>
            <a:lvl4pPr marL="5486400" indent="0">
              <a:buNone/>
              <a:defRPr sz="3600"/>
            </a:lvl4pPr>
            <a:lvl5pPr marL="7315200" indent="0">
              <a:buNone/>
              <a:defRPr sz="3600"/>
            </a:lvl5pPr>
            <a:lvl6pPr marL="9144000" indent="0">
              <a:buNone/>
              <a:defRPr sz="3600"/>
            </a:lvl6pPr>
            <a:lvl7pPr marL="10972800" indent="0">
              <a:buNone/>
              <a:defRPr sz="3600"/>
            </a:lvl7pPr>
            <a:lvl8pPr marL="12801600" indent="0">
              <a:buNone/>
              <a:defRPr sz="3600"/>
            </a:lvl8pPr>
            <a:lvl9pPr marL="14630400" indent="0">
              <a:buNone/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A8D3B3-6B37-4687-B940-3CCEBB2436F4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3879B113-CB8F-4F19-9A7D-13984E8656B5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2801600" y="26984960"/>
            <a:ext cx="11582400" cy="1950720"/>
          </a:xfrm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Hydro-Gear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152838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-50800" y="3576320"/>
            <a:ext cx="36626800" cy="2308352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36576000" cy="292608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pic>
        <p:nvPicPr>
          <p:cNvPr id="4" name="Picture 8" descr="Hydro-Gear Logo with Promise 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614120"/>
            <a:ext cx="6705600" cy="1878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132A8B-0D05-4927-935A-76E109B68A38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66E2CE2E-8CDB-4409-8F7C-265A4E302975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12801600" y="26984960"/>
            <a:ext cx="11582400" cy="1950720"/>
          </a:xfrm>
        </p:spPr>
        <p:txBody>
          <a:bodyPr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/>
                </a:solidFill>
              </a:rPr>
              <a:t>Hydro-Gear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661533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50794" y="4226560"/>
            <a:ext cx="36766500" cy="195072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624" dirty="0">
              <a:solidFill>
                <a:prstClr val="white"/>
              </a:solidFill>
            </a:endParaRPr>
          </a:p>
        </p:txBody>
      </p:sp>
      <p:pic>
        <p:nvPicPr>
          <p:cNvPr id="5" name="Picture 7" descr="Hydro-Gear Logo with Promise 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46" y="6394027"/>
            <a:ext cx="12407900" cy="3467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5389024"/>
            <a:ext cx="31089600" cy="5811520"/>
          </a:xfrm>
        </p:spPr>
        <p:txBody>
          <a:bodyPr anchor="t"/>
          <a:lstStyle>
            <a:lvl1pPr algn="l">
              <a:defRPr sz="16000" b="0" cap="all">
                <a:solidFill>
                  <a:srgbClr val="00006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1162453"/>
            <a:ext cx="31089600" cy="4226560"/>
          </a:xfrm>
        </p:spPr>
        <p:txBody>
          <a:bodyPr anchor="b"/>
          <a:lstStyle>
            <a:lvl1pPr marL="0" indent="0">
              <a:buNone/>
              <a:defRPr sz="8000" baseline="0">
                <a:solidFill>
                  <a:schemeClr val="bg1"/>
                </a:solidFill>
              </a:defRPr>
            </a:lvl1pPr>
            <a:lvl2pPr marL="1828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5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479879B-6771-4F82-9337-BEB5B08B4888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Hydro-Gear Confidential and Proprietary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C1919414-DD8D-4501-AECB-C168C5818D21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7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Blu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6000" cap="all" spc="-1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C3937E-D3E9-41D4-8C0F-C75A1D046342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Hydro-Gear Confidential and Proprietary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 algn="r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24A1E77E-A9F2-4F25-938D-D907F7D043DC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82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Blu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27120484"/>
            <a:ext cx="8534400" cy="15623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D5051-3E7C-4A55-A02F-5B0EA52CA2C3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Hydro-Gear Confidential and Proprietary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7127200" y="27120484"/>
            <a:ext cx="8534400" cy="156238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3DF0B316-E0E4-4961-BAF5-2EECFBECE160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23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">
              <a:srgbClr val="02007F">
                <a:alpha val="57000"/>
              </a:srgbClr>
            </a:gs>
            <a:gs pos="83000">
              <a:srgbClr val="060B4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1174046"/>
            <a:ext cx="32918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6827573"/>
            <a:ext cx="32918400" cy="19308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7120484"/>
            <a:ext cx="8534400" cy="1562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727C44-8C7C-4CEE-944D-67C15F98CACC}" type="datetime4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October 3, 2019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7120484"/>
            <a:ext cx="11582400" cy="1562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Hydro-Gear Confidential and Proprietary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7120484"/>
            <a:ext cx="8534400" cy="1562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>
                <a:solidFill>
                  <a:prstClr val="white">
                    <a:tint val="75000"/>
                  </a:prstClr>
                </a:solidFill>
              </a:rPr>
              <a:t>Page </a:t>
            </a:r>
            <a:fld id="{FD8B76B5-CBB8-454F-B5C9-9F0755266B22}" type="slidenum">
              <a:rPr lang="en-US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249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5pPr>
      <a:lvl6pPr marL="1828800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6pPr>
      <a:lvl7pPr marL="3657600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7pPr>
      <a:lvl8pPr marL="5486400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8pPr>
      <a:lvl9pPr marL="7315200" algn="ctr" rtl="0" fontAlgn="base"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" pitchFamily="34" charset="0"/>
        </a:defRPr>
      </a:lvl9pPr>
    </p:titleStyle>
    <p:bodyStyle>
      <a:lvl1pPr marL="1371600" indent="-1371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800" indent="-11430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" y="4434124"/>
            <a:ext cx="36576000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Jacob Lair,  Electrical &amp; Computer Concentration</a:t>
            </a:r>
          </a:p>
          <a:p>
            <a:pPr algn="ctr"/>
            <a:r>
              <a:rPr lang="en-US" sz="1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</p:txBody>
      </p:sp>
      <p:sp>
        <p:nvSpPr>
          <p:cNvPr id="8" name="Rectangle 7"/>
          <p:cNvSpPr/>
          <p:nvPr/>
        </p:nvSpPr>
        <p:spPr>
          <a:xfrm>
            <a:off x="13626168" y="10154964"/>
            <a:ext cx="22610744" cy="6304232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24"/>
          </a:p>
        </p:txBody>
      </p:sp>
      <p:sp>
        <p:nvSpPr>
          <p:cNvPr id="10" name="Rectangle 9"/>
          <p:cNvSpPr/>
          <p:nvPr/>
        </p:nvSpPr>
        <p:spPr>
          <a:xfrm>
            <a:off x="373380" y="6668670"/>
            <a:ext cx="35905440" cy="3285748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24"/>
          </a:p>
        </p:txBody>
      </p:sp>
      <p:sp>
        <p:nvSpPr>
          <p:cNvPr id="12" name="Rectangle 11"/>
          <p:cNvSpPr/>
          <p:nvPr/>
        </p:nvSpPr>
        <p:spPr>
          <a:xfrm>
            <a:off x="339088" y="23774410"/>
            <a:ext cx="35890208" cy="4267196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24"/>
          </a:p>
        </p:txBody>
      </p:sp>
      <p:sp>
        <p:nvSpPr>
          <p:cNvPr id="16" name="Rectangle 15"/>
          <p:cNvSpPr/>
          <p:nvPr/>
        </p:nvSpPr>
        <p:spPr>
          <a:xfrm>
            <a:off x="390792" y="10141770"/>
            <a:ext cx="13020408" cy="6317436"/>
          </a:xfrm>
          <a:prstGeom prst="rect">
            <a:avLst/>
          </a:prstGeom>
          <a:solidFill>
            <a:schemeClr val="tx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24"/>
          </a:p>
        </p:txBody>
      </p:sp>
      <p:sp>
        <p:nvSpPr>
          <p:cNvPr id="20" name="Rectangle 19"/>
          <p:cNvSpPr/>
          <p:nvPr/>
        </p:nvSpPr>
        <p:spPr>
          <a:xfrm>
            <a:off x="0" y="914414"/>
            <a:ext cx="36576000" cy="365759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9624"/>
          </a:p>
        </p:txBody>
      </p:sp>
      <p:pic>
        <p:nvPicPr>
          <p:cNvPr id="2052" name="Picture 4" descr="F:\Images\Hydro-Gear Logo no tag 150dpi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969" b="89720" l="4355" r="98028">
                        <a14:foregroundMark x1="16023" y1="33956" x2="16023" y2="33956"/>
                        <a14:foregroundMark x1="17831" y1="39252" x2="17831" y2="39252"/>
                        <a14:foregroundMark x1="22021" y1="55452" x2="22021" y2="55452"/>
                        <a14:foregroundMark x1="20953" y1="64174" x2="20953" y2="64174"/>
                        <a14:foregroundMark x1="16434" y1="64486" x2="16434" y2="64486"/>
                        <a14:foregroundMark x1="20953" y1="47664" x2="22021" y2="51090"/>
                        <a14:foregroundMark x1="22268" y1="54517" x2="21364" y2="64174"/>
                        <a14:foregroundMark x1="24076" y1="47975" x2="24076" y2="47975"/>
                        <a14:foregroundMark x1="17420" y1="72274" x2="17420" y2="72274"/>
                        <a14:foregroundMark x1="16516" y1="73832" x2="19803" y2="72586"/>
                        <a14:foregroundMark x1="7231" y1="73520" x2="12572" y2="74143"/>
                        <a14:foregroundMark x1="6902" y1="66355" x2="11422" y2="65109"/>
                        <a14:foregroundMark x1="29663" y1="52336" x2="29663" y2="52336"/>
                        <a14:foregroundMark x1="37305" y1="58567" x2="37305" y2="58567"/>
                        <a14:foregroundMark x1="42646" y1="55140" x2="42646" y2="55140"/>
                        <a14:foregroundMark x1="49055" y1="61994" x2="49055" y2="61994"/>
                        <a14:foregroundMark x1="55136" y1="57632" x2="55136" y2="57632"/>
                        <a14:foregroundMark x1="61298" y1="64798" x2="61298" y2="64798"/>
                        <a14:foregroundMark x1="64585" y1="62928" x2="64585" y2="62928"/>
                        <a14:foregroundMark x1="71405" y1="68536" x2="71405" y2="68536"/>
                        <a14:foregroundMark x1="77732" y1="68224" x2="77732" y2="68224"/>
                        <a14:foregroundMark x1="83813" y1="68224" x2="83813" y2="68224"/>
                        <a14:foregroundMark x1="45933" y1="36137" x2="45933" y2="36137"/>
                        <a14:backgroundMark x1="49795" y1="32399" x2="49795" y2="32399"/>
                        <a14:backgroundMark x1="50452" y1="58567" x2="50452" y2="58567"/>
                        <a14:backgroundMark x1="85620" y1="59502" x2="85620" y2="59502"/>
                        <a14:backgroundMark x1="78965" y1="64486" x2="78965" y2="6448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272" y="-338112"/>
            <a:ext cx="25933456" cy="582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470989" y="6515309"/>
            <a:ext cx="35897824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900" b="1" dirty="0">
                <a:solidFill>
                  <a:schemeClr val="bg1"/>
                </a:solidFill>
              </a:rPr>
              <a:t>About the </a:t>
            </a:r>
            <a:r>
              <a:rPr lang="en-US" sz="8800" b="1" dirty="0">
                <a:solidFill>
                  <a:schemeClr val="bg1"/>
                </a:solidFill>
              </a:rPr>
              <a:t>Company</a:t>
            </a:r>
            <a:endParaRPr lang="en-US" sz="9900" b="1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9088" y="7615318"/>
            <a:ext cx="358978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dirty="0">
                <a:solidFill>
                  <a:schemeClr val="bg1"/>
                </a:solidFill>
              </a:rPr>
              <a:t>Hydro-Gear is a world leader in the design and manufacture of precision drive solutions for the industrial, commercial, and consumer markets.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8418" y="10074435"/>
            <a:ext cx="128537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bg1"/>
                </a:solidFill>
              </a:rPr>
              <a:t>Internship Project Overview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2982" y="11549925"/>
            <a:ext cx="128160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400" dirty="0">
                <a:solidFill>
                  <a:schemeClr val="bg1"/>
                </a:solidFill>
              </a:rPr>
              <a:t>Writing low-level software code for a CAN peripheral microchip that will be used for Hydro-Gear’s current Bluetooth Module project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3746480" y="10123706"/>
            <a:ext cx="224311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Project Achievements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768251" y="11324524"/>
            <a:ext cx="1130046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arabicPeriod"/>
            </a:pPr>
            <a:r>
              <a:rPr lang="en-US" sz="5600" dirty="0">
                <a:solidFill>
                  <a:schemeClr val="bg1"/>
                </a:solidFill>
              </a:rPr>
              <a:t>SPI messages verified with oscilloscope decoding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5600" dirty="0">
                <a:solidFill>
                  <a:schemeClr val="bg1"/>
                </a:solidFill>
              </a:rPr>
              <a:t>Successful transmission of Tx and Rx CAN messages</a:t>
            </a:r>
          </a:p>
          <a:p>
            <a:pPr marL="1143000" indent="-1143000">
              <a:buFont typeface="+mj-lt"/>
              <a:buAutoNum type="arabicPeriod"/>
            </a:pPr>
            <a:r>
              <a:rPr lang="en-US" sz="5600" dirty="0">
                <a:solidFill>
                  <a:schemeClr val="bg1"/>
                </a:solidFill>
              </a:rPr>
              <a:t>Auto Detect Clock Rate Function</a:t>
            </a:r>
          </a:p>
        </p:txBody>
      </p:sp>
      <p:pic>
        <p:nvPicPr>
          <p:cNvPr id="1027" name="Picture 3" descr="C:\Users\jlair\Downloads\IMG_0003.JPG"/>
          <p:cNvPicPr>
            <a:picLocks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85" t="10756" r="29706" b="10196"/>
          <a:stretch/>
        </p:blipFill>
        <p:spPr bwMode="auto">
          <a:xfrm rot="5400000">
            <a:off x="2868942" y="14268448"/>
            <a:ext cx="6827516" cy="1181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jlair\Downloads\IMG_0116.JPG"/>
          <p:cNvPicPr>
            <a:picLocks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087" t="6420" r="26389" b="9453"/>
          <a:stretch/>
        </p:blipFill>
        <p:spPr bwMode="auto">
          <a:xfrm rot="5400000">
            <a:off x="15179038" y="14081772"/>
            <a:ext cx="6827540" cy="121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3610" y="16764010"/>
            <a:ext cx="11236964" cy="6784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758184" y="23659267"/>
            <a:ext cx="358559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 dirty="0">
                <a:solidFill>
                  <a:schemeClr val="bg1"/>
                </a:solidFill>
              </a:rPr>
              <a:t>Experience Gained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928828" y="11220636"/>
            <a:ext cx="113004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+mj-lt"/>
              <a:buAutoNum type="arabicPeriod" startAt="4"/>
            </a:pPr>
            <a:r>
              <a:rPr lang="en-US" sz="5600" dirty="0">
                <a:solidFill>
                  <a:schemeClr val="bg1"/>
                </a:solidFill>
              </a:rPr>
              <a:t>Optimized logic using high optimization and status registers</a:t>
            </a:r>
          </a:p>
          <a:p>
            <a:pPr marL="1143000" indent="-1143000">
              <a:buFont typeface="+mj-lt"/>
              <a:buAutoNum type="arabicPeriod" startAt="4"/>
            </a:pPr>
            <a:r>
              <a:rPr lang="en-US" sz="5600" dirty="0">
                <a:solidFill>
                  <a:schemeClr val="bg1"/>
                </a:solidFill>
              </a:rPr>
              <a:t>Incorporated a capacitive touch sensor along with visual graph</a:t>
            </a:r>
          </a:p>
          <a:p>
            <a:pPr marL="1143000" indent="-1143000">
              <a:buFont typeface="+mj-lt"/>
              <a:buAutoNum type="arabicPeriod" startAt="4"/>
            </a:pPr>
            <a:r>
              <a:rPr lang="en-US" sz="5600" dirty="0">
                <a:solidFill>
                  <a:schemeClr val="bg1"/>
                </a:solidFill>
              </a:rPr>
              <a:t>Debugged circuit design with shorting issue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8916" y="24741134"/>
            <a:ext cx="17987184" cy="48936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bg1"/>
                </a:solidFill>
              </a:rPr>
              <a:t>Better Understanding of Serial Communication (CAN, SPI)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bg1"/>
                </a:solidFill>
              </a:rPr>
              <a:t>Higher Proficiency Writing High Level and Low Level Embedded Software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bg1"/>
                </a:solidFill>
              </a:rPr>
              <a:t>Configuration of Clock Rates for communication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bg1"/>
              </a:solidFill>
            </a:endParaRP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7678410" y="24741140"/>
            <a:ext cx="185509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bg1"/>
                </a:solidFill>
              </a:rPr>
              <a:t>Writing, Drawing, and Presenting Information in a technical manner (documentation, schematic drawings, presentations)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bg1"/>
                </a:solidFill>
              </a:rPr>
              <a:t>Reading, Understanding, and Acting upon Documentation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5200" dirty="0">
                <a:solidFill>
                  <a:schemeClr val="bg1"/>
                </a:solidFill>
              </a:rPr>
              <a:t>Working in an Engineering Work Environment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endParaRPr lang="en-US" sz="5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006937"/>
      </p:ext>
    </p:extLst>
  </p:cSld>
  <p:clrMapOvr>
    <a:masterClrMapping/>
  </p:clrMapOvr>
</p:sld>
</file>

<file path=ppt/theme/theme1.xml><?xml version="1.0" encoding="utf-8"?>
<a:theme xmlns:a="http://schemas.openxmlformats.org/drawingml/2006/main" name="2_HydroGearCorpPPT_Wide_Dec201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13230</TotalTime>
  <Words>163</Words>
  <Application>Microsoft Macintosh PowerPoint</Application>
  <PresentationFormat>Custom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 Math</vt:lpstr>
      <vt:lpstr>2_HydroGearCorpPPT_Wide_Dec2014</vt:lpstr>
      <vt:lpstr>PowerPoint Presentation</vt:lpstr>
    </vt:vector>
  </TitlesOfParts>
  <Company>Hydro-Gear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Lair</dc:creator>
  <cp:lastModifiedBy>Jacob Lair</cp:lastModifiedBy>
  <cp:revision>52</cp:revision>
  <dcterms:created xsi:type="dcterms:W3CDTF">2019-08-05T18:47:25Z</dcterms:created>
  <dcterms:modified xsi:type="dcterms:W3CDTF">2019-10-03T17:05:51Z</dcterms:modified>
</cp:coreProperties>
</file>