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9" r:id="rId2"/>
  </p:sldIdLst>
  <p:sldSz cx="36576000" cy="29260800"/>
  <p:notesSz cx="9236075" cy="7010400"/>
  <p:defaultTextStyle>
    <a:defPPr>
      <a:defRPr lang="en-US"/>
    </a:defPPr>
    <a:lvl1pPr algn="l" defTabSz="4462583" rtl="0" fontAlgn="base">
      <a:spcBef>
        <a:spcPct val="0"/>
      </a:spcBef>
      <a:spcAft>
        <a:spcPct val="0"/>
      </a:spcAft>
      <a:defRPr sz="8742" kern="1200">
        <a:solidFill>
          <a:schemeClr val="tx1"/>
        </a:solidFill>
        <a:latin typeface="Arial" charset="0"/>
        <a:ea typeface="+mn-ea"/>
        <a:cs typeface="Arial" charset="0"/>
      </a:defRPr>
    </a:lvl1pPr>
    <a:lvl2pPr marL="2230102" indent="-1544647" algn="l" defTabSz="4462583" rtl="0" fontAlgn="base">
      <a:spcBef>
        <a:spcPct val="0"/>
      </a:spcBef>
      <a:spcAft>
        <a:spcPct val="0"/>
      </a:spcAft>
      <a:defRPr sz="8742" kern="1200">
        <a:solidFill>
          <a:schemeClr val="tx1"/>
        </a:solidFill>
        <a:latin typeface="Arial" charset="0"/>
        <a:ea typeface="+mn-ea"/>
        <a:cs typeface="Arial" charset="0"/>
      </a:defRPr>
    </a:lvl2pPr>
    <a:lvl3pPr marL="4462583" indent="-3091674" algn="l" defTabSz="4462583" rtl="0" fontAlgn="base">
      <a:spcBef>
        <a:spcPct val="0"/>
      </a:spcBef>
      <a:spcAft>
        <a:spcPct val="0"/>
      </a:spcAft>
      <a:defRPr sz="8742" kern="1200">
        <a:solidFill>
          <a:schemeClr val="tx1"/>
        </a:solidFill>
        <a:latin typeface="Arial" charset="0"/>
        <a:ea typeface="+mn-ea"/>
        <a:cs typeface="Arial" charset="0"/>
      </a:defRPr>
    </a:lvl3pPr>
    <a:lvl4pPr marL="6695059" indent="-4638704" algn="l" defTabSz="4462583" rtl="0" fontAlgn="base">
      <a:spcBef>
        <a:spcPct val="0"/>
      </a:spcBef>
      <a:spcAft>
        <a:spcPct val="0"/>
      </a:spcAft>
      <a:defRPr sz="8742" kern="1200">
        <a:solidFill>
          <a:schemeClr val="tx1"/>
        </a:solidFill>
        <a:latin typeface="Arial" charset="0"/>
        <a:ea typeface="+mn-ea"/>
        <a:cs typeface="Arial" charset="0"/>
      </a:defRPr>
    </a:lvl4pPr>
    <a:lvl5pPr marL="8927542" indent="-6185730" algn="l" defTabSz="4462583" rtl="0" fontAlgn="base">
      <a:spcBef>
        <a:spcPct val="0"/>
      </a:spcBef>
      <a:spcAft>
        <a:spcPct val="0"/>
      </a:spcAft>
      <a:defRPr sz="8742" kern="1200">
        <a:solidFill>
          <a:schemeClr val="tx1"/>
        </a:solidFill>
        <a:latin typeface="Arial" charset="0"/>
        <a:ea typeface="+mn-ea"/>
        <a:cs typeface="Arial" charset="0"/>
      </a:defRPr>
    </a:lvl5pPr>
    <a:lvl6pPr marL="3427263" algn="l" defTabSz="1370905" rtl="0" eaLnBrk="1" latinLnBrk="0" hangingPunct="1">
      <a:defRPr sz="8742" kern="1200">
        <a:solidFill>
          <a:schemeClr val="tx1"/>
        </a:solidFill>
        <a:latin typeface="Arial" charset="0"/>
        <a:ea typeface="+mn-ea"/>
        <a:cs typeface="Arial" charset="0"/>
      </a:defRPr>
    </a:lvl6pPr>
    <a:lvl7pPr marL="4112716" algn="l" defTabSz="1370905" rtl="0" eaLnBrk="1" latinLnBrk="0" hangingPunct="1">
      <a:defRPr sz="8742" kern="1200">
        <a:solidFill>
          <a:schemeClr val="tx1"/>
        </a:solidFill>
        <a:latin typeface="Arial" charset="0"/>
        <a:ea typeface="+mn-ea"/>
        <a:cs typeface="Arial" charset="0"/>
      </a:defRPr>
    </a:lvl7pPr>
    <a:lvl8pPr marL="4798166" algn="l" defTabSz="1370905" rtl="0" eaLnBrk="1" latinLnBrk="0" hangingPunct="1">
      <a:defRPr sz="8742" kern="1200">
        <a:solidFill>
          <a:schemeClr val="tx1"/>
        </a:solidFill>
        <a:latin typeface="Arial" charset="0"/>
        <a:ea typeface="+mn-ea"/>
        <a:cs typeface="Arial" charset="0"/>
      </a:defRPr>
    </a:lvl8pPr>
    <a:lvl9pPr marL="5483618" algn="l" defTabSz="1370905" rtl="0" eaLnBrk="1" latinLnBrk="0" hangingPunct="1">
      <a:defRPr sz="8742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705" userDrawn="1">
          <p15:clr>
            <a:srgbClr val="A4A3A4"/>
          </p15:clr>
        </p15:guide>
        <p15:guide id="2" pos="54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AC2E"/>
    <a:srgbClr val="7030A0"/>
    <a:srgbClr val="0033CC"/>
    <a:srgbClr val="006600"/>
    <a:srgbClr val="0070C0"/>
    <a:srgbClr val="CA1714"/>
    <a:srgbClr val="EBF6FF"/>
    <a:srgbClr val="FAF4F7"/>
    <a:srgbClr val="DEB8C9"/>
    <a:srgbClr val="C280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9112" autoAdjust="0"/>
  </p:normalViewPr>
  <p:slideViewPr>
    <p:cSldViewPr showGuides="1">
      <p:cViewPr varScale="1">
        <p:scale>
          <a:sx n="14" d="100"/>
          <a:sy n="14" d="100"/>
        </p:scale>
        <p:origin x="1822" y="228"/>
      </p:cViewPr>
      <p:guideLst>
        <p:guide orient="horz" pos="5705"/>
        <p:guide pos="54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297762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0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297762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D1B741-01EC-4633-A164-D573099309EB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74975" y="527050"/>
            <a:ext cx="3286125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29940"/>
            <a:ext cx="7388860" cy="3154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297762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1" y="6658664"/>
            <a:ext cx="4002299" cy="3505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2977628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0795F43-029A-4370-ACF9-5DB843A8B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529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62583" rtl="0" fontAlgn="base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1pPr>
    <a:lvl2pPr marL="2230102" algn="l" defTabSz="4462583" rtl="0" fontAlgn="base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2pPr>
    <a:lvl3pPr marL="4462583" algn="l" defTabSz="4462583" rtl="0" fontAlgn="base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3pPr>
    <a:lvl4pPr marL="6695059" algn="l" defTabSz="4462583" rtl="0" fontAlgn="base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4pPr>
    <a:lvl5pPr marL="8927542" algn="l" defTabSz="4462583" rtl="0" fontAlgn="base">
      <a:spcBef>
        <a:spcPct val="30000"/>
      </a:spcBef>
      <a:spcAft>
        <a:spcPct val="0"/>
      </a:spcAft>
      <a:defRPr sz="6000" kern="1200">
        <a:solidFill>
          <a:schemeClr val="tx1"/>
        </a:solidFill>
        <a:latin typeface="+mn-lt"/>
        <a:ea typeface="+mn-ea"/>
        <a:cs typeface="+mn-cs"/>
      </a:defRPr>
    </a:lvl5pPr>
    <a:lvl6pPr marL="11160446" algn="l" defTabSz="446417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6pPr>
    <a:lvl7pPr marL="13392532" algn="l" defTabSz="446417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7pPr>
    <a:lvl8pPr marL="15624623" algn="l" defTabSz="446417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8pPr>
    <a:lvl9pPr marL="17856707" algn="l" defTabSz="4464177" rtl="0" eaLnBrk="1" latinLnBrk="0" hangingPunct="1">
      <a:defRPr sz="6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74975" y="527050"/>
            <a:ext cx="3286125" cy="26289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2976563" fontAlgn="base">
              <a:spcBef>
                <a:spcPct val="0"/>
              </a:spcBef>
              <a:spcAft>
                <a:spcPct val="0"/>
              </a:spcAft>
            </a:pPr>
            <a:fld id="{A6B2DD33-F8C1-47FD-B8D3-3E93C18B48DC}" type="slidenum">
              <a:rPr lang="en-US"/>
              <a:pPr defTabSz="2976563"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9089823"/>
            <a:ext cx="31089600" cy="627210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6581120"/>
            <a:ext cx="25603200" cy="747776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70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40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510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80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50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020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907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60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3494B-9AEE-44C6-9FAE-13D2FD34A79C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2CE71-B4A0-4307-9313-D90B8621D3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53823D-EB92-4A00-A960-17E4BB88EBE4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0BDBC0-2970-41F0-9527-ABFA4C981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465915" y="3278300"/>
            <a:ext cx="29622752" cy="699075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84962" y="3278300"/>
            <a:ext cx="88271348" cy="699075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3C227-1780-47B7-942E-A817054D6856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CBC7C-2D07-4588-A3C6-43541CF9D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F0064-F515-4059-BEE6-B3ECB052E1D6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9C24F-9F71-46BE-B5D8-8B41B64AE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89252" y="18802775"/>
            <a:ext cx="31089600" cy="5811520"/>
          </a:xfrm>
        </p:spPr>
        <p:txBody>
          <a:bodyPr anchor="t"/>
          <a:lstStyle>
            <a:lvl1pPr algn="l">
              <a:defRPr sz="1924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89252" y="12401986"/>
            <a:ext cx="31089600" cy="6400800"/>
          </a:xfrm>
        </p:spPr>
        <p:txBody>
          <a:bodyPr anchor="b"/>
          <a:lstStyle>
            <a:lvl1pPr marL="0" indent="0">
              <a:buNone/>
              <a:defRPr sz="9166">
                <a:solidFill>
                  <a:schemeClr val="tx1">
                    <a:tint val="75000"/>
                  </a:schemeClr>
                </a:solidFill>
              </a:defRPr>
            </a:lvl1pPr>
            <a:lvl2pPr marL="217011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40216" indent="0">
              <a:buNone/>
              <a:defRPr sz="7583">
                <a:solidFill>
                  <a:schemeClr val="tx1">
                    <a:tint val="75000"/>
                  </a:schemeClr>
                </a:solidFill>
              </a:defRPr>
            </a:lvl3pPr>
            <a:lvl4pPr marL="6510325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4pPr>
            <a:lvl5pPr marL="8680433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5pPr>
            <a:lvl6pPr marL="10850542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6pPr>
            <a:lvl7pPr marL="13020647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7pPr>
            <a:lvl8pPr marL="15190757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8pPr>
            <a:lvl9pPr marL="17360861" indent="0">
              <a:buNone/>
              <a:defRPr sz="67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DE8C2-780C-484D-9528-8A9E9F34CD98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1193E-7065-4670-85BD-EC16782BB1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84961" y="19114353"/>
            <a:ext cx="58947048" cy="54071522"/>
          </a:xfrm>
        </p:spPr>
        <p:txBody>
          <a:bodyPr/>
          <a:lstStyle>
            <a:lvl1pPr>
              <a:defRPr sz="13249"/>
            </a:lvl1pPr>
            <a:lvl2pPr>
              <a:defRPr sz="11416"/>
            </a:lvl2pPr>
            <a:lvl3pPr>
              <a:defRPr sz="9166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41616" y="19114353"/>
            <a:ext cx="58947052" cy="54071522"/>
          </a:xfrm>
        </p:spPr>
        <p:txBody>
          <a:bodyPr/>
          <a:lstStyle>
            <a:lvl1pPr>
              <a:defRPr sz="13249"/>
            </a:lvl1pPr>
            <a:lvl2pPr>
              <a:defRPr sz="11416"/>
            </a:lvl2pPr>
            <a:lvl3pPr>
              <a:defRPr sz="9166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FDCF9-10F0-4FE1-9A43-3F56E2CE20C1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2EC479-FB50-41E5-9C53-4B11B8E04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1171794"/>
            <a:ext cx="32918400" cy="487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16" y="6549821"/>
            <a:ext cx="16160752" cy="2729652"/>
          </a:xfrm>
        </p:spPr>
        <p:txBody>
          <a:bodyPr anchor="b"/>
          <a:lstStyle>
            <a:lvl1pPr marL="0" indent="0">
              <a:buNone/>
              <a:defRPr sz="11416" b="1"/>
            </a:lvl1pPr>
            <a:lvl2pPr marL="2170110" indent="0">
              <a:buNone/>
              <a:defRPr sz="9166" b="1"/>
            </a:lvl2pPr>
            <a:lvl3pPr marL="4340216" indent="0">
              <a:buNone/>
              <a:defRPr sz="8500" b="1"/>
            </a:lvl3pPr>
            <a:lvl4pPr marL="6510325" indent="0">
              <a:buNone/>
              <a:defRPr sz="7583" b="1"/>
            </a:lvl4pPr>
            <a:lvl5pPr marL="8680433" indent="0">
              <a:buNone/>
              <a:defRPr sz="7583" b="1"/>
            </a:lvl5pPr>
            <a:lvl6pPr marL="10850542" indent="0">
              <a:buNone/>
              <a:defRPr sz="7583" b="1"/>
            </a:lvl6pPr>
            <a:lvl7pPr marL="13020647" indent="0">
              <a:buNone/>
              <a:defRPr sz="7583" b="1"/>
            </a:lvl7pPr>
            <a:lvl8pPr marL="15190757" indent="0">
              <a:buNone/>
              <a:defRPr sz="7583" b="1"/>
            </a:lvl8pPr>
            <a:lvl9pPr marL="17360861" indent="0">
              <a:buNone/>
              <a:defRPr sz="7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28816" y="9279473"/>
            <a:ext cx="16160752" cy="16858828"/>
          </a:xfrm>
        </p:spPr>
        <p:txBody>
          <a:bodyPr/>
          <a:lstStyle>
            <a:lvl1pPr>
              <a:defRPr sz="11416"/>
            </a:lvl1pPr>
            <a:lvl2pPr>
              <a:defRPr sz="9166"/>
            </a:lvl2pPr>
            <a:lvl3pPr>
              <a:defRPr sz="8500"/>
            </a:lvl3pPr>
            <a:lvl4pPr>
              <a:defRPr sz="7583"/>
            </a:lvl4pPr>
            <a:lvl5pPr>
              <a:defRPr sz="7583"/>
            </a:lvl5pPr>
            <a:lvl6pPr>
              <a:defRPr sz="7583"/>
            </a:lvl6pPr>
            <a:lvl7pPr>
              <a:defRPr sz="7583"/>
            </a:lvl7pPr>
            <a:lvl8pPr>
              <a:defRPr sz="7583"/>
            </a:lvl8pPr>
            <a:lvl9pPr>
              <a:defRPr sz="7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0111" y="6549821"/>
            <a:ext cx="16167102" cy="2729652"/>
          </a:xfrm>
        </p:spPr>
        <p:txBody>
          <a:bodyPr anchor="b"/>
          <a:lstStyle>
            <a:lvl1pPr marL="0" indent="0">
              <a:buNone/>
              <a:defRPr sz="11416" b="1"/>
            </a:lvl1pPr>
            <a:lvl2pPr marL="2170110" indent="0">
              <a:buNone/>
              <a:defRPr sz="9166" b="1"/>
            </a:lvl2pPr>
            <a:lvl3pPr marL="4340216" indent="0">
              <a:buNone/>
              <a:defRPr sz="8500" b="1"/>
            </a:lvl3pPr>
            <a:lvl4pPr marL="6510325" indent="0">
              <a:buNone/>
              <a:defRPr sz="7583" b="1"/>
            </a:lvl4pPr>
            <a:lvl5pPr marL="8680433" indent="0">
              <a:buNone/>
              <a:defRPr sz="7583" b="1"/>
            </a:lvl5pPr>
            <a:lvl6pPr marL="10850542" indent="0">
              <a:buNone/>
              <a:defRPr sz="7583" b="1"/>
            </a:lvl6pPr>
            <a:lvl7pPr marL="13020647" indent="0">
              <a:buNone/>
              <a:defRPr sz="7583" b="1"/>
            </a:lvl7pPr>
            <a:lvl8pPr marL="15190757" indent="0">
              <a:buNone/>
              <a:defRPr sz="7583" b="1"/>
            </a:lvl8pPr>
            <a:lvl9pPr marL="17360861" indent="0">
              <a:buNone/>
              <a:defRPr sz="758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0111" y="9279473"/>
            <a:ext cx="16167102" cy="16858828"/>
          </a:xfrm>
        </p:spPr>
        <p:txBody>
          <a:bodyPr/>
          <a:lstStyle>
            <a:lvl1pPr>
              <a:defRPr sz="11416"/>
            </a:lvl1pPr>
            <a:lvl2pPr>
              <a:defRPr sz="9166"/>
            </a:lvl2pPr>
            <a:lvl3pPr>
              <a:defRPr sz="8500"/>
            </a:lvl3pPr>
            <a:lvl4pPr>
              <a:defRPr sz="7583"/>
            </a:lvl4pPr>
            <a:lvl5pPr>
              <a:defRPr sz="7583"/>
            </a:lvl5pPr>
            <a:lvl6pPr>
              <a:defRPr sz="7583"/>
            </a:lvl6pPr>
            <a:lvl7pPr>
              <a:defRPr sz="7583"/>
            </a:lvl7pPr>
            <a:lvl8pPr>
              <a:defRPr sz="7583"/>
            </a:lvl8pPr>
            <a:lvl9pPr>
              <a:defRPr sz="758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0C7379-3767-44D5-BB02-7EAF315807FC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AA76A-0C4F-49D7-AA14-BB370E51F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6F7D37-7B5C-4C21-AE61-C0FE6FF044C7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6CE07-2E11-459D-A732-B2DBE76427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EF8BC-F904-4F66-B414-7620E6E930EE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B4554-308B-454F-88AE-D1E39A975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12" y="1165025"/>
            <a:ext cx="12033252" cy="4958078"/>
          </a:xfrm>
        </p:spPr>
        <p:txBody>
          <a:bodyPr anchor="b"/>
          <a:lstStyle>
            <a:lvl1pPr algn="l">
              <a:defRPr sz="91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208" y="1165035"/>
            <a:ext cx="20447000" cy="24973280"/>
          </a:xfrm>
        </p:spPr>
        <p:txBody>
          <a:bodyPr/>
          <a:lstStyle>
            <a:lvl1pPr>
              <a:defRPr sz="15166"/>
            </a:lvl1pPr>
            <a:lvl2pPr>
              <a:defRPr sz="13249"/>
            </a:lvl2pPr>
            <a:lvl3pPr>
              <a:defRPr sz="11416"/>
            </a:lvl3pPr>
            <a:lvl4pPr>
              <a:defRPr sz="9166"/>
            </a:lvl4pPr>
            <a:lvl5pPr>
              <a:defRPr sz="9166"/>
            </a:lvl5pPr>
            <a:lvl6pPr>
              <a:defRPr sz="9166"/>
            </a:lvl6pPr>
            <a:lvl7pPr>
              <a:defRPr sz="9166"/>
            </a:lvl7pPr>
            <a:lvl8pPr>
              <a:defRPr sz="9166"/>
            </a:lvl8pPr>
            <a:lvl9pPr>
              <a:defRPr sz="916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12" y="6123099"/>
            <a:ext cx="12033252" cy="20015202"/>
          </a:xfrm>
        </p:spPr>
        <p:txBody>
          <a:bodyPr/>
          <a:lstStyle>
            <a:lvl1pPr marL="0" indent="0">
              <a:buNone/>
              <a:defRPr sz="6750"/>
            </a:lvl1pPr>
            <a:lvl2pPr marL="2170110" indent="0">
              <a:buNone/>
              <a:defRPr sz="5833"/>
            </a:lvl2pPr>
            <a:lvl3pPr marL="4340216" indent="0">
              <a:buNone/>
              <a:defRPr sz="4833"/>
            </a:lvl3pPr>
            <a:lvl4pPr marL="6510325" indent="0">
              <a:buNone/>
              <a:defRPr sz="4416"/>
            </a:lvl4pPr>
            <a:lvl5pPr marL="8680433" indent="0">
              <a:buNone/>
              <a:defRPr sz="4416"/>
            </a:lvl5pPr>
            <a:lvl6pPr marL="10850542" indent="0">
              <a:buNone/>
              <a:defRPr sz="4416"/>
            </a:lvl6pPr>
            <a:lvl7pPr marL="13020647" indent="0">
              <a:buNone/>
              <a:defRPr sz="4416"/>
            </a:lvl7pPr>
            <a:lvl8pPr marL="15190757" indent="0">
              <a:buNone/>
              <a:defRPr sz="4416"/>
            </a:lvl8pPr>
            <a:lvl9pPr marL="17360861" indent="0">
              <a:buNone/>
              <a:defRPr sz="44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AD952A-F05A-4CF5-8AF9-BCEB7A9FA284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27B50-BCFE-4E79-A26F-10D3BA4084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9152" y="20482570"/>
            <a:ext cx="21945600" cy="2418084"/>
          </a:xfrm>
        </p:spPr>
        <p:txBody>
          <a:bodyPr anchor="b"/>
          <a:lstStyle>
            <a:lvl1pPr algn="l">
              <a:defRPr sz="9166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169152" y="2614515"/>
            <a:ext cx="21945600" cy="17556482"/>
          </a:xfrm>
        </p:spPr>
        <p:txBody>
          <a:bodyPr rtlCol="0">
            <a:normAutofit/>
          </a:bodyPr>
          <a:lstStyle>
            <a:lvl1pPr marL="0" indent="0">
              <a:buNone/>
              <a:defRPr sz="15166"/>
            </a:lvl1pPr>
            <a:lvl2pPr marL="2170110" indent="0">
              <a:buNone/>
              <a:defRPr sz="13249"/>
            </a:lvl2pPr>
            <a:lvl3pPr marL="4340216" indent="0">
              <a:buNone/>
              <a:defRPr sz="11416"/>
            </a:lvl3pPr>
            <a:lvl4pPr marL="6510325" indent="0">
              <a:buNone/>
              <a:defRPr sz="9166"/>
            </a:lvl4pPr>
            <a:lvl5pPr marL="8680433" indent="0">
              <a:buNone/>
              <a:defRPr sz="9166"/>
            </a:lvl5pPr>
            <a:lvl6pPr marL="10850542" indent="0">
              <a:buNone/>
              <a:defRPr sz="9166"/>
            </a:lvl6pPr>
            <a:lvl7pPr marL="13020647" indent="0">
              <a:buNone/>
              <a:defRPr sz="9166"/>
            </a:lvl7pPr>
            <a:lvl8pPr marL="15190757" indent="0">
              <a:buNone/>
              <a:defRPr sz="9166"/>
            </a:lvl8pPr>
            <a:lvl9pPr marL="17360861" indent="0">
              <a:buNone/>
              <a:defRPr sz="9166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9152" y="22900648"/>
            <a:ext cx="21945600" cy="3434078"/>
          </a:xfrm>
        </p:spPr>
        <p:txBody>
          <a:bodyPr/>
          <a:lstStyle>
            <a:lvl1pPr marL="0" indent="0">
              <a:buNone/>
              <a:defRPr sz="6750"/>
            </a:lvl1pPr>
            <a:lvl2pPr marL="2170110" indent="0">
              <a:buNone/>
              <a:defRPr sz="5833"/>
            </a:lvl2pPr>
            <a:lvl3pPr marL="4340216" indent="0">
              <a:buNone/>
              <a:defRPr sz="4833"/>
            </a:lvl3pPr>
            <a:lvl4pPr marL="6510325" indent="0">
              <a:buNone/>
              <a:defRPr sz="4416"/>
            </a:lvl4pPr>
            <a:lvl5pPr marL="8680433" indent="0">
              <a:buNone/>
              <a:defRPr sz="4416"/>
            </a:lvl5pPr>
            <a:lvl6pPr marL="10850542" indent="0">
              <a:buNone/>
              <a:defRPr sz="4416"/>
            </a:lvl6pPr>
            <a:lvl7pPr marL="13020647" indent="0">
              <a:buNone/>
              <a:defRPr sz="4416"/>
            </a:lvl7pPr>
            <a:lvl8pPr marL="15190757" indent="0">
              <a:buNone/>
              <a:defRPr sz="4416"/>
            </a:lvl8pPr>
            <a:lvl9pPr marL="17360861" indent="0">
              <a:buNone/>
              <a:defRPr sz="441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28A1F-F619-44FE-B76E-C4E5F29BC5C3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FF1AA-4844-4CEB-BB2C-9F09B5A6CA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829162" y="1170821"/>
            <a:ext cx="3291769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0846" tIns="260425" rIns="520846" bIns="2604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9162" y="6826555"/>
            <a:ext cx="32917695" cy="1931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20846" tIns="260425" rIns="520846" bIns="260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29162" y="27119957"/>
            <a:ext cx="8533695" cy="1557868"/>
          </a:xfrm>
          <a:prstGeom prst="rect">
            <a:avLst/>
          </a:prstGeom>
        </p:spPr>
        <p:txBody>
          <a:bodyPr vert="horz" lIns="520846" tIns="260425" rIns="520846" bIns="260425" rtlCol="0" anchor="ctr"/>
          <a:lstStyle>
            <a:lvl1pPr algn="l" defTabSz="4340216" fontAlgn="auto">
              <a:spcBef>
                <a:spcPts val="0"/>
              </a:spcBef>
              <a:spcAft>
                <a:spcPts val="0"/>
              </a:spcAft>
              <a:defRPr sz="583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48B44F8-FB3D-49B9-BF27-AF790F2F4175}" type="datetimeFigureOut">
              <a:rPr lang="en-US"/>
              <a:pPr>
                <a:defRPr/>
              </a:pPr>
              <a:t>8/11/2017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497162" y="27119957"/>
            <a:ext cx="11581695" cy="1557868"/>
          </a:xfrm>
          <a:prstGeom prst="rect">
            <a:avLst/>
          </a:prstGeom>
        </p:spPr>
        <p:txBody>
          <a:bodyPr vert="horz" lIns="520846" tIns="260425" rIns="520846" bIns="260425" rtlCol="0" anchor="ctr"/>
          <a:lstStyle>
            <a:lvl1pPr algn="ctr" defTabSz="4340216" fontAlgn="auto">
              <a:spcBef>
                <a:spcPts val="0"/>
              </a:spcBef>
              <a:spcAft>
                <a:spcPts val="0"/>
              </a:spcAft>
              <a:defRPr sz="583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213162" y="27119957"/>
            <a:ext cx="8533695" cy="1557868"/>
          </a:xfrm>
          <a:prstGeom prst="rect">
            <a:avLst/>
          </a:prstGeom>
        </p:spPr>
        <p:txBody>
          <a:bodyPr vert="horz" lIns="520846" tIns="260425" rIns="520846" bIns="260425" rtlCol="0" anchor="ctr"/>
          <a:lstStyle>
            <a:lvl1pPr algn="r" defTabSz="4340216" fontAlgn="auto">
              <a:spcBef>
                <a:spcPts val="0"/>
              </a:spcBef>
              <a:spcAft>
                <a:spcPts val="0"/>
              </a:spcAft>
              <a:defRPr sz="5833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FFEEAE4-9A4E-48DB-A4E1-D23DF26AFA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38666" rtl="0" fontAlgn="base">
        <a:spcBef>
          <a:spcPct val="0"/>
        </a:spcBef>
        <a:spcAft>
          <a:spcPct val="0"/>
        </a:spcAft>
        <a:defRPr sz="20833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2pPr>
      <a:lvl3pPr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3pPr>
      <a:lvl4pPr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4pPr>
      <a:lvl5pPr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5pPr>
      <a:lvl6pPr marL="666420"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6pPr>
      <a:lvl7pPr marL="1332838"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7pPr>
      <a:lvl8pPr marL="1999256"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8pPr>
      <a:lvl9pPr marL="2665674" algn="ctr" defTabSz="4338666" rtl="0" fontAlgn="base">
        <a:spcBef>
          <a:spcPct val="0"/>
        </a:spcBef>
        <a:spcAft>
          <a:spcPct val="0"/>
        </a:spcAft>
        <a:defRPr sz="20833">
          <a:solidFill>
            <a:schemeClr val="tx1"/>
          </a:solidFill>
          <a:latin typeface="Calibri" pitchFamily="34" charset="0"/>
        </a:defRPr>
      </a:lvl9pPr>
    </p:titleStyle>
    <p:bodyStyle>
      <a:lvl1pPr marL="1626709" indent="-1626709" algn="l" defTabSz="4338666" rtl="0" fontAlgn="base">
        <a:spcBef>
          <a:spcPct val="20000"/>
        </a:spcBef>
        <a:spcAft>
          <a:spcPct val="0"/>
        </a:spcAft>
        <a:buFont typeface="Arial" charset="0"/>
        <a:buChar char="•"/>
        <a:defRPr sz="15166" kern="1200">
          <a:solidFill>
            <a:schemeClr val="tx1"/>
          </a:solidFill>
          <a:latin typeface="+mn-lt"/>
          <a:ea typeface="+mn-ea"/>
          <a:cs typeface="+mn-cs"/>
        </a:defRPr>
      </a:lvl1pPr>
      <a:lvl2pPr marL="3524151" indent="-1355977" algn="l" defTabSz="4338666" rtl="0" fontAlgn="base">
        <a:spcBef>
          <a:spcPct val="20000"/>
        </a:spcBef>
        <a:spcAft>
          <a:spcPct val="0"/>
        </a:spcAft>
        <a:buFont typeface="Arial" charset="0"/>
        <a:buChar char="–"/>
        <a:defRPr sz="13249" kern="1200">
          <a:solidFill>
            <a:schemeClr val="tx1"/>
          </a:solidFill>
          <a:latin typeface="+mn-lt"/>
          <a:ea typeface="+mn-ea"/>
          <a:cs typeface="+mn-cs"/>
        </a:defRPr>
      </a:lvl2pPr>
      <a:lvl3pPr marL="5423908" indent="-1082931" algn="l" defTabSz="4338666" rtl="0" fontAlgn="base">
        <a:spcBef>
          <a:spcPct val="20000"/>
        </a:spcBef>
        <a:spcAft>
          <a:spcPct val="0"/>
        </a:spcAft>
        <a:buFont typeface="Arial" charset="0"/>
        <a:buChar char="•"/>
        <a:defRPr sz="11416" kern="1200">
          <a:solidFill>
            <a:schemeClr val="tx1"/>
          </a:solidFill>
          <a:latin typeface="+mn-lt"/>
          <a:ea typeface="+mn-ea"/>
          <a:cs typeface="+mn-cs"/>
        </a:defRPr>
      </a:lvl3pPr>
      <a:lvl4pPr marL="7594395" indent="-1082931" algn="l" defTabSz="4338666" rtl="0" fontAlgn="base">
        <a:spcBef>
          <a:spcPct val="20000"/>
        </a:spcBef>
        <a:spcAft>
          <a:spcPct val="0"/>
        </a:spcAft>
        <a:buFont typeface="Arial" charset="0"/>
        <a:buChar char="–"/>
        <a:defRPr sz="9166" kern="1200">
          <a:solidFill>
            <a:schemeClr val="tx1"/>
          </a:solidFill>
          <a:latin typeface="+mn-lt"/>
          <a:ea typeface="+mn-ea"/>
          <a:cs typeface="+mn-cs"/>
        </a:defRPr>
      </a:lvl4pPr>
      <a:lvl5pPr marL="9764884" indent="-1082931" algn="l" defTabSz="4338666" rtl="0" fontAlgn="base">
        <a:spcBef>
          <a:spcPct val="20000"/>
        </a:spcBef>
        <a:spcAft>
          <a:spcPct val="0"/>
        </a:spcAft>
        <a:buFont typeface="Arial" charset="0"/>
        <a:buChar char="»"/>
        <a:defRPr sz="9166" kern="1200">
          <a:solidFill>
            <a:schemeClr val="tx1"/>
          </a:solidFill>
          <a:latin typeface="+mn-lt"/>
          <a:ea typeface="+mn-ea"/>
          <a:cs typeface="+mn-cs"/>
        </a:defRPr>
      </a:lvl5pPr>
      <a:lvl6pPr marL="11935593" indent="-1085053" algn="l" defTabSz="4340216" rtl="0" eaLnBrk="1" latinLnBrk="0" hangingPunct="1">
        <a:spcBef>
          <a:spcPct val="20000"/>
        </a:spcBef>
        <a:buFont typeface="Arial" pitchFamily="34" charset="0"/>
        <a:buChar char="•"/>
        <a:defRPr sz="9166" kern="1200">
          <a:solidFill>
            <a:schemeClr val="tx1"/>
          </a:solidFill>
          <a:latin typeface="+mn-lt"/>
          <a:ea typeface="+mn-ea"/>
          <a:cs typeface="+mn-cs"/>
        </a:defRPr>
      </a:lvl6pPr>
      <a:lvl7pPr marL="14105702" indent="-1085053" algn="l" defTabSz="4340216" rtl="0" eaLnBrk="1" latinLnBrk="0" hangingPunct="1">
        <a:spcBef>
          <a:spcPct val="20000"/>
        </a:spcBef>
        <a:buFont typeface="Arial" pitchFamily="34" charset="0"/>
        <a:buChar char="•"/>
        <a:defRPr sz="9166" kern="1200">
          <a:solidFill>
            <a:schemeClr val="tx1"/>
          </a:solidFill>
          <a:latin typeface="+mn-lt"/>
          <a:ea typeface="+mn-ea"/>
          <a:cs typeface="+mn-cs"/>
        </a:defRPr>
      </a:lvl7pPr>
      <a:lvl8pPr marL="16275805" indent="-1085053" algn="l" defTabSz="4340216" rtl="0" eaLnBrk="1" latinLnBrk="0" hangingPunct="1">
        <a:spcBef>
          <a:spcPct val="20000"/>
        </a:spcBef>
        <a:buFont typeface="Arial" pitchFamily="34" charset="0"/>
        <a:buChar char="•"/>
        <a:defRPr sz="9166" kern="1200">
          <a:solidFill>
            <a:schemeClr val="tx1"/>
          </a:solidFill>
          <a:latin typeface="+mn-lt"/>
          <a:ea typeface="+mn-ea"/>
          <a:cs typeface="+mn-cs"/>
        </a:defRPr>
      </a:lvl8pPr>
      <a:lvl9pPr marL="18445911" indent="-1085053" algn="l" defTabSz="4340216" rtl="0" eaLnBrk="1" latinLnBrk="0" hangingPunct="1">
        <a:spcBef>
          <a:spcPct val="20000"/>
        </a:spcBef>
        <a:buFont typeface="Arial" pitchFamily="34" charset="0"/>
        <a:buChar char="•"/>
        <a:defRPr sz="91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70110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40216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510325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80433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50542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3020647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90757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360861" algn="l" defTabSz="4340216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emf"/><Relationship Id="rId18" Type="http://schemas.openxmlformats.org/officeDocument/2006/relationships/image" Target="../media/image14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8.emf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11" Type="http://schemas.openxmlformats.org/officeDocument/2006/relationships/image" Target="../media/image7.pn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A3D3F617-5E80-42F0-8074-291C249D4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19867713">
            <a:off x="19141654" y="16368035"/>
            <a:ext cx="3282230" cy="406435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1A3638E-0EFA-4378-B298-BBA7D5B4BF74}"/>
              </a:ext>
            </a:extLst>
          </p:cNvPr>
          <p:cNvSpPr txBox="1"/>
          <p:nvPr/>
        </p:nvSpPr>
        <p:spPr>
          <a:xfrm>
            <a:off x="23487281" y="16611600"/>
            <a:ext cx="12832896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3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Point or termination mutations near the LETM1 interaction site (important for mitochondrial morphology) present a Leigh phenotype.</a:t>
            </a:r>
          </a:p>
          <a:p>
            <a:pPr marL="0" lvl="3" indent="0"/>
            <a:r>
              <a:rPr lang="en-US" sz="3200" dirty="0">
                <a:latin typeface="Constantia" panose="02030602050306030303" pitchFamily="18" charset="0"/>
              </a:rPr>
              <a:t> </a:t>
            </a:r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Documented Leigh mutations exhibit 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fragmented and punctate mitochondria,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supporting a role of BCS1 in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mitochondrial morphology.</a:t>
            </a:r>
          </a:p>
          <a:p>
            <a:endParaRPr lang="en-US" sz="3200" dirty="0">
              <a:latin typeface="Constantia" panose="02030602050306030303" pitchFamily="18" charset="0"/>
            </a:endParaRPr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The characteristic muscular lesions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may be linked to a BCS1L role in </a:t>
            </a:r>
          </a:p>
          <a:p>
            <a:pPr marL="241300" indent="-241300"/>
            <a:r>
              <a:rPr lang="en-US" sz="3200" dirty="0">
                <a:latin typeface="Constantia" panose="02030602050306030303" pitchFamily="18" charset="0"/>
              </a:rPr>
              <a:t>  mitochondrial morphology.</a:t>
            </a:r>
          </a:p>
          <a:p>
            <a:pPr marL="241300" indent="-241300"/>
            <a:endParaRPr lang="es-HN" sz="3200" dirty="0">
              <a:latin typeface="Constantia" panose="02030602050306030303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B8A3F1-3577-4534-A556-426AA3C9C981}"/>
              </a:ext>
            </a:extLst>
          </p:cNvPr>
          <p:cNvSpPr txBox="1"/>
          <p:nvPr/>
        </p:nvSpPr>
        <p:spPr>
          <a:xfrm>
            <a:off x="10078830" y="4447900"/>
            <a:ext cx="11239426" cy="9910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915150" lvl="3" indent="-220663">
              <a:buFont typeface="Arial" panose="020B0604020202020204" pitchFamily="34" charset="0"/>
              <a:buChar char="•"/>
            </a:pPr>
            <a:endParaRPr lang="en-US" sz="4400" dirty="0">
              <a:latin typeface="Constantia" panose="02030602050306030303" pitchFamily="18" charset="0"/>
            </a:endParaRPr>
          </a:p>
          <a:p>
            <a:pPr marL="6913563" lvl="3" indent="0"/>
            <a:r>
              <a:rPr lang="en-US" sz="3200" i="1" dirty="0">
                <a:latin typeface="Constantia" panose="02030602050306030303" pitchFamily="18" charset="0"/>
              </a:rPr>
              <a:t>Observed with homozygous mutations in hexamer assembly contact regions</a:t>
            </a:r>
          </a:p>
          <a:p>
            <a:pPr marL="6915150" lvl="3" indent="-220663"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</a:endParaRPr>
          </a:p>
          <a:p>
            <a:pPr marL="6915150" lvl="3" indent="-220663">
              <a:buFont typeface="Arial" panose="020B0604020202020204" pitchFamily="34" charset="0"/>
              <a:buChar char="•"/>
            </a:pPr>
            <a:endParaRPr lang="en-US" sz="2400" dirty="0">
              <a:latin typeface="Constantia" panose="02030602050306030303" pitchFamily="18" charset="0"/>
            </a:endParaRPr>
          </a:p>
          <a:p>
            <a:pPr marL="288925" lvl="3" indent="-220663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Heterozygous patients with both a Björnstad mutation and an early termination also exhibit a Björnstad phenotype because only full length BCS1 can assemble.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The severity of the disease depends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  on the particular amino acid 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  change (Y301N is more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  severe than R183H) and whether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  the possibility for disulfide bond 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  formation is introduced (R183H </a:t>
            </a:r>
          </a:p>
          <a:p>
            <a:r>
              <a:rPr lang="en-US" sz="3200" dirty="0">
                <a:latin typeface="Constantia" panose="02030602050306030303" pitchFamily="18" charset="0"/>
              </a:rPr>
              <a:t>  vs. R183C/R184C).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es-HN" sz="1800" dirty="0"/>
          </a:p>
          <a:p>
            <a:endParaRPr lang="en-US" sz="4000" dirty="0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>
            <a:off x="7010400" y="7955750"/>
            <a:ext cx="3048000" cy="51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3350" tIns="66675" rIns="133350" bIns="66675" numCol="1" anchor="ctr" anchorCtr="0" compatLnSpc="1">
            <a:prstTxWarp prst="textNoShape">
              <a:avLst/>
            </a:prstTxWarp>
            <a:spAutoFit/>
          </a:bodyPr>
          <a:lstStyle/>
          <a:p>
            <a:pPr defTabSz="1333447">
              <a:tabLst>
                <a:tab pos="666723" algn="l"/>
              </a:tabLst>
            </a:pPr>
            <a:endParaRPr lang="en-US" sz="2500" b="1" dirty="0">
              <a:latin typeface="Calluna Sans" pitchFamily="50" charset="0"/>
              <a:cs typeface="Arial" pitchFamily="34" charset="0"/>
            </a:endParaRPr>
          </a:p>
        </p:txBody>
      </p:sp>
      <p:sp>
        <p:nvSpPr>
          <p:cNvPr id="118" name="Rectangle 117"/>
          <p:cNvSpPr>
            <a:spLocks noChangeAspect="1"/>
          </p:cNvSpPr>
          <p:nvPr/>
        </p:nvSpPr>
        <p:spPr>
          <a:xfrm>
            <a:off x="9804400" y="3581400"/>
            <a:ext cx="11595101" cy="1062990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77800">
              <a:srgbClr val="0070C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>
              <a:solidFill>
                <a:schemeClr val="tx1"/>
              </a:solidFill>
            </a:endParaRPr>
          </a:p>
        </p:txBody>
      </p:sp>
      <p:sp>
        <p:nvSpPr>
          <p:cNvPr id="125" name="Rectangle 124"/>
          <p:cNvSpPr>
            <a:spLocks noChangeAspect="1"/>
          </p:cNvSpPr>
          <p:nvPr/>
        </p:nvSpPr>
        <p:spPr>
          <a:xfrm>
            <a:off x="21651833" y="3581400"/>
            <a:ext cx="14699371" cy="9427653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77800">
              <a:schemeClr val="accent6">
                <a:lumMod val="7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>
              <a:solidFill>
                <a:schemeClr val="tx1"/>
              </a:solidFill>
            </a:endParaRPr>
          </a:p>
        </p:txBody>
      </p:sp>
      <p:sp>
        <p:nvSpPr>
          <p:cNvPr id="65" name="Rectangle 64"/>
          <p:cNvSpPr>
            <a:spLocks noChangeAspect="1"/>
          </p:cNvSpPr>
          <p:nvPr/>
        </p:nvSpPr>
        <p:spPr>
          <a:xfrm>
            <a:off x="190500" y="11874417"/>
            <a:ext cx="9334500" cy="17100864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52400">
              <a:schemeClr val="bg1">
                <a:lumMod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>
              <a:solidFill>
                <a:schemeClr val="tx1"/>
              </a:solidFill>
            </a:endParaRPr>
          </a:p>
        </p:txBody>
      </p:sp>
      <p:sp>
        <p:nvSpPr>
          <p:cNvPr id="117" name="Rectangle 116"/>
          <p:cNvSpPr/>
          <p:nvPr/>
        </p:nvSpPr>
        <p:spPr>
          <a:xfrm>
            <a:off x="26822400" y="9191293"/>
            <a:ext cx="203200" cy="232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50" tIns="66675" rIns="133350" bIns="66675" rtlCol="0" anchor="ctr"/>
          <a:lstStyle/>
          <a:p>
            <a:pPr algn="ctr"/>
            <a:endParaRPr lang="en-US" sz="7285" dirty="0"/>
          </a:p>
        </p:txBody>
      </p:sp>
      <p:sp>
        <p:nvSpPr>
          <p:cNvPr id="160" name="Rectangle 19"/>
          <p:cNvSpPr>
            <a:spLocks noChangeArrowheads="1"/>
          </p:cNvSpPr>
          <p:nvPr/>
        </p:nvSpPr>
        <p:spPr bwMode="auto">
          <a:xfrm>
            <a:off x="30988000" y="6145325"/>
            <a:ext cx="304800" cy="45518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133350" tIns="66675" rIns="133350" bIns="66675" numCol="1" anchor="ctr" anchorCtr="0" compatLnSpc="1">
            <a:prstTxWarp prst="textNoShape">
              <a:avLst/>
            </a:prstTxWarp>
            <a:spAutoFit/>
          </a:bodyPr>
          <a:lstStyle/>
          <a:p>
            <a:pPr defTabSz="1333447">
              <a:tabLst>
                <a:tab pos="666723" algn="l"/>
              </a:tabLst>
            </a:pPr>
            <a:endParaRPr lang="en-US" sz="2083" dirty="0">
              <a:latin typeface="Calluna Sans" pitchFamily="50" charset="0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4673600" y="25425400"/>
            <a:ext cx="304800" cy="25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350" tIns="66675" rIns="133350" bIns="66675" rtlCol="0" anchor="ctr"/>
          <a:lstStyle/>
          <a:p>
            <a:pPr algn="ctr"/>
            <a:endParaRPr lang="en-US" sz="7285" dirty="0"/>
          </a:p>
        </p:txBody>
      </p:sp>
      <p:cxnSp>
        <p:nvCxnSpPr>
          <p:cNvPr id="126" name="Straight Connector 125"/>
          <p:cNvCxnSpPr/>
          <p:nvPr/>
        </p:nvCxnSpPr>
        <p:spPr>
          <a:xfrm>
            <a:off x="23005523" y="13745654"/>
            <a:ext cx="590113" cy="8645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TextBox 128"/>
          <p:cNvSpPr txBox="1"/>
          <p:nvPr/>
        </p:nvSpPr>
        <p:spPr>
          <a:xfrm>
            <a:off x="9908004" y="3669395"/>
            <a:ext cx="11199396" cy="750205"/>
          </a:xfrm>
          <a:prstGeom prst="rect">
            <a:avLst/>
          </a:prstGeom>
          <a:noFill/>
        </p:spPr>
        <p:txBody>
          <a:bodyPr wrap="square" lIns="133350" tIns="66675" rIns="133350" bIns="66675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Björnstad Syndrome</a:t>
            </a:r>
          </a:p>
        </p:txBody>
      </p:sp>
      <p:sp>
        <p:nvSpPr>
          <p:cNvPr id="180" name="Rectangle 179"/>
          <p:cNvSpPr>
            <a:spLocks noChangeAspect="1"/>
          </p:cNvSpPr>
          <p:nvPr/>
        </p:nvSpPr>
        <p:spPr>
          <a:xfrm>
            <a:off x="23300579" y="13262795"/>
            <a:ext cx="13050625" cy="9305697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77800">
              <a:srgbClr val="7030A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85" dirty="0">
                <a:solidFill>
                  <a:schemeClr val="tx1"/>
                </a:solidFill>
              </a:rPr>
              <a:t>      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190500" y="177420"/>
            <a:ext cx="36160705" cy="312649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ffectLst>
            <a:glow rad="152400">
              <a:schemeClr val="bg1">
                <a:lumMod val="65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76164" tIns="38083" rIns="76164" bIns="38083" anchor="ctr"/>
          <a:lstStyle/>
          <a:p>
            <a:pPr algn="ctr" defTabSz="24807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85" dirty="0">
                <a:solidFill>
                  <a:schemeClr val="tx1"/>
                </a:solidFill>
              </a:rPr>
              <a:t> </a:t>
            </a:r>
            <a:r>
              <a:rPr lang="en-US" sz="7285" dirty="0">
                <a:solidFill>
                  <a:schemeClr val="tx1"/>
                </a:solidFill>
                <a:latin typeface="Constantia" panose="02030602050306030303" pitchFamily="18" charset="0"/>
              </a:rPr>
              <a:t>Elucidating Genotype-Phenotype Connections in BCS1L Mutations</a:t>
            </a:r>
          </a:p>
          <a:p>
            <a:pPr algn="ctr" defTabSz="24807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>
                <a:solidFill>
                  <a:schemeClr val="tx1"/>
                </a:solidFill>
                <a:latin typeface="Constantia" panose="02030602050306030303" pitchFamily="18" charset="0"/>
              </a:rPr>
              <a:t>  Kalina </a:t>
            </a:r>
            <a:r>
              <a:rPr lang="en-US" sz="4800" dirty="0">
                <a:solidFill>
                  <a:schemeClr val="tx1"/>
                </a:solidFill>
                <a:latin typeface="Constantia" panose="02030602050306030303" pitchFamily="18" charset="0"/>
              </a:rPr>
              <a:t>Reese, Dr. Rachael Baker, Dr. Amy </a:t>
            </a:r>
            <a:r>
              <a:rPr lang="en-US" sz="4800" dirty="0" err="1">
                <a:solidFill>
                  <a:schemeClr val="tx1"/>
                </a:solidFill>
                <a:latin typeface="Constantia" panose="02030602050306030303" pitchFamily="18" charset="0"/>
              </a:rPr>
              <a:t>Wilstermann</a:t>
            </a:r>
            <a:r>
              <a:rPr lang="en-US" sz="4800" dirty="0">
                <a:solidFill>
                  <a:schemeClr val="tx1"/>
                </a:solidFill>
                <a:latin typeface="Constantia" panose="02030602050306030303" pitchFamily="18" charset="0"/>
              </a:rPr>
              <a:t>, Calvin College, Grand Rapids, MI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983280" y="14146845"/>
            <a:ext cx="572257" cy="12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/>
          </a:p>
        </p:txBody>
      </p:sp>
      <p:sp>
        <p:nvSpPr>
          <p:cNvPr id="87" name="Rectangle 86"/>
          <p:cNvSpPr>
            <a:spLocks noChangeAspect="1"/>
          </p:cNvSpPr>
          <p:nvPr/>
        </p:nvSpPr>
        <p:spPr>
          <a:xfrm>
            <a:off x="190500" y="3581400"/>
            <a:ext cx="9334500" cy="8077200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52400">
              <a:schemeClr val="bg1">
                <a:lumMod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>
              <a:solidFill>
                <a:schemeClr val="tx1"/>
              </a:solidFill>
            </a:endParaRPr>
          </a:p>
        </p:txBody>
      </p:sp>
      <p:sp>
        <p:nvSpPr>
          <p:cNvPr id="219" name="Rectangle 218"/>
          <p:cNvSpPr/>
          <p:nvPr/>
        </p:nvSpPr>
        <p:spPr>
          <a:xfrm>
            <a:off x="15080354" y="2856958"/>
            <a:ext cx="320955" cy="3229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/>
          </a:p>
        </p:txBody>
      </p:sp>
      <p:sp>
        <p:nvSpPr>
          <p:cNvPr id="25" name="Rectangle 24"/>
          <p:cNvSpPr/>
          <p:nvPr/>
        </p:nvSpPr>
        <p:spPr>
          <a:xfrm flipH="1">
            <a:off x="9946104" y="17297400"/>
            <a:ext cx="152400" cy="26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/>
          </a:p>
        </p:txBody>
      </p:sp>
      <p:sp>
        <p:nvSpPr>
          <p:cNvPr id="222" name="Rectangle 221"/>
          <p:cNvSpPr/>
          <p:nvPr/>
        </p:nvSpPr>
        <p:spPr>
          <a:xfrm flipH="1">
            <a:off x="15002905" y="15962661"/>
            <a:ext cx="237095" cy="26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/>
          </a:p>
        </p:txBody>
      </p:sp>
      <p:sp>
        <p:nvSpPr>
          <p:cNvPr id="223" name="Rectangle 222"/>
          <p:cNvSpPr/>
          <p:nvPr/>
        </p:nvSpPr>
        <p:spPr>
          <a:xfrm flipH="1">
            <a:off x="22744196" y="18622373"/>
            <a:ext cx="237095" cy="26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/>
          </a:p>
        </p:txBody>
      </p:sp>
      <p:sp>
        <p:nvSpPr>
          <p:cNvPr id="224" name="Rectangle 223"/>
          <p:cNvSpPr/>
          <p:nvPr/>
        </p:nvSpPr>
        <p:spPr>
          <a:xfrm flipH="1">
            <a:off x="18288838" y="18873307"/>
            <a:ext cx="237095" cy="2020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/>
          </a:p>
        </p:txBody>
      </p:sp>
      <p:sp>
        <p:nvSpPr>
          <p:cNvPr id="179" name="Rectangle 178"/>
          <p:cNvSpPr>
            <a:spLocks noChangeAspect="1"/>
          </p:cNvSpPr>
          <p:nvPr/>
        </p:nvSpPr>
        <p:spPr>
          <a:xfrm>
            <a:off x="9811082" y="14468089"/>
            <a:ext cx="13194441" cy="8100403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77800">
              <a:srgbClr val="70AC2E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19337190" y="10605455"/>
            <a:ext cx="6096000" cy="6096000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  <a:effectLst>
            <a:glow rad="152400">
              <a:schemeClr val="bg1">
                <a:lumMod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285" dirty="0">
              <a:solidFill>
                <a:schemeClr val="tx1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>
            <a:off x="32529730" y="19223616"/>
            <a:ext cx="3759427" cy="451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333" i="1" dirty="0">
              <a:latin typeface="Calluna Sans" pitchFamily="50" charset="0"/>
            </a:endParaRPr>
          </a:p>
        </p:txBody>
      </p:sp>
      <p:sp>
        <p:nvSpPr>
          <p:cNvPr id="182" name="Rectangle 181"/>
          <p:cNvSpPr>
            <a:spLocks noChangeAspect="1"/>
          </p:cNvSpPr>
          <p:nvPr/>
        </p:nvSpPr>
        <p:spPr>
          <a:xfrm>
            <a:off x="9804400" y="22808763"/>
            <a:ext cx="18161000" cy="6166517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52400">
              <a:schemeClr val="bg1">
                <a:lumMod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C68385-25A3-4DE7-B7C9-34D3786654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971" y="4703332"/>
            <a:ext cx="8897429" cy="37943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96FC4CA-392C-4D4B-9833-842B755D52DC}"/>
              </a:ext>
            </a:extLst>
          </p:cNvPr>
          <p:cNvSpPr txBox="1"/>
          <p:nvPr/>
        </p:nvSpPr>
        <p:spPr>
          <a:xfrm>
            <a:off x="322771" y="3711714"/>
            <a:ext cx="91293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Role of BCS1L in the Mitochondria</a:t>
            </a:r>
            <a:endParaRPr lang="es-HN" sz="4000" b="1" dirty="0">
              <a:latin typeface="Constantia" panose="02030602050306030303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EE5F611-B186-47D8-8CFC-318BFECB51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7267" r="75530" b="19542"/>
          <a:stretch/>
        </p:blipFill>
        <p:spPr>
          <a:xfrm>
            <a:off x="762000" y="695918"/>
            <a:ext cx="2844800" cy="2202426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85ADD40-8A86-49AC-A5D4-2C71CA2534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61" t="47588" r="4745" b="15068"/>
          <a:stretch/>
        </p:blipFill>
        <p:spPr>
          <a:xfrm>
            <a:off x="33275051" y="562972"/>
            <a:ext cx="2157949" cy="24701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AAEAF3-84DE-4270-B243-06144805434E}"/>
              </a:ext>
            </a:extLst>
          </p:cNvPr>
          <p:cNvSpPr txBox="1"/>
          <p:nvPr/>
        </p:nvSpPr>
        <p:spPr>
          <a:xfrm>
            <a:off x="377285" y="8591934"/>
            <a:ext cx="8897429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50" dirty="0">
                <a:latin typeface="Constantia" panose="02030602050306030303" pitchFamily="18" charset="0"/>
              </a:rPr>
              <a:t>Review and document mutations and respective phenotypes from all published cases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50" dirty="0">
                <a:latin typeface="Constantia" panose="02030602050306030303" pitchFamily="18" charset="0"/>
              </a:rPr>
              <a:t>Optimize comprehensive disease descriptions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50" dirty="0">
                <a:latin typeface="Constantia" panose="02030602050306030303" pitchFamily="18" charset="0"/>
              </a:rPr>
              <a:t>Develop BCS1L structural models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050" dirty="0">
                <a:latin typeface="Constantia" panose="02030602050306030303" pitchFamily="18" charset="0"/>
              </a:rPr>
              <a:t>Identify links between particular mutations and phenotypic outcomes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2477076-6BCA-4E05-9A3B-23C5195F291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26" t="8977" r="28598" b="9147"/>
          <a:stretch/>
        </p:blipFill>
        <p:spPr>
          <a:xfrm rot="20740215">
            <a:off x="16134668" y="9415588"/>
            <a:ext cx="3905685" cy="381485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3404059F-4ACB-4F05-86ED-3E5E39E66286}"/>
              </a:ext>
            </a:extLst>
          </p:cNvPr>
          <p:cNvSpPr txBox="1"/>
          <p:nvPr/>
        </p:nvSpPr>
        <p:spPr>
          <a:xfrm>
            <a:off x="9984204" y="14642195"/>
            <a:ext cx="11199396" cy="750205"/>
          </a:xfrm>
          <a:prstGeom prst="rect">
            <a:avLst/>
          </a:prstGeom>
          <a:noFill/>
        </p:spPr>
        <p:txBody>
          <a:bodyPr wrap="square" lIns="133350" tIns="66675" rIns="133350" bIns="66675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GRACILE Syndrome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DB7EB74-FACF-4F9B-AFEA-A40B1FB037E9}"/>
              </a:ext>
            </a:extLst>
          </p:cNvPr>
          <p:cNvSpPr txBox="1"/>
          <p:nvPr/>
        </p:nvSpPr>
        <p:spPr>
          <a:xfrm>
            <a:off x="21802574" y="3669395"/>
            <a:ext cx="14316226" cy="750205"/>
          </a:xfrm>
          <a:prstGeom prst="rect">
            <a:avLst/>
          </a:prstGeom>
          <a:noFill/>
        </p:spPr>
        <p:txBody>
          <a:bodyPr wrap="square" lIns="133350" tIns="66675" rIns="133350" bIns="66675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Complex III Deficiency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3C7FD0E-E693-44CD-9033-F06B1082ACFC}"/>
              </a:ext>
            </a:extLst>
          </p:cNvPr>
          <p:cNvSpPr txBox="1"/>
          <p:nvPr/>
        </p:nvSpPr>
        <p:spPr>
          <a:xfrm>
            <a:off x="25529004" y="13422995"/>
            <a:ext cx="11199396" cy="750205"/>
          </a:xfrm>
          <a:prstGeom prst="rect">
            <a:avLst/>
          </a:prstGeom>
          <a:noFill/>
        </p:spPr>
        <p:txBody>
          <a:bodyPr wrap="square" lIns="133350" tIns="66675" rIns="133350" bIns="66675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Leigh Syndrome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FF1A50A-AB71-4DE5-B7BF-0C4C58C68830}"/>
              </a:ext>
            </a:extLst>
          </p:cNvPr>
          <p:cNvSpPr txBox="1"/>
          <p:nvPr/>
        </p:nvSpPr>
        <p:spPr>
          <a:xfrm>
            <a:off x="9946103" y="22947995"/>
            <a:ext cx="18019297" cy="750205"/>
          </a:xfrm>
          <a:prstGeom prst="rect">
            <a:avLst/>
          </a:prstGeom>
          <a:noFill/>
        </p:spPr>
        <p:txBody>
          <a:bodyPr wrap="square" lIns="133350" tIns="66675" rIns="133350" bIns="66675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Conclusions &amp; Future Directions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B699E1-F551-479D-B8ED-8F9A63F6AB8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84204" y="4503055"/>
            <a:ext cx="6932309" cy="347258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2D35E37-A2A8-4197-9252-0DEBCCC70579}"/>
              </a:ext>
            </a:extLst>
          </p:cNvPr>
          <p:cNvSpPr txBox="1"/>
          <p:nvPr/>
        </p:nvSpPr>
        <p:spPr>
          <a:xfrm>
            <a:off x="9916968" y="13837273"/>
            <a:ext cx="24051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onstantia" panose="02030602050306030303" pitchFamily="18" charset="0"/>
              </a:rPr>
              <a:t>*Assembly Regions Not To Scale</a:t>
            </a:r>
            <a:endParaRPr lang="es-HN" sz="1200" dirty="0">
              <a:latin typeface="Constantia" panose="02030602050306030303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5FF4C18F-B38C-4902-A60B-171888F59A85}"/>
              </a:ext>
            </a:extLst>
          </p:cNvPr>
          <p:cNvSpPr txBox="1"/>
          <p:nvPr/>
        </p:nvSpPr>
        <p:spPr>
          <a:xfrm>
            <a:off x="28346400" y="22936200"/>
            <a:ext cx="7942756" cy="764437"/>
          </a:xfrm>
          <a:prstGeom prst="rect">
            <a:avLst/>
          </a:prstGeom>
          <a:noFill/>
        </p:spPr>
        <p:txBody>
          <a:bodyPr wrap="square" lIns="133350" tIns="66675" rIns="133350" bIns="66675" rtlCol="0">
            <a:spAutoFit/>
          </a:bodyPr>
          <a:lstStyle/>
          <a:p>
            <a:r>
              <a:rPr lang="en-US" sz="4000" b="1" dirty="0">
                <a:latin typeface="Constantia" panose="02030602050306030303" pitchFamily="18" charset="0"/>
              </a:rPr>
              <a:t>Acknowledgements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42C420-6B87-4280-9FAC-7BAE9682B3F9}"/>
              </a:ext>
            </a:extLst>
          </p:cNvPr>
          <p:cNvSpPr txBox="1"/>
          <p:nvPr/>
        </p:nvSpPr>
        <p:spPr>
          <a:xfrm>
            <a:off x="28346400" y="23725309"/>
            <a:ext cx="759659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Dr. Rachel Baker and Dr. Amy Wilstermann for guidance and mentorship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Sarah David for accompanying me in lab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Departments </a:t>
            </a:r>
            <a:r>
              <a:rPr lang="en-US" sz="3200">
                <a:latin typeface="Constantia" panose="02030602050306030303" pitchFamily="18" charset="0"/>
              </a:rPr>
              <a:t>of Chemistry/Biochemistry </a:t>
            </a:r>
            <a:r>
              <a:rPr lang="en-US" sz="3200" dirty="0">
                <a:latin typeface="Constantia" panose="02030602050306030303" pitchFamily="18" charset="0"/>
              </a:rPr>
              <a:t>and Biology at Calvin College for materials and support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 err="1">
                <a:latin typeface="Constantia" panose="02030602050306030303" pitchFamily="18" charset="0"/>
              </a:rPr>
              <a:t>Jansma</a:t>
            </a:r>
            <a:r>
              <a:rPr lang="en-US" sz="3200" dirty="0">
                <a:latin typeface="Constantia" panose="02030602050306030303" pitchFamily="18" charset="0"/>
              </a:rPr>
              <a:t> Family Research Scholarship for funding my summer research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CCCS for funding Rare Disease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504B9-F4FC-4059-B290-C2B9C41C13C0}"/>
              </a:ext>
            </a:extLst>
          </p:cNvPr>
          <p:cNvSpPr txBox="1"/>
          <p:nvPr/>
        </p:nvSpPr>
        <p:spPr>
          <a:xfrm>
            <a:off x="10015408" y="23606024"/>
            <a:ext cx="17721392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Reassigning the case diagnoses using optimized disease descriptions was essential for identifying patterns in the relationship between genotype and phenotype. </a:t>
            </a:r>
          </a:p>
          <a:p>
            <a:endParaRPr lang="en-US" sz="1200" dirty="0">
              <a:latin typeface="Constantia" panose="02030602050306030303" pitchFamily="18" charset="0"/>
            </a:endParaRP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Future questions and experiments based on our analysis:</a:t>
            </a:r>
          </a:p>
          <a:p>
            <a:pPr marL="685800" indent="-457200">
              <a:buFont typeface="Wingdings" panose="05000000000000000000" pitchFamily="2" charset="2"/>
              <a:buChar char="v"/>
            </a:pPr>
            <a:r>
              <a:rPr lang="en-US" sz="3200" i="1" dirty="0">
                <a:latin typeface="Constantia" panose="02030602050306030303" pitchFamily="18" charset="0"/>
              </a:rPr>
              <a:t>Björnstad</a:t>
            </a:r>
            <a:r>
              <a:rPr lang="en-US" sz="3200" dirty="0">
                <a:latin typeface="Constantia" panose="02030602050306030303" pitchFamily="18" charset="0"/>
              </a:rPr>
              <a:t>: Create R183C and R183H mutations to determine the possible role of disulfide bond formation in disease severity.</a:t>
            </a:r>
          </a:p>
          <a:p>
            <a:pPr marL="685800" indent="-457200">
              <a:buFont typeface="Wingdings" panose="05000000000000000000" pitchFamily="2" charset="2"/>
              <a:buChar char="v"/>
            </a:pPr>
            <a:r>
              <a:rPr lang="en-US" sz="3200" i="1" dirty="0">
                <a:latin typeface="Constantia" panose="02030602050306030303" pitchFamily="18" charset="0"/>
              </a:rPr>
              <a:t>GRACILE Syndrome</a:t>
            </a:r>
            <a:r>
              <a:rPr lang="en-US" sz="3200" dirty="0">
                <a:latin typeface="Constantia" panose="02030602050306030303" pitchFamily="18" charset="0"/>
              </a:rPr>
              <a:t>: Measure iron overload resulting from GRACILE-associated mutations.</a:t>
            </a:r>
          </a:p>
          <a:p>
            <a:pPr marL="685800" indent="-457200">
              <a:buFont typeface="Wingdings" panose="05000000000000000000" pitchFamily="2" charset="2"/>
              <a:buChar char="v"/>
            </a:pPr>
            <a:r>
              <a:rPr lang="en-US" sz="3200" i="1" dirty="0">
                <a:latin typeface="Constantia" panose="02030602050306030303" pitchFamily="18" charset="0"/>
              </a:rPr>
              <a:t>Complex III Deficiency</a:t>
            </a:r>
            <a:r>
              <a:rPr lang="en-US" sz="3200" dirty="0">
                <a:latin typeface="Constantia" panose="02030602050306030303" pitchFamily="18" charset="0"/>
              </a:rPr>
              <a:t>: Use reactive oxygen species assays along with native gels to determine the severity of Complex III assembly disruption for a particular mutation.</a:t>
            </a:r>
          </a:p>
          <a:p>
            <a:pPr marL="685800" indent="-457200">
              <a:buFont typeface="Wingdings" panose="05000000000000000000" pitchFamily="2" charset="2"/>
              <a:buChar char="v"/>
            </a:pPr>
            <a:r>
              <a:rPr lang="en-US" sz="3200" i="1" dirty="0">
                <a:latin typeface="Constantia" panose="02030602050306030303" pitchFamily="18" charset="0"/>
              </a:rPr>
              <a:t>Leigh Syndrome</a:t>
            </a:r>
            <a:r>
              <a:rPr lang="en-US" sz="3200" dirty="0">
                <a:latin typeface="Constantia" panose="02030602050306030303" pitchFamily="18" charset="0"/>
              </a:rPr>
              <a:t>: Construct mutations in the Leigh region and use confocal microscopy to analyze the impact on mitochondrial morphology.</a:t>
            </a:r>
            <a:endParaRPr lang="es-HN" sz="4400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A267BC-6243-4FAA-ADC0-4E74091FE399}"/>
              </a:ext>
            </a:extLst>
          </p:cNvPr>
          <p:cNvSpPr txBox="1"/>
          <p:nvPr/>
        </p:nvSpPr>
        <p:spPr>
          <a:xfrm>
            <a:off x="22282255" y="8237683"/>
            <a:ext cx="87057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925" lvl="4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Structural modeling suggests key CIII mutations may occur in regions important for the translocate of Rieske by BCS1L.</a:t>
            </a:r>
          </a:p>
          <a:p>
            <a:pPr marL="288925" lvl="4" indent="-241300"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</a:endParaRPr>
          </a:p>
          <a:p>
            <a:pPr marL="1997075" lvl="4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Patients with a mutation on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    a phosphorylation 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       site (S277N) show CIII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          deficiency, suggesting this</a:t>
            </a:r>
          </a:p>
          <a:p>
            <a:pPr marL="1755775" lvl="4" indent="0"/>
            <a:r>
              <a:rPr lang="en-US" sz="3200" dirty="0">
                <a:latin typeface="Constantia" panose="02030602050306030303" pitchFamily="18" charset="0"/>
              </a:rPr>
              <a:t>               site is key for CIII assembly.</a:t>
            </a:r>
          </a:p>
        </p:txBody>
      </p:sp>
      <p:pic>
        <p:nvPicPr>
          <p:cNvPr id="48" name="Content Placeholder 6">
            <a:extLst>
              <a:ext uri="{FF2B5EF4-FFF2-40B4-BE49-F238E27FC236}">
                <a16:creationId xmlns:a16="http://schemas.microsoft.com/office/drawing/2014/main" id="{B4A4F9A7-31D5-44F5-8B11-51325A6A7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Photocopy trans="35000" detail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555" t="11463" r="26286" b="15633"/>
          <a:stretch/>
        </p:blipFill>
        <p:spPr>
          <a:xfrm>
            <a:off x="20374217" y="10488275"/>
            <a:ext cx="5181320" cy="6617284"/>
          </a:xfrm>
          <a:prstGeom prst="rect">
            <a:avLst/>
          </a:prstGeom>
          <a:ln>
            <a:noFill/>
          </a:ln>
          <a:effectLst/>
          <a:scene3d>
            <a:camera prst="orthographicFront"/>
            <a:lightRig rig="soft" dir="t"/>
          </a:scene3d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D8E5363-9B72-4006-9C58-19BF37B28450}"/>
              </a:ext>
            </a:extLst>
          </p:cNvPr>
          <p:cNvSpPr txBox="1"/>
          <p:nvPr/>
        </p:nvSpPr>
        <p:spPr>
          <a:xfrm>
            <a:off x="10132822" y="17602200"/>
            <a:ext cx="859362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1300" lvl="8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Disruptions in or near the MTS exhibit a </a:t>
            </a:r>
            <a:br>
              <a:rPr lang="en-US" sz="3200" dirty="0">
                <a:latin typeface="Constantia" panose="02030602050306030303" pitchFamily="18" charset="0"/>
              </a:rPr>
            </a:br>
            <a:r>
              <a:rPr lang="en-US" sz="3200" dirty="0">
                <a:latin typeface="Constantia" panose="02030602050306030303" pitchFamily="18" charset="0"/>
              </a:rPr>
              <a:t>CIII deficiency/GRACILE phenotype, likely caused by lack of BCS1L in the mitochondria.</a:t>
            </a:r>
          </a:p>
          <a:p>
            <a:pPr marL="241300" lvl="8" indent="-241300"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</a:endParaRPr>
          </a:p>
          <a:p>
            <a:pPr marL="241300" lvl="8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Deletions in the 5’ UTR inhibit BCS1L translation, also leading to GRACILE.</a:t>
            </a:r>
          </a:p>
          <a:p>
            <a:pPr marL="241300" lvl="8" indent="-241300">
              <a:buFont typeface="Arial" panose="020B0604020202020204" pitchFamily="34" charset="0"/>
              <a:buChar char="•"/>
            </a:pPr>
            <a:endParaRPr lang="en-US" sz="3200" dirty="0">
              <a:latin typeface="Constantia" panose="02030602050306030303" pitchFamily="18" charset="0"/>
            </a:endParaRPr>
          </a:p>
          <a:p>
            <a:pPr marL="241300" indent="-241300">
              <a:buFont typeface="Arial" panose="020B0604020202020204" pitchFamily="34" charset="0"/>
              <a:buChar char="•"/>
            </a:pPr>
            <a:r>
              <a:rPr lang="en-US" sz="3200" dirty="0">
                <a:latin typeface="Constantia" panose="02030602050306030303" pitchFamily="18" charset="0"/>
              </a:rPr>
              <a:t>Iron overload (characteristic of GRACILE) may be due to disruption of the </a:t>
            </a:r>
            <a:r>
              <a:rPr lang="en-US" sz="3200" dirty="0" err="1">
                <a:latin typeface="Constantia" panose="02030602050306030303" pitchFamily="18" charset="0"/>
              </a:rPr>
              <a:t>Rieske</a:t>
            </a:r>
            <a:r>
              <a:rPr lang="en-US" sz="3200" dirty="0">
                <a:latin typeface="Constantia" panose="02030602050306030303" pitchFamily="18" charset="0"/>
              </a:rPr>
              <a:t> interaction.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60BC09E9-F313-42A7-844E-0583FBA2F2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719895" y="4477628"/>
            <a:ext cx="8813136" cy="378178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5C1D9D00-674A-4711-9904-2E4144BF7C8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0987999" y="18075291"/>
            <a:ext cx="5062069" cy="371708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5C2262D-E031-478C-8E4B-217858DCD852}"/>
              </a:ext>
            </a:extLst>
          </p:cNvPr>
          <p:cNvSpPr txBox="1"/>
          <p:nvPr/>
        </p:nvSpPr>
        <p:spPr>
          <a:xfrm>
            <a:off x="32080200" y="21924893"/>
            <a:ext cx="40751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HN" sz="1000" dirty="0">
                <a:latin typeface="Constantia" panose="02030602050306030303" pitchFamily="18" charset="0"/>
              </a:rPr>
              <a:t>Moran et al. (2010) “</a:t>
            </a:r>
            <a:r>
              <a:rPr lang="es-HN" sz="1000" dirty="0" err="1">
                <a:latin typeface="Constantia" panose="02030602050306030303" pitchFamily="18" charset="0"/>
              </a:rPr>
              <a:t>Cellular</a:t>
            </a:r>
            <a:r>
              <a:rPr lang="es-HN" sz="1000" dirty="0">
                <a:latin typeface="Constantia" panose="02030602050306030303" pitchFamily="18" charset="0"/>
              </a:rPr>
              <a:t> </a:t>
            </a:r>
            <a:r>
              <a:rPr lang="es-HN" sz="1000" dirty="0" err="1">
                <a:latin typeface="Constantia" panose="02030602050306030303" pitchFamily="18" charset="0"/>
              </a:rPr>
              <a:t>Pathophysiological</a:t>
            </a:r>
            <a:r>
              <a:rPr lang="es-HN" sz="1000" dirty="0">
                <a:latin typeface="Constantia" panose="02030602050306030303" pitchFamily="18" charset="0"/>
              </a:rPr>
              <a:t> </a:t>
            </a:r>
            <a:r>
              <a:rPr lang="es-HN" sz="1000" dirty="0" err="1">
                <a:latin typeface="Constantia" panose="02030602050306030303" pitchFamily="18" charset="0"/>
              </a:rPr>
              <a:t>Consequences</a:t>
            </a:r>
            <a:r>
              <a:rPr lang="es-HN" sz="1000" dirty="0">
                <a:latin typeface="Constantia" panose="02030602050306030303" pitchFamily="18" charset="0"/>
              </a:rPr>
              <a:t> of BCS1L </a:t>
            </a:r>
            <a:r>
              <a:rPr lang="es-HN" sz="1000" dirty="0" err="1">
                <a:latin typeface="Constantia" panose="02030602050306030303" pitchFamily="18" charset="0"/>
              </a:rPr>
              <a:t>Mutations</a:t>
            </a:r>
            <a:r>
              <a:rPr lang="es-HN" sz="1000" dirty="0">
                <a:latin typeface="Constantia" panose="02030602050306030303" pitchFamily="18" charset="0"/>
              </a:rPr>
              <a:t> in </a:t>
            </a:r>
            <a:r>
              <a:rPr lang="es-HN" sz="1000" dirty="0" err="1">
                <a:latin typeface="Constantia" panose="02030602050306030303" pitchFamily="18" charset="0"/>
              </a:rPr>
              <a:t>Mitochondrial</a:t>
            </a:r>
            <a:r>
              <a:rPr lang="es-HN" sz="1000" dirty="0">
                <a:latin typeface="Constantia" panose="02030602050306030303" pitchFamily="18" charset="0"/>
              </a:rPr>
              <a:t> </a:t>
            </a:r>
            <a:r>
              <a:rPr lang="es-HN" sz="1000" dirty="0" err="1">
                <a:latin typeface="Constantia" panose="02030602050306030303" pitchFamily="18" charset="0"/>
              </a:rPr>
              <a:t>Complex</a:t>
            </a:r>
            <a:r>
              <a:rPr lang="es-HN" sz="1000" dirty="0">
                <a:latin typeface="Constantia" panose="02030602050306030303" pitchFamily="18" charset="0"/>
              </a:rPr>
              <a:t> III </a:t>
            </a:r>
            <a:r>
              <a:rPr lang="es-HN" sz="1000" dirty="0" err="1">
                <a:latin typeface="Constantia" panose="02030602050306030303" pitchFamily="18" charset="0"/>
              </a:rPr>
              <a:t>Enzyme</a:t>
            </a:r>
            <a:r>
              <a:rPr lang="es-HN" sz="1000" dirty="0">
                <a:latin typeface="Constantia" panose="02030602050306030303" pitchFamily="18" charset="0"/>
              </a:rPr>
              <a:t> </a:t>
            </a:r>
            <a:r>
              <a:rPr lang="es-HN" sz="1000" dirty="0" err="1">
                <a:latin typeface="Constantia" panose="02030602050306030303" pitchFamily="18" charset="0"/>
              </a:rPr>
              <a:t>Deficiency</a:t>
            </a:r>
            <a:r>
              <a:rPr lang="es-HN" sz="1000" dirty="0">
                <a:latin typeface="Constantia" panose="02030602050306030303" pitchFamily="18" charset="0"/>
              </a:rPr>
              <a:t>.”</a:t>
            </a:r>
            <a:endParaRPr lang="en-US" sz="1000" dirty="0">
              <a:latin typeface="Constantia" panose="02030602050306030303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97C497-39D2-46EC-B9EE-304499DD8A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3843" y="12032594"/>
            <a:ext cx="9410141" cy="17271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6ABBFE2-7CD0-4EC3-8BF3-B8D55642113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807678" y="14146845"/>
            <a:ext cx="3633531" cy="225571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1C38EDE-830E-4039-B348-C0BD8E5DFCB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9417177" y="13024397"/>
            <a:ext cx="5865726" cy="17887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9B75023-90E4-4305-8328-90EECB2B79B4}"/>
              </a:ext>
            </a:extLst>
          </p:cNvPr>
          <p:cNvSpPr txBox="1"/>
          <p:nvPr/>
        </p:nvSpPr>
        <p:spPr>
          <a:xfrm>
            <a:off x="18543068" y="21947393"/>
            <a:ext cx="4136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>
                <a:latin typeface="Constantia" panose="02030602050306030303" pitchFamily="18" charset="0"/>
              </a:rPr>
              <a:t>Gil-</a:t>
            </a:r>
            <a:r>
              <a:rPr lang="en-US" sz="1000" dirty="0" err="1">
                <a:latin typeface="Constantia" panose="02030602050306030303" pitchFamily="18" charset="0"/>
              </a:rPr>
              <a:t>Borlado</a:t>
            </a:r>
            <a:r>
              <a:rPr lang="en-US" sz="1000" dirty="0">
                <a:latin typeface="Constantia" panose="02030602050306030303" pitchFamily="18" charset="0"/>
              </a:rPr>
              <a:t> et al. (2009), “Pathogenic Mutations in the 5′ Untranslated Region of BCS1L mRNA in Mitochondrial Complex III Deficiency.”</a:t>
            </a:r>
            <a:endParaRPr lang="es-HN" sz="1000" dirty="0">
              <a:latin typeface="Constantia" panose="02030602050306030303" pitchFamily="18" charset="0"/>
            </a:endParaRPr>
          </a:p>
        </p:txBody>
      </p:sp>
      <p:sp>
        <p:nvSpPr>
          <p:cNvPr id="56" name="Rectangle 55"/>
          <p:cNvSpPr>
            <a:spLocks noChangeAspect="1"/>
          </p:cNvSpPr>
          <p:nvPr/>
        </p:nvSpPr>
        <p:spPr>
          <a:xfrm>
            <a:off x="28176408" y="22822234"/>
            <a:ext cx="8112747" cy="6166517"/>
          </a:xfrm>
          <a:prstGeom prst="rect">
            <a:avLst/>
          </a:prstGeom>
          <a:noFill/>
          <a:ln w="19050" cap="rnd">
            <a:solidFill>
              <a:schemeClr val="tx1"/>
            </a:solidFill>
          </a:ln>
          <a:effectLst>
            <a:glow rad="152400">
              <a:schemeClr val="bg1">
                <a:lumMod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3768" tIns="76888" rIns="153768" bIns="76888" anchor="ctr"/>
          <a:lstStyle/>
          <a:p>
            <a:pPr algn="ctr" defTabSz="500832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7285" dirty="0"/>
          </a:p>
        </p:txBody>
      </p:sp>
      <p:sp>
        <p:nvSpPr>
          <p:cNvPr id="14" name="Rectangle 13"/>
          <p:cNvSpPr/>
          <p:nvPr/>
        </p:nvSpPr>
        <p:spPr>
          <a:xfrm>
            <a:off x="14706601" y="13297093"/>
            <a:ext cx="435766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 algn="r"/>
            <a:r>
              <a:rPr lang="en-US" sz="2000" i="1" dirty="0">
                <a:latin typeface="Constantia" panose="02030602050306030303" pitchFamily="18" charset="0"/>
              </a:rPr>
              <a:t>Chimera model of a </a:t>
            </a:r>
            <a:r>
              <a:rPr lang="en-US" sz="2000" i="1" dirty="0" err="1">
                <a:latin typeface="Constantia" panose="02030602050306030303" pitchFamily="18" charset="0"/>
              </a:rPr>
              <a:t>hexameric</a:t>
            </a:r>
            <a:r>
              <a:rPr lang="en-US" sz="2000" i="1" dirty="0">
                <a:latin typeface="Constantia" panose="02030602050306030303" pitchFamily="18" charset="0"/>
              </a:rPr>
              <a:t> assembly of the BCS1L ATPase domain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5536981" y="15367801"/>
            <a:ext cx="427501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lvl="3" indent="0"/>
            <a:r>
              <a:rPr lang="en-US" sz="3200" i="1" dirty="0">
                <a:latin typeface="Constantia" panose="02030602050306030303" pitchFamily="18" charset="0"/>
              </a:rPr>
              <a:t>Observed primarily </a:t>
            </a:r>
            <a:br>
              <a:rPr lang="en-US" sz="3200" i="1" dirty="0">
                <a:latin typeface="Constantia" panose="02030602050306030303" pitchFamily="18" charset="0"/>
              </a:rPr>
            </a:br>
            <a:r>
              <a:rPr lang="en-US" sz="3200" i="1" dirty="0">
                <a:latin typeface="Constantia" panose="02030602050306030303" pitchFamily="18" charset="0"/>
              </a:rPr>
              <a:t>in the Mitochondrial Targeting Sequence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9748647" y="14436676"/>
            <a:ext cx="50675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lvl="3" indent="0"/>
            <a:r>
              <a:rPr lang="en-US" sz="3200" i="1" dirty="0">
                <a:latin typeface="Constantia" panose="02030602050306030303" pitchFamily="18" charset="0"/>
              </a:rPr>
              <a:t>Observed primarily in the BCS1 – Specific Domain</a:t>
            </a:r>
          </a:p>
        </p:txBody>
      </p:sp>
      <p:sp>
        <p:nvSpPr>
          <p:cNvPr id="61" name="Rectangle 60"/>
          <p:cNvSpPr/>
          <p:nvPr/>
        </p:nvSpPr>
        <p:spPr>
          <a:xfrm>
            <a:off x="30777342" y="4567297"/>
            <a:ext cx="516565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41300" lvl="3" indent="0"/>
            <a:r>
              <a:rPr lang="en-US" sz="3200" i="1" dirty="0">
                <a:latin typeface="Constantia" panose="02030602050306030303" pitchFamily="18" charset="0"/>
              </a:rPr>
              <a:t>Observed with mutations primarily in or near the Mitochondrial Targeting Sequence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3451800" y="9829800"/>
            <a:ext cx="261997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 algn="r"/>
            <a:endParaRPr lang="en-US" sz="2000" i="1" dirty="0">
              <a:latin typeface="Constantia" panose="02030602050306030303" pitchFamily="18" charset="0"/>
            </a:endParaRPr>
          </a:p>
          <a:p>
            <a:pPr marL="0" lvl="3" indent="0" algn="r"/>
            <a:r>
              <a:rPr lang="en-US" sz="2000" i="1" dirty="0">
                <a:latin typeface="Constantia" panose="02030602050306030303" pitchFamily="18" charset="0"/>
              </a:rPr>
              <a:t>Above: </a:t>
            </a:r>
            <a:r>
              <a:rPr lang="en-US" sz="2000" i="1" dirty="0" err="1">
                <a:latin typeface="Constantia" panose="02030602050306030303" pitchFamily="18" charset="0"/>
              </a:rPr>
              <a:t>Hexameric</a:t>
            </a:r>
            <a:r>
              <a:rPr lang="en-US" sz="2000" i="1" dirty="0">
                <a:latin typeface="Constantia" panose="02030602050306030303" pitchFamily="18" charset="0"/>
              </a:rPr>
              <a:t> assembly model of ATPase domain </a:t>
            </a:r>
            <a:br>
              <a:rPr lang="en-US" sz="2000" i="1" dirty="0">
                <a:latin typeface="Constantia" panose="02030602050306030303" pitchFamily="18" charset="0"/>
              </a:rPr>
            </a:br>
            <a:r>
              <a:rPr lang="en-US" sz="2000" i="1" dirty="0">
                <a:latin typeface="Constantia" panose="02030602050306030303" pitchFamily="18" charset="0"/>
              </a:rPr>
              <a:t>(grey) and BCS1 specific domain with same mutations highlighted in red.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1F4859C1-116A-4776-892B-28FF87826CFC}"/>
              </a:ext>
            </a:extLst>
          </p:cNvPr>
          <p:cNvSpPr/>
          <p:nvPr/>
        </p:nvSpPr>
        <p:spPr>
          <a:xfrm>
            <a:off x="32364099" y="8630646"/>
            <a:ext cx="655153" cy="57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HN"/>
          </a:p>
        </p:txBody>
      </p:sp>
      <p:pic>
        <p:nvPicPr>
          <p:cNvPr id="226" name="Picture 225">
            <a:extLst>
              <a:ext uri="{FF2B5EF4-FFF2-40B4-BE49-F238E27FC236}">
                <a16:creationId xmlns:a16="http://schemas.microsoft.com/office/drawing/2014/main" id="{6017B020-7C50-4C17-8311-F1B2CB675E5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9526416" y="8207428"/>
            <a:ext cx="6946944" cy="640731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685166E-F85D-4CBD-A6FA-11504EE9E0C8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l="19410" r="16423" b="19895"/>
          <a:stretch/>
        </p:blipFill>
        <p:spPr>
          <a:xfrm rot="630306">
            <a:off x="32953367" y="6611846"/>
            <a:ext cx="3445869" cy="3207993"/>
          </a:xfrm>
          <a:prstGeom prst="rect">
            <a:avLst/>
          </a:prstGeom>
        </p:spPr>
      </p:pic>
      <p:sp>
        <p:nvSpPr>
          <p:cNvPr id="228" name="TextBox 227">
            <a:extLst>
              <a:ext uri="{FF2B5EF4-FFF2-40B4-BE49-F238E27FC236}">
                <a16:creationId xmlns:a16="http://schemas.microsoft.com/office/drawing/2014/main" id="{74B47D1A-06D3-49BF-832E-2F2A36717DE8}"/>
              </a:ext>
            </a:extLst>
          </p:cNvPr>
          <p:cNvSpPr txBox="1"/>
          <p:nvPr/>
        </p:nvSpPr>
        <p:spPr>
          <a:xfrm>
            <a:off x="29933698" y="7162800"/>
            <a:ext cx="3040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Constantia" panose="02030602050306030303" pitchFamily="18" charset="0"/>
              </a:rPr>
              <a:t>Below: </a:t>
            </a:r>
            <a:r>
              <a:rPr lang="en-US" sz="2000" i="1" dirty="0" err="1">
                <a:latin typeface="Constantia" panose="02030602050306030303" pitchFamily="18" charset="0"/>
              </a:rPr>
              <a:t>IntFOLD</a:t>
            </a:r>
            <a:r>
              <a:rPr lang="en-US" sz="2000" i="1" dirty="0">
                <a:latin typeface="Constantia" panose="02030602050306030303" pitchFamily="18" charset="0"/>
              </a:rPr>
              <a:t> model of  BCS1 with key mutations highlighted</a:t>
            </a:r>
          </a:p>
          <a:p>
            <a:endParaRPr lang="es-HN" sz="2000" dirty="0"/>
          </a:p>
        </p:txBody>
      </p:sp>
      <p:pic>
        <p:nvPicPr>
          <p:cNvPr id="229" name="Picture 228">
            <a:extLst>
              <a:ext uri="{FF2B5EF4-FFF2-40B4-BE49-F238E27FC236}">
                <a16:creationId xmlns:a16="http://schemas.microsoft.com/office/drawing/2014/main" id="{BB401073-3AED-40E9-B590-0BA8E7482C9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5355" y="15309712"/>
            <a:ext cx="5828281" cy="2316681"/>
          </a:xfrm>
          <a:prstGeom prst="rect">
            <a:avLst/>
          </a:prstGeom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627873B2-B4BA-4415-821A-641DAE96378C}"/>
              </a:ext>
            </a:extLst>
          </p:cNvPr>
          <p:cNvSpPr/>
          <p:nvPr/>
        </p:nvSpPr>
        <p:spPr>
          <a:xfrm>
            <a:off x="19021504" y="20361183"/>
            <a:ext cx="36675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3" indent="0" algn="r"/>
            <a:r>
              <a:rPr lang="en-US" sz="2000" i="1" dirty="0">
                <a:latin typeface="Constantia" panose="02030602050306030303" pitchFamily="18" charset="0"/>
              </a:rPr>
              <a:t>Deletions in the 5’ untranslated  region lead to changes in mRNA structure, causing a decrease in translation efficiency.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19403</TotalTime>
  <Words>492</Words>
  <Application>Microsoft Office PowerPoint</Application>
  <PresentationFormat>Custom</PresentationFormat>
  <Paragraphs>66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Calluna Sans</vt:lpstr>
      <vt:lpstr>Constantia</vt:lpstr>
      <vt:lpstr>Wingdings</vt:lpstr>
      <vt:lpstr>Office Theme</vt:lpstr>
      <vt:lpstr>PowerPoint Presentation</vt:lpstr>
    </vt:vector>
  </TitlesOfParts>
  <Company>The University of North Carolina at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Kalina Reese</cp:lastModifiedBy>
  <cp:revision>680</cp:revision>
  <cp:lastPrinted>2014-07-09T03:52:11Z</cp:lastPrinted>
  <dcterms:created xsi:type="dcterms:W3CDTF">2008-08-13T15:18:38Z</dcterms:created>
  <dcterms:modified xsi:type="dcterms:W3CDTF">2017-08-11T13:17:15Z</dcterms:modified>
</cp:coreProperties>
</file>