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6576000" cy="29260800"/>
  <p:notesSz cx="9388475" cy="12771438"/>
  <p:defaultTextStyle>
    <a:defPPr>
      <a:defRPr lang="en-US"/>
    </a:defPPr>
    <a:lvl1pPr algn="l" rtl="0" fontAlgn="base">
      <a:spcBef>
        <a:spcPct val="0"/>
      </a:spcBef>
      <a:spcAft>
        <a:spcPct val="0"/>
      </a:spcAft>
      <a:defRPr sz="2500" kern="1200">
        <a:solidFill>
          <a:schemeClr val="tx1"/>
        </a:solidFill>
        <a:latin typeface="Times New Roman" pitchFamily="27" charset="0"/>
        <a:ea typeface="+mn-ea"/>
        <a:cs typeface="+mn-cs"/>
      </a:defRPr>
    </a:lvl1pPr>
    <a:lvl2pPr marL="391864" algn="l" rtl="0" fontAlgn="base">
      <a:spcBef>
        <a:spcPct val="0"/>
      </a:spcBef>
      <a:spcAft>
        <a:spcPct val="0"/>
      </a:spcAft>
      <a:defRPr sz="2500" kern="1200">
        <a:solidFill>
          <a:schemeClr val="tx1"/>
        </a:solidFill>
        <a:latin typeface="Times New Roman" pitchFamily="27" charset="0"/>
        <a:ea typeface="+mn-ea"/>
        <a:cs typeface="+mn-cs"/>
      </a:defRPr>
    </a:lvl2pPr>
    <a:lvl3pPr marL="783729" algn="l" rtl="0" fontAlgn="base">
      <a:spcBef>
        <a:spcPct val="0"/>
      </a:spcBef>
      <a:spcAft>
        <a:spcPct val="0"/>
      </a:spcAft>
      <a:defRPr sz="2500" kern="1200">
        <a:solidFill>
          <a:schemeClr val="tx1"/>
        </a:solidFill>
        <a:latin typeface="Times New Roman" pitchFamily="27" charset="0"/>
        <a:ea typeface="+mn-ea"/>
        <a:cs typeface="+mn-cs"/>
      </a:defRPr>
    </a:lvl3pPr>
    <a:lvl4pPr marL="1175593" algn="l" rtl="0" fontAlgn="base">
      <a:spcBef>
        <a:spcPct val="0"/>
      </a:spcBef>
      <a:spcAft>
        <a:spcPct val="0"/>
      </a:spcAft>
      <a:defRPr sz="2500" kern="1200">
        <a:solidFill>
          <a:schemeClr val="tx1"/>
        </a:solidFill>
        <a:latin typeface="Times New Roman" pitchFamily="27" charset="0"/>
        <a:ea typeface="+mn-ea"/>
        <a:cs typeface="+mn-cs"/>
      </a:defRPr>
    </a:lvl4pPr>
    <a:lvl5pPr marL="1567457" algn="l" rtl="0" fontAlgn="base">
      <a:spcBef>
        <a:spcPct val="0"/>
      </a:spcBef>
      <a:spcAft>
        <a:spcPct val="0"/>
      </a:spcAft>
      <a:defRPr sz="2500" kern="1200">
        <a:solidFill>
          <a:schemeClr val="tx1"/>
        </a:solidFill>
        <a:latin typeface="Times New Roman" pitchFamily="27" charset="0"/>
        <a:ea typeface="+mn-ea"/>
        <a:cs typeface="+mn-cs"/>
      </a:defRPr>
    </a:lvl5pPr>
    <a:lvl6pPr marL="1959321" algn="l" defTabSz="783729" rtl="0" eaLnBrk="1" latinLnBrk="0" hangingPunct="1">
      <a:defRPr sz="2500" kern="1200">
        <a:solidFill>
          <a:schemeClr val="tx1"/>
        </a:solidFill>
        <a:latin typeface="Times New Roman" pitchFamily="27" charset="0"/>
        <a:ea typeface="+mn-ea"/>
        <a:cs typeface="+mn-cs"/>
      </a:defRPr>
    </a:lvl6pPr>
    <a:lvl7pPr marL="2351186" algn="l" defTabSz="783729" rtl="0" eaLnBrk="1" latinLnBrk="0" hangingPunct="1">
      <a:defRPr sz="2500" kern="1200">
        <a:solidFill>
          <a:schemeClr val="tx1"/>
        </a:solidFill>
        <a:latin typeface="Times New Roman" pitchFamily="27" charset="0"/>
        <a:ea typeface="+mn-ea"/>
        <a:cs typeface="+mn-cs"/>
      </a:defRPr>
    </a:lvl7pPr>
    <a:lvl8pPr marL="2743051" algn="l" defTabSz="783729" rtl="0" eaLnBrk="1" latinLnBrk="0" hangingPunct="1">
      <a:defRPr sz="2500" kern="1200">
        <a:solidFill>
          <a:schemeClr val="tx1"/>
        </a:solidFill>
        <a:latin typeface="Times New Roman" pitchFamily="27" charset="0"/>
        <a:ea typeface="+mn-ea"/>
        <a:cs typeface="+mn-cs"/>
      </a:defRPr>
    </a:lvl8pPr>
    <a:lvl9pPr marL="3134915" algn="l" defTabSz="783729" rtl="0" eaLnBrk="1" latinLnBrk="0" hangingPunct="1">
      <a:defRPr sz="25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891" autoAdjust="0"/>
    <p:restoredTop sz="94506"/>
  </p:normalViewPr>
  <p:slideViewPr>
    <p:cSldViewPr snapToGrid="0" showGuides="1">
      <p:cViewPr>
        <p:scale>
          <a:sx n="26" d="100"/>
          <a:sy n="26" d="100"/>
        </p:scale>
        <p:origin x="2216" y="208"/>
      </p:cViewPr>
      <p:guideLst>
        <p:guide orient="horz" pos="9216"/>
        <p:guide pos="11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89632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04975" y="962025"/>
            <a:ext cx="5986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9873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27" charset="0"/>
        <a:ea typeface="+mn-ea"/>
        <a:cs typeface="+mn-cs"/>
      </a:defRPr>
    </a:lvl1pPr>
    <a:lvl2pPr marL="391864" algn="l" rtl="0" eaLnBrk="0" fontAlgn="base" hangingPunct="0">
      <a:spcBef>
        <a:spcPct val="30000"/>
      </a:spcBef>
      <a:spcAft>
        <a:spcPct val="0"/>
      </a:spcAft>
      <a:defRPr sz="1000" kern="1200">
        <a:solidFill>
          <a:schemeClr val="tx1"/>
        </a:solidFill>
        <a:latin typeface="Times New Roman" pitchFamily="27" charset="0"/>
        <a:ea typeface="+mn-ea"/>
        <a:cs typeface="+mn-cs"/>
      </a:defRPr>
    </a:lvl2pPr>
    <a:lvl3pPr marL="783729" algn="l" rtl="0" eaLnBrk="0" fontAlgn="base" hangingPunct="0">
      <a:spcBef>
        <a:spcPct val="30000"/>
      </a:spcBef>
      <a:spcAft>
        <a:spcPct val="0"/>
      </a:spcAft>
      <a:defRPr sz="1000" kern="1200">
        <a:solidFill>
          <a:schemeClr val="tx1"/>
        </a:solidFill>
        <a:latin typeface="Times New Roman" pitchFamily="27" charset="0"/>
        <a:ea typeface="+mn-ea"/>
        <a:cs typeface="+mn-cs"/>
      </a:defRPr>
    </a:lvl3pPr>
    <a:lvl4pPr marL="1175593" algn="l" rtl="0" eaLnBrk="0" fontAlgn="base" hangingPunct="0">
      <a:spcBef>
        <a:spcPct val="30000"/>
      </a:spcBef>
      <a:spcAft>
        <a:spcPct val="0"/>
      </a:spcAft>
      <a:defRPr sz="1000" kern="1200">
        <a:solidFill>
          <a:schemeClr val="tx1"/>
        </a:solidFill>
        <a:latin typeface="Times New Roman" pitchFamily="27" charset="0"/>
        <a:ea typeface="+mn-ea"/>
        <a:cs typeface="+mn-cs"/>
      </a:defRPr>
    </a:lvl4pPr>
    <a:lvl5pPr marL="1567457" algn="l" rtl="0" eaLnBrk="0" fontAlgn="base" hangingPunct="0">
      <a:spcBef>
        <a:spcPct val="30000"/>
      </a:spcBef>
      <a:spcAft>
        <a:spcPct val="0"/>
      </a:spcAft>
      <a:defRPr sz="1000" kern="1200">
        <a:solidFill>
          <a:schemeClr val="tx1"/>
        </a:solidFill>
        <a:latin typeface="Times New Roman" pitchFamily="27" charset="0"/>
        <a:ea typeface="+mn-ea"/>
        <a:cs typeface="+mn-cs"/>
      </a:defRPr>
    </a:lvl5pPr>
    <a:lvl6pPr marL="1959321" algn="l" defTabSz="783729" rtl="0" eaLnBrk="1" latinLnBrk="0" hangingPunct="1">
      <a:defRPr sz="1000" kern="1200">
        <a:solidFill>
          <a:schemeClr val="tx1"/>
        </a:solidFill>
        <a:latin typeface="+mn-lt"/>
        <a:ea typeface="+mn-ea"/>
        <a:cs typeface="+mn-cs"/>
      </a:defRPr>
    </a:lvl6pPr>
    <a:lvl7pPr marL="2351186" algn="l" defTabSz="783729" rtl="0" eaLnBrk="1" latinLnBrk="0" hangingPunct="1">
      <a:defRPr sz="1000" kern="1200">
        <a:solidFill>
          <a:schemeClr val="tx1"/>
        </a:solidFill>
        <a:latin typeface="+mn-lt"/>
        <a:ea typeface="+mn-ea"/>
        <a:cs typeface="+mn-cs"/>
      </a:defRPr>
    </a:lvl7pPr>
    <a:lvl8pPr marL="2743051" algn="l" defTabSz="783729" rtl="0" eaLnBrk="1" latinLnBrk="0" hangingPunct="1">
      <a:defRPr sz="1000" kern="1200">
        <a:solidFill>
          <a:schemeClr val="tx1"/>
        </a:solidFill>
        <a:latin typeface="+mn-lt"/>
        <a:ea typeface="+mn-ea"/>
        <a:cs typeface="+mn-cs"/>
      </a:defRPr>
    </a:lvl8pPr>
    <a:lvl9pPr marL="3134915" algn="l" defTabSz="78372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21523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625"/>
            <a:ext cx="31089600" cy="6272011"/>
          </a:xfrm>
          <a:prstGeom prst="rect">
            <a:avLst/>
          </a:prstGeom>
        </p:spPr>
        <p:txBody>
          <a:bodyPr lIns="90187" tIns="45094" rIns="90187" bIns="45094"/>
          <a:lstStyle/>
          <a:p>
            <a:r>
              <a:rPr lang="en-US"/>
              <a:t>Click to edit Master title style</a:t>
            </a:r>
          </a:p>
        </p:txBody>
      </p:sp>
      <p:sp>
        <p:nvSpPr>
          <p:cNvPr id="3" name="Subtitle 2"/>
          <p:cNvSpPr>
            <a:spLocks noGrp="1"/>
          </p:cNvSpPr>
          <p:nvPr>
            <p:ph type="subTitle" idx="1"/>
          </p:nvPr>
        </p:nvSpPr>
        <p:spPr>
          <a:xfrm>
            <a:off x="5486400" y="16580835"/>
            <a:ext cx="25603200" cy="7478332"/>
          </a:xfrm>
          <a:prstGeom prst="rect">
            <a:avLst/>
          </a:prstGeom>
        </p:spPr>
        <p:txBody>
          <a:bodyPr lIns="90187" tIns="45094" rIns="90187" bIns="45094"/>
          <a:lstStyle>
            <a:lvl1pPr marL="0" indent="0" algn="ctr">
              <a:buNone/>
              <a:defRPr/>
            </a:lvl1pPr>
            <a:lvl2pPr marL="391864" indent="0" algn="ctr">
              <a:buNone/>
              <a:defRPr/>
            </a:lvl2pPr>
            <a:lvl3pPr marL="783729" indent="0" algn="ctr">
              <a:buNone/>
              <a:defRPr/>
            </a:lvl3pPr>
            <a:lvl4pPr marL="1175593" indent="0" algn="ctr">
              <a:buNone/>
              <a:defRPr/>
            </a:lvl4pPr>
            <a:lvl5pPr marL="1567457" indent="0" algn="ctr">
              <a:buNone/>
              <a:defRPr/>
            </a:lvl5pPr>
            <a:lvl6pPr marL="1959321" indent="0" algn="ctr">
              <a:buNone/>
              <a:defRPr/>
            </a:lvl6pPr>
            <a:lvl7pPr marL="2351186" indent="0" algn="ctr">
              <a:buNone/>
              <a:defRPr/>
            </a:lvl7pPr>
            <a:lvl8pPr marL="2743051" indent="0" algn="ctr">
              <a:buNone/>
              <a:defRPr/>
            </a:lvl8pPr>
            <a:lvl9pPr marL="3134915"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4" y="8455696"/>
            <a:ext cx="31092275" cy="17553904"/>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738" y="2601533"/>
            <a:ext cx="7772400" cy="23408068"/>
          </a:xfrm>
          <a:prstGeom prst="rect">
            <a:avLst/>
          </a:prstGeom>
        </p:spPr>
        <p:txBody>
          <a:bodyPr vert="eaVert"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5" y="2601533"/>
            <a:ext cx="23191537" cy="23408068"/>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idx="1"/>
          </p:nvPr>
        </p:nvSpPr>
        <p:spPr>
          <a:xfrm>
            <a:off x="2741864" y="8455696"/>
            <a:ext cx="31092275" cy="17553904"/>
          </a:xfrm>
          <a:prstGeom prst="rect">
            <a:avLst/>
          </a:prstGeom>
        </p:spPr>
        <p:txBody>
          <a:bodyPr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917" y="18803156"/>
            <a:ext cx="31089600" cy="5811234"/>
          </a:xfrm>
          <a:prstGeom prst="rect">
            <a:avLst/>
          </a:prstGeom>
        </p:spPr>
        <p:txBody>
          <a:bodyPr lIns="90187" tIns="45094" rIns="90187" bIns="45094"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2888917" y="12402357"/>
            <a:ext cx="31089600" cy="6400800"/>
          </a:xfrm>
          <a:prstGeom prst="rect">
            <a:avLst/>
          </a:prstGeom>
        </p:spPr>
        <p:txBody>
          <a:bodyPr lIns="90187" tIns="45094" rIns="90187" bIns="45094" anchor="b"/>
          <a:lstStyle>
            <a:lvl1pPr marL="0" indent="0">
              <a:buNone/>
              <a:defRPr sz="1700"/>
            </a:lvl1pPr>
            <a:lvl2pPr marL="391864" indent="0">
              <a:buNone/>
              <a:defRPr sz="1500"/>
            </a:lvl2pPr>
            <a:lvl3pPr marL="783729" indent="0">
              <a:buNone/>
              <a:defRPr sz="1400"/>
            </a:lvl3pPr>
            <a:lvl4pPr marL="1175593" indent="0">
              <a:buNone/>
              <a:defRPr sz="1200"/>
            </a:lvl4pPr>
            <a:lvl5pPr marL="1567457" indent="0">
              <a:buNone/>
              <a:defRPr sz="1200"/>
            </a:lvl5pPr>
            <a:lvl6pPr marL="1959321" indent="0">
              <a:buNone/>
              <a:defRPr sz="1200"/>
            </a:lvl6pPr>
            <a:lvl7pPr marL="2351186" indent="0">
              <a:buNone/>
              <a:defRPr sz="1200"/>
            </a:lvl7pPr>
            <a:lvl8pPr marL="2743051" indent="0">
              <a:buNone/>
              <a:defRPr sz="1200"/>
            </a:lvl8pPr>
            <a:lvl9pPr marL="3134915"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sz="half" idx="1"/>
          </p:nvPr>
        </p:nvSpPr>
        <p:spPr>
          <a:xfrm>
            <a:off x="2741866" y="8455696"/>
            <a:ext cx="15481967"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2170" y="8455696"/>
            <a:ext cx="15481968"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978"/>
            <a:ext cx="32918400" cy="4876800"/>
          </a:xfrm>
          <a:prstGeom prst="rect">
            <a:avLst/>
          </a:prstGeom>
        </p:spPr>
        <p:txBody>
          <a:bodyPr lIns="90187" tIns="45094" rIns="90187" bIns="45094"/>
          <a:lstStyle>
            <a:lvl1pPr>
              <a:defRPr/>
            </a:lvl1pPr>
          </a:lstStyle>
          <a:p>
            <a:r>
              <a:rPr lang="en-US"/>
              <a:t>Click to edit Master title style</a:t>
            </a:r>
          </a:p>
        </p:txBody>
      </p:sp>
      <p:sp>
        <p:nvSpPr>
          <p:cNvPr id="3" name="Text Placeholder 2"/>
          <p:cNvSpPr>
            <a:spLocks noGrp="1"/>
          </p:cNvSpPr>
          <p:nvPr>
            <p:ph type="body" idx="1"/>
          </p:nvPr>
        </p:nvSpPr>
        <p:spPr>
          <a:xfrm>
            <a:off x="1828801" y="6549624"/>
            <a:ext cx="16161084"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4" name="Content Placeholder 3"/>
          <p:cNvSpPr>
            <a:spLocks noGrp="1"/>
          </p:cNvSpPr>
          <p:nvPr>
            <p:ph sz="half" idx="2"/>
          </p:nvPr>
        </p:nvSpPr>
        <p:spPr>
          <a:xfrm>
            <a:off x="1828801" y="9279945"/>
            <a:ext cx="16161084"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769" y="6549624"/>
            <a:ext cx="16166432"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8580769" y="9279945"/>
            <a:ext cx="16166432"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9"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5"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4"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164824"/>
            <a:ext cx="12032917" cy="4958367"/>
          </a:xfrm>
          <a:prstGeom prst="rect">
            <a:avLst/>
          </a:prstGeom>
        </p:spPr>
        <p:txBody>
          <a:bodyPr lIns="90187" tIns="45094" rIns="90187" bIns="45094"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201" y="1164823"/>
            <a:ext cx="20447000" cy="24973566"/>
          </a:xfrm>
          <a:prstGeom prst="rect">
            <a:avLst/>
          </a:prstGeom>
        </p:spPr>
        <p:txBody>
          <a:bodyPr lIns="90187" tIns="45094" rIns="90187" bIns="45094"/>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1" y="6123190"/>
            <a:ext cx="12032917" cy="20015200"/>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84" y="20483134"/>
            <a:ext cx="21945600" cy="2416935"/>
          </a:xfrm>
          <a:prstGeom prst="rect">
            <a:avLst/>
          </a:prstGeom>
        </p:spPr>
        <p:txBody>
          <a:bodyPr lIns="90187" tIns="45094" rIns="90187" bIns="4509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9484" y="2614414"/>
            <a:ext cx="21945600" cy="17556766"/>
          </a:xfrm>
          <a:prstGeom prst="rect">
            <a:avLst/>
          </a:prstGeom>
        </p:spPr>
        <p:txBody>
          <a:bodyPr lIns="90187" tIns="45094" rIns="90187" bIns="45094"/>
          <a:lstStyle>
            <a:lvl1pPr marL="0" indent="0">
              <a:buNone/>
              <a:defRPr sz="2800"/>
            </a:lvl1pPr>
            <a:lvl2pPr marL="391864" indent="0">
              <a:buNone/>
              <a:defRPr sz="2500"/>
            </a:lvl2pPr>
            <a:lvl3pPr marL="783729" indent="0">
              <a:buNone/>
              <a:defRPr sz="2100"/>
            </a:lvl3pPr>
            <a:lvl4pPr marL="1175593" indent="0">
              <a:buNone/>
              <a:defRPr sz="1700"/>
            </a:lvl4pPr>
            <a:lvl5pPr marL="1567457" indent="0">
              <a:buNone/>
              <a:defRPr sz="1700"/>
            </a:lvl5pPr>
            <a:lvl6pPr marL="1959321" indent="0">
              <a:buNone/>
              <a:defRPr sz="1700"/>
            </a:lvl6pPr>
            <a:lvl7pPr marL="2351186" indent="0">
              <a:buNone/>
              <a:defRPr sz="1700"/>
            </a:lvl7pPr>
            <a:lvl8pPr marL="2743051" indent="0">
              <a:buNone/>
              <a:defRPr sz="1700"/>
            </a:lvl8pPr>
            <a:lvl9pPr marL="3134915" indent="0">
              <a:buNone/>
              <a:defRPr sz="1700"/>
            </a:lvl9pPr>
          </a:lstStyle>
          <a:p>
            <a:pPr lvl="0"/>
            <a:endParaRPr lang="en-US" noProof="0"/>
          </a:p>
        </p:txBody>
      </p:sp>
      <p:sp>
        <p:nvSpPr>
          <p:cNvPr id="4" name="Text Placeholder 3"/>
          <p:cNvSpPr>
            <a:spLocks noGrp="1"/>
          </p:cNvSpPr>
          <p:nvPr>
            <p:ph type="body" sz="half" idx="2"/>
          </p:nvPr>
        </p:nvSpPr>
        <p:spPr>
          <a:xfrm>
            <a:off x="7169484" y="22900068"/>
            <a:ext cx="21945600" cy="3434366"/>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24760" rtl="0" eaLnBrk="0" fontAlgn="base" hangingPunct="0">
        <a:spcBef>
          <a:spcPct val="0"/>
        </a:spcBef>
        <a:spcAft>
          <a:spcPct val="0"/>
        </a:spcAft>
        <a:defRPr sz="18100">
          <a:solidFill>
            <a:schemeClr val="tx2"/>
          </a:solidFill>
          <a:latin typeface="+mj-lt"/>
          <a:ea typeface="+mj-ea"/>
          <a:cs typeface="+mj-cs"/>
        </a:defRPr>
      </a:lvl1pPr>
      <a:lvl2pPr algn="ctr" defTabSz="3824760" rtl="0" eaLnBrk="0" fontAlgn="base" hangingPunct="0">
        <a:spcBef>
          <a:spcPct val="0"/>
        </a:spcBef>
        <a:spcAft>
          <a:spcPct val="0"/>
        </a:spcAft>
        <a:defRPr sz="18100">
          <a:solidFill>
            <a:schemeClr val="tx2"/>
          </a:solidFill>
          <a:latin typeface="Times New Roman" pitchFamily="27" charset="0"/>
        </a:defRPr>
      </a:lvl2pPr>
      <a:lvl3pPr algn="ctr" defTabSz="3824760" rtl="0" eaLnBrk="0" fontAlgn="base" hangingPunct="0">
        <a:spcBef>
          <a:spcPct val="0"/>
        </a:spcBef>
        <a:spcAft>
          <a:spcPct val="0"/>
        </a:spcAft>
        <a:defRPr sz="18100">
          <a:solidFill>
            <a:schemeClr val="tx2"/>
          </a:solidFill>
          <a:latin typeface="Times New Roman" pitchFamily="27" charset="0"/>
        </a:defRPr>
      </a:lvl3pPr>
      <a:lvl4pPr algn="ctr" defTabSz="3824760" rtl="0" eaLnBrk="0" fontAlgn="base" hangingPunct="0">
        <a:spcBef>
          <a:spcPct val="0"/>
        </a:spcBef>
        <a:spcAft>
          <a:spcPct val="0"/>
        </a:spcAft>
        <a:defRPr sz="18100">
          <a:solidFill>
            <a:schemeClr val="tx2"/>
          </a:solidFill>
          <a:latin typeface="Times New Roman" pitchFamily="27" charset="0"/>
        </a:defRPr>
      </a:lvl4pPr>
      <a:lvl5pPr algn="ctr" defTabSz="3824760" rtl="0" eaLnBrk="0" fontAlgn="base" hangingPunct="0">
        <a:spcBef>
          <a:spcPct val="0"/>
        </a:spcBef>
        <a:spcAft>
          <a:spcPct val="0"/>
        </a:spcAft>
        <a:defRPr sz="18100">
          <a:solidFill>
            <a:schemeClr val="tx2"/>
          </a:solidFill>
          <a:latin typeface="Times New Roman" pitchFamily="27" charset="0"/>
        </a:defRPr>
      </a:lvl5pPr>
      <a:lvl6pPr marL="391864" algn="ctr" defTabSz="3824760" rtl="0" fontAlgn="base">
        <a:spcBef>
          <a:spcPct val="0"/>
        </a:spcBef>
        <a:spcAft>
          <a:spcPct val="0"/>
        </a:spcAft>
        <a:defRPr sz="18100">
          <a:solidFill>
            <a:schemeClr val="tx2"/>
          </a:solidFill>
          <a:latin typeface="Times New Roman" pitchFamily="27" charset="0"/>
        </a:defRPr>
      </a:lvl6pPr>
      <a:lvl7pPr marL="783729" algn="ctr" defTabSz="3824760" rtl="0" fontAlgn="base">
        <a:spcBef>
          <a:spcPct val="0"/>
        </a:spcBef>
        <a:spcAft>
          <a:spcPct val="0"/>
        </a:spcAft>
        <a:defRPr sz="18100">
          <a:solidFill>
            <a:schemeClr val="tx2"/>
          </a:solidFill>
          <a:latin typeface="Times New Roman" pitchFamily="27" charset="0"/>
        </a:defRPr>
      </a:lvl7pPr>
      <a:lvl8pPr marL="1175593" algn="ctr" defTabSz="3824760" rtl="0" fontAlgn="base">
        <a:spcBef>
          <a:spcPct val="0"/>
        </a:spcBef>
        <a:spcAft>
          <a:spcPct val="0"/>
        </a:spcAft>
        <a:defRPr sz="18100">
          <a:solidFill>
            <a:schemeClr val="tx2"/>
          </a:solidFill>
          <a:latin typeface="Times New Roman" pitchFamily="27" charset="0"/>
        </a:defRPr>
      </a:lvl8pPr>
      <a:lvl9pPr marL="1567457" algn="ctr" defTabSz="3824760" rtl="0" fontAlgn="base">
        <a:spcBef>
          <a:spcPct val="0"/>
        </a:spcBef>
        <a:spcAft>
          <a:spcPct val="0"/>
        </a:spcAft>
        <a:defRPr sz="18100">
          <a:solidFill>
            <a:schemeClr val="tx2"/>
          </a:solidFill>
          <a:latin typeface="Times New Roman" pitchFamily="27" charset="0"/>
        </a:defRPr>
      </a:lvl9pPr>
    </p:titleStyle>
    <p:bodyStyle>
      <a:lvl1pPr marL="1432755" indent="-1432755" algn="l" defTabSz="3824760" rtl="0" eaLnBrk="0" fontAlgn="base" hangingPunct="0">
        <a:spcBef>
          <a:spcPct val="20000"/>
        </a:spcBef>
        <a:spcAft>
          <a:spcPct val="0"/>
        </a:spcAft>
        <a:buChar char="•"/>
        <a:defRPr sz="13400">
          <a:solidFill>
            <a:schemeClr val="tx1"/>
          </a:solidFill>
          <a:latin typeface="+mn-lt"/>
          <a:ea typeface="+mn-ea"/>
          <a:cs typeface="+mn-cs"/>
        </a:defRPr>
      </a:lvl1pPr>
      <a:lvl2pPr marL="3104981" indent="-1193282" algn="l" defTabSz="3824760" rtl="0" eaLnBrk="0" fontAlgn="base" hangingPunct="0">
        <a:spcBef>
          <a:spcPct val="20000"/>
        </a:spcBef>
        <a:spcAft>
          <a:spcPct val="0"/>
        </a:spcAft>
        <a:buChar char="–"/>
        <a:defRPr sz="11400">
          <a:solidFill>
            <a:schemeClr val="tx1"/>
          </a:solidFill>
          <a:latin typeface="+mn-lt"/>
        </a:defRPr>
      </a:lvl2pPr>
      <a:lvl3pPr marL="4775847" indent="-951088" algn="l" defTabSz="3824760" rtl="0" eaLnBrk="0" fontAlgn="base" hangingPunct="0">
        <a:spcBef>
          <a:spcPct val="20000"/>
        </a:spcBef>
        <a:spcAft>
          <a:spcPct val="0"/>
        </a:spcAft>
        <a:buChar char="•"/>
        <a:defRPr sz="10100">
          <a:solidFill>
            <a:schemeClr val="tx1"/>
          </a:solidFill>
          <a:latin typeface="+mn-lt"/>
        </a:defRPr>
      </a:lvl3pPr>
      <a:lvl4pPr marL="6688907" indent="-952448" algn="l" defTabSz="3824760" rtl="0" eaLnBrk="0" fontAlgn="base" hangingPunct="0">
        <a:spcBef>
          <a:spcPct val="20000"/>
        </a:spcBef>
        <a:spcAft>
          <a:spcPct val="0"/>
        </a:spcAft>
        <a:buChar char="–"/>
        <a:defRPr sz="8400">
          <a:solidFill>
            <a:schemeClr val="tx1"/>
          </a:solidFill>
          <a:latin typeface="+mn-lt"/>
        </a:defRPr>
      </a:lvl4pPr>
      <a:lvl5pPr marL="8600606" indent="-955169" algn="l" defTabSz="3824760" rtl="0" eaLnBrk="0" fontAlgn="base" hangingPunct="0">
        <a:spcBef>
          <a:spcPct val="20000"/>
        </a:spcBef>
        <a:spcAft>
          <a:spcPct val="0"/>
        </a:spcAft>
        <a:buChar char="»"/>
        <a:defRPr sz="8400">
          <a:solidFill>
            <a:schemeClr val="tx1"/>
          </a:solidFill>
          <a:latin typeface="+mn-lt"/>
        </a:defRPr>
      </a:lvl5pPr>
      <a:lvl6pPr marL="8992471" indent="-955169" algn="l" defTabSz="3824760" rtl="0" fontAlgn="base">
        <a:spcBef>
          <a:spcPct val="20000"/>
        </a:spcBef>
        <a:spcAft>
          <a:spcPct val="0"/>
        </a:spcAft>
        <a:buChar char="»"/>
        <a:defRPr sz="8400">
          <a:solidFill>
            <a:schemeClr val="tx1"/>
          </a:solidFill>
          <a:latin typeface="+mn-lt"/>
        </a:defRPr>
      </a:lvl6pPr>
      <a:lvl7pPr marL="9384335" indent="-955169" algn="l" defTabSz="3824760" rtl="0" fontAlgn="base">
        <a:spcBef>
          <a:spcPct val="20000"/>
        </a:spcBef>
        <a:spcAft>
          <a:spcPct val="0"/>
        </a:spcAft>
        <a:buChar char="»"/>
        <a:defRPr sz="8400">
          <a:solidFill>
            <a:schemeClr val="tx1"/>
          </a:solidFill>
          <a:latin typeface="+mn-lt"/>
        </a:defRPr>
      </a:lvl7pPr>
      <a:lvl8pPr marL="9776200" indent="-955169" algn="l" defTabSz="3824760" rtl="0" fontAlgn="base">
        <a:spcBef>
          <a:spcPct val="20000"/>
        </a:spcBef>
        <a:spcAft>
          <a:spcPct val="0"/>
        </a:spcAft>
        <a:buChar char="»"/>
        <a:defRPr sz="8400">
          <a:solidFill>
            <a:schemeClr val="tx1"/>
          </a:solidFill>
          <a:latin typeface="+mn-lt"/>
        </a:defRPr>
      </a:lvl8pPr>
      <a:lvl9pPr marL="10168065" indent="-955169" algn="l" defTabSz="3824760" rtl="0" fontAlgn="base">
        <a:spcBef>
          <a:spcPct val="20000"/>
        </a:spcBef>
        <a:spcAft>
          <a:spcPct val="0"/>
        </a:spcAft>
        <a:buChar char="»"/>
        <a:defRPr sz="8400">
          <a:solidFill>
            <a:schemeClr val="tx1"/>
          </a:solidFill>
          <a:latin typeface="+mn-lt"/>
        </a:defRPr>
      </a:lvl9pPr>
    </p:bodyStyle>
    <p:otherStyle>
      <a:defPPr>
        <a:defRPr lang="en-US"/>
      </a:defPPr>
      <a:lvl1pPr marL="0" algn="l" defTabSz="783729" rtl="0" eaLnBrk="1" latinLnBrk="0" hangingPunct="1">
        <a:defRPr sz="1500" kern="1200">
          <a:solidFill>
            <a:schemeClr val="tx1"/>
          </a:solidFill>
          <a:latin typeface="+mn-lt"/>
          <a:ea typeface="+mn-ea"/>
          <a:cs typeface="+mn-cs"/>
        </a:defRPr>
      </a:lvl1pPr>
      <a:lvl2pPr marL="391864" algn="l" defTabSz="783729" rtl="0" eaLnBrk="1" latinLnBrk="0" hangingPunct="1">
        <a:defRPr sz="1500" kern="1200">
          <a:solidFill>
            <a:schemeClr val="tx1"/>
          </a:solidFill>
          <a:latin typeface="+mn-lt"/>
          <a:ea typeface="+mn-ea"/>
          <a:cs typeface="+mn-cs"/>
        </a:defRPr>
      </a:lvl2pPr>
      <a:lvl3pPr marL="783729" algn="l" defTabSz="783729" rtl="0" eaLnBrk="1" latinLnBrk="0" hangingPunct="1">
        <a:defRPr sz="1500" kern="1200">
          <a:solidFill>
            <a:schemeClr val="tx1"/>
          </a:solidFill>
          <a:latin typeface="+mn-lt"/>
          <a:ea typeface="+mn-ea"/>
          <a:cs typeface="+mn-cs"/>
        </a:defRPr>
      </a:lvl3pPr>
      <a:lvl4pPr marL="1175593" algn="l" defTabSz="783729" rtl="0" eaLnBrk="1" latinLnBrk="0" hangingPunct="1">
        <a:defRPr sz="1500" kern="1200">
          <a:solidFill>
            <a:schemeClr val="tx1"/>
          </a:solidFill>
          <a:latin typeface="+mn-lt"/>
          <a:ea typeface="+mn-ea"/>
          <a:cs typeface="+mn-cs"/>
        </a:defRPr>
      </a:lvl4pPr>
      <a:lvl5pPr marL="1567457" algn="l" defTabSz="783729" rtl="0" eaLnBrk="1" latinLnBrk="0" hangingPunct="1">
        <a:defRPr sz="1500" kern="1200">
          <a:solidFill>
            <a:schemeClr val="tx1"/>
          </a:solidFill>
          <a:latin typeface="+mn-lt"/>
          <a:ea typeface="+mn-ea"/>
          <a:cs typeface="+mn-cs"/>
        </a:defRPr>
      </a:lvl5pPr>
      <a:lvl6pPr marL="1959321" algn="l" defTabSz="783729" rtl="0" eaLnBrk="1" latinLnBrk="0" hangingPunct="1">
        <a:defRPr sz="1500" kern="1200">
          <a:solidFill>
            <a:schemeClr val="tx1"/>
          </a:solidFill>
          <a:latin typeface="+mn-lt"/>
          <a:ea typeface="+mn-ea"/>
          <a:cs typeface="+mn-cs"/>
        </a:defRPr>
      </a:lvl6pPr>
      <a:lvl7pPr marL="2351186" algn="l" defTabSz="783729" rtl="0" eaLnBrk="1" latinLnBrk="0" hangingPunct="1">
        <a:defRPr sz="1500" kern="1200">
          <a:solidFill>
            <a:schemeClr val="tx1"/>
          </a:solidFill>
          <a:latin typeface="+mn-lt"/>
          <a:ea typeface="+mn-ea"/>
          <a:cs typeface="+mn-cs"/>
        </a:defRPr>
      </a:lvl7pPr>
      <a:lvl8pPr marL="2743051" algn="l" defTabSz="783729" rtl="0" eaLnBrk="1" latinLnBrk="0" hangingPunct="1">
        <a:defRPr sz="1500" kern="1200">
          <a:solidFill>
            <a:schemeClr val="tx1"/>
          </a:solidFill>
          <a:latin typeface="+mn-lt"/>
          <a:ea typeface="+mn-ea"/>
          <a:cs typeface="+mn-cs"/>
        </a:defRPr>
      </a:lvl8pPr>
      <a:lvl9pPr marL="3134915" algn="l" defTabSz="78372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2" name="Rectangle 41"/>
          <p:cNvSpPr/>
          <p:nvPr/>
        </p:nvSpPr>
        <p:spPr bwMode="auto">
          <a:xfrm>
            <a:off x="377033" y="16605897"/>
            <a:ext cx="8516915" cy="3797055"/>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R="0" algn="l" defTabSz="921004" rtl="0" eaLnBrk="1" fontAlgn="base" latinLnBrk="0" hangingPunct="1">
              <a:lnSpc>
                <a:spcPct val="100000"/>
              </a:lnSpc>
              <a:spcBef>
                <a:spcPct val="0"/>
              </a:spcBef>
              <a:spcAft>
                <a:spcPct val="0"/>
              </a:spcAft>
              <a:buClrTx/>
              <a:buSzTx/>
              <a:tabLst/>
            </a:pPr>
            <a:r>
              <a:rPr lang="en-US" sz="3600" b="1" dirty="0"/>
              <a:t>Methods:</a:t>
            </a:r>
          </a:p>
          <a:p>
            <a:pPr lvl="1" defTabSz="921004"/>
            <a:r>
              <a:rPr lang="en-US" sz="3600" dirty="0"/>
              <a:t>1. Data collected from the US     Department of Energy and the US Energy Information Administration</a:t>
            </a:r>
          </a:p>
          <a:p>
            <a:pPr lvl="1" defTabSz="921004"/>
            <a:r>
              <a:rPr lang="en-US" sz="3600" dirty="0"/>
              <a:t>2. Data analyzed in Excel and maps produced in ArcGIS 10.4</a:t>
            </a:r>
          </a:p>
        </p:txBody>
      </p:sp>
      <p:sp>
        <p:nvSpPr>
          <p:cNvPr id="37" name="Rectangle 36"/>
          <p:cNvSpPr/>
          <p:nvPr/>
        </p:nvSpPr>
        <p:spPr bwMode="auto">
          <a:xfrm>
            <a:off x="27654260" y="16909970"/>
            <a:ext cx="8540496" cy="7158044"/>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41" name="Rectangle 40"/>
          <p:cNvSpPr/>
          <p:nvPr/>
        </p:nvSpPr>
        <p:spPr bwMode="auto">
          <a:xfrm>
            <a:off x="27654260" y="26321175"/>
            <a:ext cx="8540496" cy="2659354"/>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24" name="Rectangle 23"/>
          <p:cNvSpPr/>
          <p:nvPr/>
        </p:nvSpPr>
        <p:spPr bwMode="auto">
          <a:xfrm>
            <a:off x="425173" y="6503470"/>
            <a:ext cx="8540496" cy="7904063"/>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5" name="TextBox 4"/>
          <p:cNvSpPr txBox="1"/>
          <p:nvPr/>
        </p:nvSpPr>
        <p:spPr>
          <a:xfrm>
            <a:off x="440579" y="4759117"/>
            <a:ext cx="8525621" cy="1472357"/>
          </a:xfrm>
          <a:prstGeom prst="rect">
            <a:avLst/>
          </a:prstGeom>
          <a:solidFill>
            <a:schemeClr val="tx1"/>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Arial"/>
                <a:cs typeface="Arial"/>
              </a:rPr>
              <a:t>Background</a:t>
            </a:r>
          </a:p>
        </p:txBody>
      </p:sp>
      <p:sp>
        <p:nvSpPr>
          <p:cNvPr id="8" name="TextBox 7"/>
          <p:cNvSpPr txBox="1"/>
          <p:nvPr/>
        </p:nvSpPr>
        <p:spPr>
          <a:xfrm>
            <a:off x="9401535" y="4759117"/>
            <a:ext cx="26718588" cy="1472357"/>
          </a:xfrm>
          <a:prstGeom prst="rect">
            <a:avLst/>
          </a:prstGeom>
          <a:solidFill>
            <a:schemeClr val="tx1"/>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Arial"/>
                <a:cs typeface="Arial"/>
              </a:rPr>
              <a:t>Results</a:t>
            </a:r>
          </a:p>
        </p:txBody>
      </p:sp>
      <p:sp>
        <p:nvSpPr>
          <p:cNvPr id="9" name="TextBox 8"/>
          <p:cNvSpPr txBox="1"/>
          <p:nvPr/>
        </p:nvSpPr>
        <p:spPr>
          <a:xfrm>
            <a:off x="27618279" y="15084448"/>
            <a:ext cx="8525933" cy="1472357"/>
          </a:xfrm>
          <a:prstGeom prst="rect">
            <a:avLst/>
          </a:prstGeom>
          <a:solidFill>
            <a:schemeClr val="tx1"/>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Arial"/>
                <a:cs typeface="Arial"/>
              </a:rPr>
              <a:t>Conclusions</a:t>
            </a:r>
          </a:p>
        </p:txBody>
      </p:sp>
      <p:sp>
        <p:nvSpPr>
          <p:cNvPr id="10" name="TextBox 9"/>
          <p:cNvSpPr txBox="1"/>
          <p:nvPr/>
        </p:nvSpPr>
        <p:spPr>
          <a:xfrm>
            <a:off x="27654260" y="24458416"/>
            <a:ext cx="8555567" cy="1472357"/>
          </a:xfrm>
          <a:prstGeom prst="rect">
            <a:avLst/>
          </a:prstGeom>
          <a:solidFill>
            <a:schemeClr val="tx1"/>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Arial"/>
                <a:cs typeface="Arial"/>
              </a:rPr>
              <a:t>References</a:t>
            </a:r>
          </a:p>
        </p:txBody>
      </p:sp>
      <p:sp>
        <p:nvSpPr>
          <p:cNvPr id="11" name="Text Box 4"/>
          <p:cNvSpPr txBox="1">
            <a:spLocks noChangeArrowheads="1"/>
          </p:cNvSpPr>
          <p:nvPr/>
        </p:nvSpPr>
        <p:spPr bwMode="auto">
          <a:xfrm>
            <a:off x="677523" y="6651564"/>
            <a:ext cx="8060077" cy="7755969"/>
          </a:xfrm>
          <a:prstGeom prst="rect">
            <a:avLst/>
          </a:prstGeom>
          <a:noFill/>
          <a:ln w="9525">
            <a:noFill/>
            <a:miter lim="800000"/>
            <a:headEnd/>
            <a:tailEnd/>
          </a:ln>
        </p:spPr>
        <p:txBody>
          <a:bodyPr wrap="square" lIns="0" tIns="0" rIns="0" bIns="0">
            <a:spAutoFit/>
          </a:bodyPr>
          <a:lstStyle/>
          <a:p>
            <a:pPr marL="571500" indent="-571500" defTabSz="3179816">
              <a:spcBef>
                <a:spcPts val="0"/>
              </a:spcBef>
              <a:buFont typeface="Arial" panose="020B0604020202020204" pitchFamily="34" charset="0"/>
              <a:buChar char="•"/>
            </a:pPr>
            <a:r>
              <a:rPr lang="en-US" sz="3600" dirty="0"/>
              <a:t>The mean population center of the United States is shifting southwest where there is more renewable energy consumption</a:t>
            </a:r>
          </a:p>
          <a:p>
            <a:pPr marL="571500" indent="-571500" defTabSz="3179816">
              <a:spcBef>
                <a:spcPts val="0"/>
              </a:spcBef>
              <a:buFont typeface="Arial" panose="020B0604020202020204" pitchFamily="34" charset="0"/>
              <a:buChar char="•"/>
            </a:pPr>
            <a:r>
              <a:rPr lang="en-US" sz="3600"/>
              <a:t>The movement of people domestically in the US shifts the total carbon dioxide emissions from non-renewable energy sources.</a:t>
            </a:r>
          </a:p>
          <a:p>
            <a:pPr marL="571500" indent="-571500" defTabSz="921004">
              <a:buFont typeface="Arial" panose="020B0604020202020204" pitchFamily="34" charset="0"/>
              <a:buChar char="•"/>
            </a:pPr>
            <a:r>
              <a:rPr lang="en-US" sz="3600" dirty="0"/>
              <a:t>Renewable energy sources in the US are geothermal, hydroelectric, wind, solar, and biomass</a:t>
            </a:r>
          </a:p>
          <a:p>
            <a:pPr marL="571500" indent="-571500" defTabSz="921004">
              <a:buFont typeface="Arial" panose="020B0604020202020204" pitchFamily="34" charset="0"/>
              <a:buChar char="•"/>
            </a:pPr>
            <a:r>
              <a:rPr lang="en-US" sz="3600" dirty="0"/>
              <a:t>Nuclear electric is neither renewable or non-renewable because of its byproducts</a:t>
            </a:r>
          </a:p>
          <a:p>
            <a:pPr marL="571500" indent="-571500" defTabSz="3179816">
              <a:spcBef>
                <a:spcPts val="0"/>
              </a:spcBef>
              <a:buFont typeface="Arial" panose="020B0604020202020204" pitchFamily="34" charset="0"/>
              <a:buChar char="•"/>
            </a:pPr>
            <a:endParaRPr lang="en-US" sz="3600" dirty="0"/>
          </a:p>
        </p:txBody>
      </p:sp>
      <p:sp>
        <p:nvSpPr>
          <p:cNvPr id="17" name="Text Box 10"/>
          <p:cNvSpPr txBox="1">
            <a:spLocks noChangeArrowheads="1"/>
          </p:cNvSpPr>
          <p:nvPr/>
        </p:nvSpPr>
        <p:spPr bwMode="auto">
          <a:xfrm>
            <a:off x="27718081" y="26419745"/>
            <a:ext cx="8476675" cy="2462213"/>
          </a:xfrm>
          <a:prstGeom prst="rect">
            <a:avLst/>
          </a:prstGeom>
          <a:noFill/>
          <a:ln w="9525">
            <a:noFill/>
            <a:miter lim="800000"/>
            <a:headEnd/>
            <a:tailEnd/>
          </a:ln>
        </p:spPr>
        <p:txBody>
          <a:bodyPr wrap="square" lIns="0" tIns="0" rIns="0" bIns="0">
            <a:spAutoFit/>
          </a:bodyPr>
          <a:lstStyle/>
          <a:p>
            <a:r>
              <a:rPr lang="en-US" sz="2000"/>
              <a:t>Pachauri, R., &amp; Meyer, L. (eds.). (2014). IPCC, 2014: </a:t>
            </a:r>
            <a:r>
              <a:rPr lang="en-US" sz="2000" i="1"/>
              <a:t>Climate Change</a:t>
            </a:r>
            <a:r>
              <a:rPr lang="en-US" sz="2000"/>
              <a:t> 2</a:t>
            </a:r>
            <a:r>
              <a:rPr lang="en-US" sz="2000" i="1"/>
              <a:t>014: Synthesis Report. Contribution of Working Groups I, II and III to the Fifth Assessment Report of the Intergovernmental Panel on Climate Change</a:t>
            </a:r>
            <a:r>
              <a:rPr lang="en-US" sz="2000"/>
              <a:t>. IPCC, Geneva, Switzerland. Retrieved from: https://www.ipcc.ch/report/ar5/syr/. </a:t>
            </a:r>
          </a:p>
          <a:p>
            <a:endParaRPr lang="en-US" sz="2000" dirty="0">
              <a:latin typeface="Constantia"/>
              <a:cs typeface="Constantia"/>
            </a:endParaRPr>
          </a:p>
          <a:p>
            <a:r>
              <a:rPr lang="en-US" sz="2000"/>
              <a:t>State Energy Consumption Estimates. (2016). U.S. Energy Information Administration, DOE/EIA-0214(2016). Retrieved from:</a:t>
            </a:r>
          </a:p>
          <a:p>
            <a:r>
              <a:rPr lang="en-US" sz="2000"/>
              <a:t>https://www.eia.gov/state/seds/sep_prod/SEDS_Production_Report.pdf.</a:t>
            </a:r>
            <a:endParaRPr lang="en-US" sz="2000" dirty="0">
              <a:latin typeface="Constantia"/>
              <a:cs typeface="Constantia"/>
            </a:endParaRPr>
          </a:p>
        </p:txBody>
      </p:sp>
      <p:sp>
        <p:nvSpPr>
          <p:cNvPr id="6" name="TextBox 5"/>
          <p:cNvSpPr txBox="1"/>
          <p:nvPr/>
        </p:nvSpPr>
        <p:spPr>
          <a:xfrm>
            <a:off x="338382" y="14799899"/>
            <a:ext cx="8555567" cy="1472357"/>
          </a:xfrm>
          <a:prstGeom prst="rect">
            <a:avLst/>
          </a:prstGeom>
          <a:solidFill>
            <a:schemeClr val="tx1"/>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000" b="1" dirty="0">
                <a:latin typeface="Arial"/>
                <a:cs typeface="Arial"/>
              </a:rPr>
              <a:t>Methods</a:t>
            </a:r>
          </a:p>
        </p:txBody>
      </p:sp>
      <p:sp>
        <p:nvSpPr>
          <p:cNvPr id="25" name="Rectangle 24"/>
          <p:cNvSpPr/>
          <p:nvPr/>
        </p:nvSpPr>
        <p:spPr bwMode="auto">
          <a:xfrm>
            <a:off x="434964" y="360123"/>
            <a:ext cx="35709248" cy="3860940"/>
          </a:xfrm>
          <a:prstGeom prst="rect">
            <a:avLst/>
          </a:prstGeom>
          <a:solidFill>
            <a:schemeClr val="tx1"/>
          </a:solidFill>
          <a:ln w="952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3">
                  <a:lumMod val="85000"/>
                </a:schemeClr>
              </a:solidFill>
              <a:effectLst/>
              <a:latin typeface="Times New Roman" pitchFamily="27" charset="0"/>
            </a:endParaRPr>
          </a:p>
        </p:txBody>
      </p:sp>
      <p:sp>
        <p:nvSpPr>
          <p:cNvPr id="4" name="TextBox 3"/>
          <p:cNvSpPr txBox="1"/>
          <p:nvPr/>
        </p:nvSpPr>
        <p:spPr>
          <a:xfrm>
            <a:off x="725732" y="538749"/>
            <a:ext cx="29792368" cy="3561608"/>
          </a:xfrm>
          <a:prstGeom prst="rect">
            <a:avLst/>
          </a:prstGeom>
          <a:noFill/>
        </p:spPr>
        <p:txBody>
          <a:bodyPr wrap="square" lIns="76551" tIns="0" rIns="76551" bIns="38275" rtlCol="0" anchor="ctr" anchorCtr="0">
            <a:noAutofit/>
          </a:bodyPr>
          <a:lstStyle/>
          <a:p>
            <a:pPr>
              <a:spcAft>
                <a:spcPts val="418"/>
              </a:spcAft>
            </a:pPr>
            <a:r>
              <a:rPr lang="en-US" sz="8000" b="1" dirty="0">
                <a:solidFill>
                  <a:schemeClr val="bg1"/>
                </a:solidFill>
                <a:latin typeface="Arial"/>
                <a:cs typeface="Arial"/>
              </a:rPr>
              <a:t>Is Domestic Migration Moving the United States Towards a Sustainable Energy Future?</a:t>
            </a:r>
          </a:p>
          <a:p>
            <a:r>
              <a:rPr lang="en-US" sz="4000" b="1" dirty="0">
                <a:solidFill>
                  <a:schemeClr val="bg1"/>
                </a:solidFill>
                <a:latin typeface="Arial"/>
                <a:cs typeface="Arial"/>
              </a:rPr>
              <a:t>Hannah Larsen, Supervisor: Mark D. Bjelland, Calvin University Grand Rapids, MI</a:t>
            </a:r>
          </a:p>
        </p:txBody>
      </p:sp>
      <p:sp>
        <p:nvSpPr>
          <p:cNvPr id="27" name="Rectangle 26">
            <a:extLst>
              <a:ext uri="{FF2B5EF4-FFF2-40B4-BE49-F238E27FC236}">
                <a16:creationId xmlns:a16="http://schemas.microsoft.com/office/drawing/2014/main" id="{9B956455-7251-4E46-A1A1-5C7D8418130F}"/>
              </a:ext>
            </a:extLst>
          </p:cNvPr>
          <p:cNvSpPr/>
          <p:nvPr/>
        </p:nvSpPr>
        <p:spPr bwMode="auto">
          <a:xfrm>
            <a:off x="9392593" y="6503470"/>
            <a:ext cx="17727042" cy="22496146"/>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blipFill>
                <a:blip r:embed="rId3"/>
                <a:tile tx="0" ty="0" sx="100000" sy="100000" flip="none" algn="tl"/>
              </a:blipFill>
              <a:effectLst/>
              <a:latin typeface="Times New Roman" pitchFamily="27" charset="0"/>
            </a:endParaRPr>
          </a:p>
        </p:txBody>
      </p:sp>
      <p:sp>
        <p:nvSpPr>
          <p:cNvPr id="28" name="Rectangle 27">
            <a:extLst>
              <a:ext uri="{FF2B5EF4-FFF2-40B4-BE49-F238E27FC236}">
                <a16:creationId xmlns:a16="http://schemas.microsoft.com/office/drawing/2014/main" id="{A1690BF2-F825-6F4D-8CB2-D2D8BAE6FB5D}"/>
              </a:ext>
            </a:extLst>
          </p:cNvPr>
          <p:cNvSpPr/>
          <p:nvPr/>
        </p:nvSpPr>
        <p:spPr bwMode="auto">
          <a:xfrm>
            <a:off x="27579627" y="6503470"/>
            <a:ext cx="8540496" cy="8227813"/>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32" name="Rectangle 31">
            <a:extLst>
              <a:ext uri="{FF2B5EF4-FFF2-40B4-BE49-F238E27FC236}">
                <a16:creationId xmlns:a16="http://schemas.microsoft.com/office/drawing/2014/main" id="{3634DC1B-281E-B645-A5A5-E70A8AE2F423}"/>
              </a:ext>
            </a:extLst>
          </p:cNvPr>
          <p:cNvSpPr/>
          <p:nvPr/>
        </p:nvSpPr>
        <p:spPr>
          <a:xfrm>
            <a:off x="9385597" y="6599426"/>
            <a:ext cx="11693797" cy="492796"/>
          </a:xfrm>
          <a:prstGeom prst="rect">
            <a:avLst/>
          </a:prstGeom>
        </p:spPr>
        <p:txBody>
          <a:bodyPr wrap="square" lIns="76551" tIns="38275" rIns="76551" bIns="38275">
            <a:spAutoFit/>
          </a:bodyPr>
          <a:lstStyle/>
          <a:p>
            <a:r>
              <a:rPr lang="en-US" sz="2700" i="1" dirty="0">
                <a:latin typeface="+mn-lt"/>
                <a:cs typeface="Constantia"/>
              </a:rPr>
              <a:t> </a:t>
            </a:r>
          </a:p>
        </p:txBody>
      </p:sp>
      <p:sp>
        <p:nvSpPr>
          <p:cNvPr id="19" name="TextBox 18">
            <a:extLst>
              <a:ext uri="{FF2B5EF4-FFF2-40B4-BE49-F238E27FC236}">
                <a16:creationId xmlns:a16="http://schemas.microsoft.com/office/drawing/2014/main" id="{2292A6AD-17EE-FA4B-B9ED-854BA0FA3FA6}"/>
              </a:ext>
            </a:extLst>
          </p:cNvPr>
          <p:cNvSpPr txBox="1"/>
          <p:nvPr/>
        </p:nvSpPr>
        <p:spPr>
          <a:xfrm>
            <a:off x="9462795" y="14953434"/>
            <a:ext cx="17656840" cy="6740307"/>
          </a:xfrm>
          <a:prstGeom prst="rect">
            <a:avLst/>
          </a:prstGeom>
          <a:noFill/>
        </p:spPr>
        <p:txBody>
          <a:bodyPr wrap="square" rtlCol="0">
            <a:spAutoFit/>
          </a:bodyPr>
          <a:lstStyle/>
          <a:p>
            <a:pPr marL="571500" indent="-571500">
              <a:buFont typeface="Arial" panose="020B0604020202020204" pitchFamily="34" charset="0"/>
              <a:buChar char="•"/>
            </a:pPr>
            <a:r>
              <a:rPr lang="en-US" sz="3600"/>
              <a:t>The top energy sources in 2016 were all non-renewable except for South Carolina where it was nuclear (Figure 1)</a:t>
            </a:r>
          </a:p>
          <a:p>
            <a:pPr marL="571500" indent="-571500">
              <a:buFont typeface="Arial" panose="020B0604020202020204" pitchFamily="34" charset="0"/>
              <a:buChar char="•"/>
            </a:pPr>
            <a:r>
              <a:rPr lang="en-US" sz="3600"/>
              <a:t>Highest renewable energy consumption was concentrated in the west and South Carolina where non-renewable energy consumption was the lowest (Figure 2)</a:t>
            </a:r>
          </a:p>
          <a:p>
            <a:pPr marL="571500" indent="-571500">
              <a:buFont typeface="Arial" panose="020B0604020202020204" pitchFamily="34" charset="0"/>
              <a:buChar char="•"/>
            </a:pPr>
            <a:r>
              <a:rPr lang="en-US" sz="3600"/>
              <a:t>Non-renewable energy production lost 13,902 customers and renewable energy production gained 39,267 customers (Figure 3)</a:t>
            </a:r>
          </a:p>
          <a:p>
            <a:pPr marL="571500" indent="-571500">
              <a:buFont typeface="Arial" panose="020B0604020202020204" pitchFamily="34" charset="0"/>
              <a:buChar char="•"/>
            </a:pPr>
            <a:r>
              <a:rPr lang="en-US" sz="3600"/>
              <a:t>The highest carbon dioxide emissions were correlated with the highest non-renewable energy consumption (Figure 6)</a:t>
            </a:r>
          </a:p>
          <a:p>
            <a:pPr marL="571500" indent="-571500">
              <a:buFont typeface="Arial" panose="020B0604020202020204" pitchFamily="34" charset="0"/>
              <a:buChar char="•"/>
            </a:pPr>
            <a:r>
              <a:rPr lang="en-US" sz="3600"/>
              <a:t>States on the west coast and Florida in the warmest and driest climate zones, Hot-Dry and Mixed-Dry, gained the most domestic migrants (Figure 4,5)</a:t>
            </a:r>
          </a:p>
          <a:p>
            <a:pPr marL="571500" indent="-571500">
              <a:buFont typeface="Arial" panose="020B0604020202020204" pitchFamily="34" charset="0"/>
              <a:buChar char="•"/>
            </a:pPr>
            <a:endParaRPr lang="en-US" sz="3600"/>
          </a:p>
          <a:p>
            <a:pPr marL="571500" indent="-571500">
              <a:buFont typeface="Arial" panose="020B0604020202020204" pitchFamily="34" charset="0"/>
              <a:buChar char="•"/>
            </a:pPr>
            <a:endParaRPr lang="en-US" sz="3600"/>
          </a:p>
        </p:txBody>
      </p:sp>
      <p:pic>
        <p:nvPicPr>
          <p:cNvPr id="39" name="Picture 38">
            <a:extLst>
              <a:ext uri="{FF2B5EF4-FFF2-40B4-BE49-F238E27FC236}">
                <a16:creationId xmlns:a16="http://schemas.microsoft.com/office/drawing/2014/main" id="{EFA6B4B3-E456-4241-B7FA-C0C73CA49DE3}"/>
              </a:ext>
            </a:extLst>
          </p:cNvPr>
          <p:cNvPicPr>
            <a:picLocks noChangeAspect="1"/>
          </p:cNvPicPr>
          <p:nvPr/>
        </p:nvPicPr>
        <p:blipFill>
          <a:blip r:embed="rId4"/>
          <a:stretch>
            <a:fillRect/>
          </a:stretch>
        </p:blipFill>
        <p:spPr>
          <a:xfrm>
            <a:off x="10096422" y="6651564"/>
            <a:ext cx="5836839" cy="7562722"/>
          </a:xfrm>
          <a:prstGeom prst="rect">
            <a:avLst/>
          </a:prstGeom>
        </p:spPr>
      </p:pic>
      <p:pic>
        <p:nvPicPr>
          <p:cNvPr id="40" name="Picture 39">
            <a:extLst>
              <a:ext uri="{FF2B5EF4-FFF2-40B4-BE49-F238E27FC236}">
                <a16:creationId xmlns:a16="http://schemas.microsoft.com/office/drawing/2014/main" id="{B1DB3ADF-92B6-ED46-BE73-460C0107022A}"/>
              </a:ext>
            </a:extLst>
          </p:cNvPr>
          <p:cNvPicPr>
            <a:picLocks noChangeAspect="1"/>
          </p:cNvPicPr>
          <p:nvPr/>
        </p:nvPicPr>
        <p:blipFill rotWithShape="1">
          <a:blip r:embed="rId5"/>
          <a:srcRect t="1716"/>
          <a:stretch/>
        </p:blipFill>
        <p:spPr>
          <a:xfrm>
            <a:off x="28990967" y="6651564"/>
            <a:ext cx="5930900" cy="7551622"/>
          </a:xfrm>
          <a:prstGeom prst="rect">
            <a:avLst/>
          </a:prstGeom>
        </p:spPr>
      </p:pic>
      <p:sp>
        <p:nvSpPr>
          <p:cNvPr id="43" name="TextBox 42">
            <a:extLst>
              <a:ext uri="{FF2B5EF4-FFF2-40B4-BE49-F238E27FC236}">
                <a16:creationId xmlns:a16="http://schemas.microsoft.com/office/drawing/2014/main" id="{88F5D5F5-ADEE-314E-9720-4235DCD1D867}"/>
              </a:ext>
            </a:extLst>
          </p:cNvPr>
          <p:cNvSpPr txBox="1"/>
          <p:nvPr/>
        </p:nvSpPr>
        <p:spPr>
          <a:xfrm>
            <a:off x="27687067" y="16913649"/>
            <a:ext cx="8489952" cy="6740307"/>
          </a:xfrm>
          <a:prstGeom prst="rect">
            <a:avLst/>
          </a:prstGeom>
          <a:noFill/>
        </p:spPr>
        <p:txBody>
          <a:bodyPr wrap="square" rtlCol="0">
            <a:spAutoFit/>
          </a:bodyPr>
          <a:lstStyle/>
          <a:p>
            <a:r>
              <a:rPr lang="en-US" sz="3600"/>
              <a:t>In 2016, non-renewable energy lost customers overall. A decrease in consumption of non-renewable energy through shifting energy production or through domestic migration will both move the United States towards a more sustainable energy future with decreases in carbon dioxide emissions. The specific states that people move in to matter as well for how much energy is consumed for air conditioning or heating based on climate zone.</a:t>
            </a:r>
          </a:p>
        </p:txBody>
      </p:sp>
      <p:sp>
        <p:nvSpPr>
          <p:cNvPr id="45" name="Rectangle 44">
            <a:extLst>
              <a:ext uri="{FF2B5EF4-FFF2-40B4-BE49-F238E27FC236}">
                <a16:creationId xmlns:a16="http://schemas.microsoft.com/office/drawing/2014/main" id="{172BA8A7-05E0-C847-8B56-C280ED28EB46}"/>
              </a:ext>
            </a:extLst>
          </p:cNvPr>
          <p:cNvSpPr/>
          <p:nvPr/>
        </p:nvSpPr>
        <p:spPr>
          <a:xfrm>
            <a:off x="29558803" y="14226491"/>
            <a:ext cx="4795229" cy="385074"/>
          </a:xfrm>
          <a:prstGeom prst="rect">
            <a:avLst/>
          </a:prstGeom>
        </p:spPr>
        <p:txBody>
          <a:bodyPr wrap="square" lIns="76551" tIns="38275" rIns="76551" bIns="38275">
            <a:spAutoFit/>
          </a:bodyPr>
          <a:lstStyle/>
          <a:p>
            <a:pPr algn="ctr"/>
            <a:r>
              <a:rPr lang="en-US" sz="2000" b="1" i="1" dirty="0">
                <a:latin typeface="Constantia"/>
                <a:cs typeface="Constantia"/>
              </a:rPr>
              <a:t>Figure 6</a:t>
            </a:r>
            <a:r>
              <a:rPr lang="en-US" sz="2000" i="1" dirty="0">
                <a:latin typeface="Constantia"/>
                <a:cs typeface="Constantia"/>
              </a:rPr>
              <a:t>: Carbon Dioxide Emissions, 2016</a:t>
            </a:r>
          </a:p>
        </p:txBody>
      </p:sp>
      <p:sp>
        <p:nvSpPr>
          <p:cNvPr id="47" name="Rectangle 46">
            <a:extLst>
              <a:ext uri="{FF2B5EF4-FFF2-40B4-BE49-F238E27FC236}">
                <a16:creationId xmlns:a16="http://schemas.microsoft.com/office/drawing/2014/main" id="{1CF9620A-502C-4C40-A1C6-29B9C8E34155}"/>
              </a:ext>
            </a:extLst>
          </p:cNvPr>
          <p:cNvSpPr/>
          <p:nvPr/>
        </p:nvSpPr>
        <p:spPr>
          <a:xfrm>
            <a:off x="10002361" y="14279140"/>
            <a:ext cx="5930900" cy="385074"/>
          </a:xfrm>
          <a:prstGeom prst="rect">
            <a:avLst/>
          </a:prstGeom>
        </p:spPr>
        <p:txBody>
          <a:bodyPr wrap="square" lIns="76551" tIns="38275" rIns="76551" bIns="38275">
            <a:spAutoFit/>
          </a:bodyPr>
          <a:lstStyle/>
          <a:p>
            <a:pPr algn="ctr"/>
            <a:r>
              <a:rPr lang="en-US" sz="2000" b="1" i="1" dirty="0">
                <a:latin typeface="Constantia"/>
                <a:cs typeface="Constantia"/>
              </a:rPr>
              <a:t>Figure 2</a:t>
            </a:r>
            <a:r>
              <a:rPr lang="en-US" sz="2000" i="1" dirty="0">
                <a:latin typeface="Constantia"/>
                <a:cs typeface="Constantia"/>
              </a:rPr>
              <a:t>: Non-Renewable Energy Consumption, 2016</a:t>
            </a:r>
          </a:p>
        </p:txBody>
      </p:sp>
      <p:sp>
        <p:nvSpPr>
          <p:cNvPr id="38" name="Rectangle 37">
            <a:extLst>
              <a:ext uri="{FF2B5EF4-FFF2-40B4-BE49-F238E27FC236}">
                <a16:creationId xmlns:a16="http://schemas.microsoft.com/office/drawing/2014/main" id="{2A23A115-3A21-CA48-ABDA-CFD4FACC757A}"/>
              </a:ext>
            </a:extLst>
          </p:cNvPr>
          <p:cNvSpPr/>
          <p:nvPr/>
        </p:nvSpPr>
        <p:spPr bwMode="auto">
          <a:xfrm>
            <a:off x="398980" y="20736593"/>
            <a:ext cx="8516915" cy="8240977"/>
          </a:xfrm>
          <a:prstGeom prst="rect">
            <a:avLst/>
          </a:prstGeom>
          <a:solidFill>
            <a:schemeClr val="bg1">
              <a:alpha val="68000"/>
            </a:schemeClr>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30" name="Rectangle 29">
            <a:extLst>
              <a:ext uri="{FF2B5EF4-FFF2-40B4-BE49-F238E27FC236}">
                <a16:creationId xmlns:a16="http://schemas.microsoft.com/office/drawing/2014/main" id="{1C797C0F-38BE-9B41-ADAD-3E176B69710C}"/>
              </a:ext>
            </a:extLst>
          </p:cNvPr>
          <p:cNvSpPr/>
          <p:nvPr/>
        </p:nvSpPr>
        <p:spPr>
          <a:xfrm>
            <a:off x="16195432" y="13989920"/>
            <a:ext cx="8525933" cy="385074"/>
          </a:xfrm>
          <a:prstGeom prst="rect">
            <a:avLst/>
          </a:prstGeom>
        </p:spPr>
        <p:txBody>
          <a:bodyPr wrap="square" lIns="76551" tIns="38275" rIns="76551" bIns="38275">
            <a:spAutoFit/>
          </a:bodyPr>
          <a:lstStyle/>
          <a:p>
            <a:pPr algn="ctr"/>
            <a:r>
              <a:rPr lang="en-US" sz="2000" b="1" i="1" dirty="0">
                <a:latin typeface="Constantia"/>
                <a:cs typeface="Constantia"/>
              </a:rPr>
              <a:t>Figure 3</a:t>
            </a:r>
            <a:r>
              <a:rPr lang="en-US" sz="2000" i="1" dirty="0">
                <a:latin typeface="Constantia"/>
                <a:cs typeface="Constantia"/>
              </a:rPr>
              <a:t>: Domestic Customer Change by Energy Source, 2016</a:t>
            </a:r>
          </a:p>
        </p:txBody>
      </p:sp>
      <p:sp>
        <p:nvSpPr>
          <p:cNvPr id="48" name="Rectangle 47">
            <a:extLst>
              <a:ext uri="{FF2B5EF4-FFF2-40B4-BE49-F238E27FC236}">
                <a16:creationId xmlns:a16="http://schemas.microsoft.com/office/drawing/2014/main" id="{FCB5CD36-C6FB-3E43-A097-72DF22AEB41C}"/>
              </a:ext>
            </a:extLst>
          </p:cNvPr>
          <p:cNvSpPr/>
          <p:nvPr/>
        </p:nvSpPr>
        <p:spPr>
          <a:xfrm>
            <a:off x="16036278" y="28005544"/>
            <a:ext cx="8525933" cy="385074"/>
          </a:xfrm>
          <a:prstGeom prst="rect">
            <a:avLst/>
          </a:prstGeom>
        </p:spPr>
        <p:txBody>
          <a:bodyPr wrap="square" lIns="76551" tIns="38275" rIns="76551" bIns="38275">
            <a:spAutoFit/>
          </a:bodyPr>
          <a:lstStyle/>
          <a:p>
            <a:pPr algn="ctr"/>
            <a:r>
              <a:rPr lang="en-US" sz="2000" b="1" i="1" dirty="0">
                <a:latin typeface="Constantia"/>
                <a:cs typeface="Constantia"/>
              </a:rPr>
              <a:t>Figure 5</a:t>
            </a:r>
            <a:r>
              <a:rPr lang="en-US" sz="2000" i="1" dirty="0">
                <a:latin typeface="Constantia"/>
                <a:cs typeface="Constantia"/>
              </a:rPr>
              <a:t>: Domestic Migration by Climate Zone, 2010-2017</a:t>
            </a:r>
          </a:p>
        </p:txBody>
      </p:sp>
      <p:pic>
        <p:nvPicPr>
          <p:cNvPr id="34" name="Picture 33">
            <a:extLst>
              <a:ext uri="{FF2B5EF4-FFF2-40B4-BE49-F238E27FC236}">
                <a16:creationId xmlns:a16="http://schemas.microsoft.com/office/drawing/2014/main" id="{7F182A55-1077-C54F-B5B2-DF4CCBC68AD7}"/>
              </a:ext>
            </a:extLst>
          </p:cNvPr>
          <p:cNvPicPr/>
          <p:nvPr/>
        </p:nvPicPr>
        <p:blipFill>
          <a:blip r:embed="rId6">
            <a:extLst>
              <a:ext uri="{28A0092B-C50C-407E-A947-70E740481C1C}">
                <a14:useLocalDpi xmlns:a14="http://schemas.microsoft.com/office/drawing/2010/main" val="0"/>
              </a:ext>
            </a:extLst>
          </a:blip>
          <a:stretch>
            <a:fillRect/>
          </a:stretch>
        </p:blipFill>
        <p:spPr>
          <a:xfrm>
            <a:off x="10096422" y="20853151"/>
            <a:ext cx="5939856" cy="7696200"/>
          </a:xfrm>
          <a:prstGeom prst="rect">
            <a:avLst/>
          </a:prstGeom>
        </p:spPr>
      </p:pic>
      <p:pic>
        <p:nvPicPr>
          <p:cNvPr id="2" name="Picture 1">
            <a:extLst>
              <a:ext uri="{FF2B5EF4-FFF2-40B4-BE49-F238E27FC236}">
                <a16:creationId xmlns:a16="http://schemas.microsoft.com/office/drawing/2014/main" id="{A5DD3D58-75EA-B74B-ACED-DEC237F287F2}"/>
              </a:ext>
            </a:extLst>
          </p:cNvPr>
          <p:cNvPicPr>
            <a:picLocks noChangeAspect="1"/>
          </p:cNvPicPr>
          <p:nvPr/>
        </p:nvPicPr>
        <p:blipFill>
          <a:blip r:embed="rId7"/>
          <a:stretch>
            <a:fillRect/>
          </a:stretch>
        </p:blipFill>
        <p:spPr>
          <a:xfrm>
            <a:off x="1804224" y="20825053"/>
            <a:ext cx="5798329" cy="7477106"/>
          </a:xfrm>
          <a:prstGeom prst="rect">
            <a:avLst/>
          </a:prstGeom>
        </p:spPr>
      </p:pic>
      <p:sp>
        <p:nvSpPr>
          <p:cNvPr id="46" name="Rectangle 45">
            <a:extLst>
              <a:ext uri="{FF2B5EF4-FFF2-40B4-BE49-F238E27FC236}">
                <a16:creationId xmlns:a16="http://schemas.microsoft.com/office/drawing/2014/main" id="{FD25A7ED-D277-B641-BD91-CD9E76459FBA}"/>
              </a:ext>
            </a:extLst>
          </p:cNvPr>
          <p:cNvSpPr/>
          <p:nvPr/>
        </p:nvSpPr>
        <p:spPr>
          <a:xfrm>
            <a:off x="1729971" y="28320107"/>
            <a:ext cx="5930900" cy="385074"/>
          </a:xfrm>
          <a:prstGeom prst="rect">
            <a:avLst/>
          </a:prstGeom>
        </p:spPr>
        <p:txBody>
          <a:bodyPr wrap="square" lIns="76551" tIns="38275" rIns="76551" bIns="38275">
            <a:spAutoFit/>
          </a:bodyPr>
          <a:lstStyle/>
          <a:p>
            <a:pPr algn="ctr"/>
            <a:r>
              <a:rPr lang="en-US" sz="2000" b="1" i="1" dirty="0">
                <a:latin typeface="Constantia"/>
                <a:cs typeface="Constantia"/>
              </a:rPr>
              <a:t>Figure 1</a:t>
            </a:r>
            <a:r>
              <a:rPr lang="en-US" sz="2000" i="1" dirty="0">
                <a:latin typeface="Constantia"/>
                <a:cs typeface="Constantia"/>
              </a:rPr>
              <a:t>: Top Energy Production Method, 2016</a:t>
            </a:r>
          </a:p>
        </p:txBody>
      </p:sp>
      <p:pic>
        <p:nvPicPr>
          <p:cNvPr id="7" name="Picture 6">
            <a:extLst>
              <a:ext uri="{FF2B5EF4-FFF2-40B4-BE49-F238E27FC236}">
                <a16:creationId xmlns:a16="http://schemas.microsoft.com/office/drawing/2014/main" id="{461C517F-0B68-1248-83F8-819EE281F56A}"/>
              </a:ext>
            </a:extLst>
          </p:cNvPr>
          <p:cNvPicPr>
            <a:picLocks noChangeAspect="1"/>
          </p:cNvPicPr>
          <p:nvPr/>
        </p:nvPicPr>
        <p:blipFill>
          <a:blip r:embed="rId8"/>
          <a:stretch>
            <a:fillRect/>
          </a:stretch>
        </p:blipFill>
        <p:spPr>
          <a:xfrm>
            <a:off x="17135012" y="7310146"/>
            <a:ext cx="9331223" cy="6654387"/>
          </a:xfrm>
          <a:prstGeom prst="rect">
            <a:avLst/>
          </a:prstGeom>
        </p:spPr>
      </p:pic>
      <p:sp>
        <p:nvSpPr>
          <p:cNvPr id="44" name="Rectangle 43">
            <a:extLst>
              <a:ext uri="{FF2B5EF4-FFF2-40B4-BE49-F238E27FC236}">
                <a16:creationId xmlns:a16="http://schemas.microsoft.com/office/drawing/2014/main" id="{9226FF92-6FAD-B048-9BF6-7F32CF9AE79C}"/>
              </a:ext>
            </a:extLst>
          </p:cNvPr>
          <p:cNvSpPr/>
          <p:nvPr/>
        </p:nvSpPr>
        <p:spPr>
          <a:xfrm>
            <a:off x="9495596" y="28538056"/>
            <a:ext cx="6405843" cy="385074"/>
          </a:xfrm>
          <a:prstGeom prst="rect">
            <a:avLst/>
          </a:prstGeom>
        </p:spPr>
        <p:txBody>
          <a:bodyPr wrap="square" lIns="76551" tIns="38275" rIns="76551" bIns="38275">
            <a:spAutoFit/>
          </a:bodyPr>
          <a:lstStyle/>
          <a:p>
            <a:pPr algn="ctr"/>
            <a:r>
              <a:rPr lang="en-US" sz="2000" b="1" i="1" dirty="0">
                <a:latin typeface="Constantia"/>
                <a:cs typeface="Constantia"/>
              </a:rPr>
              <a:t>Figure 4</a:t>
            </a:r>
            <a:r>
              <a:rPr lang="en-US" sz="2000" i="1" dirty="0">
                <a:latin typeface="Constantia"/>
                <a:cs typeface="Constantia"/>
              </a:rPr>
              <a:t>: Domestic Migration by Climate Zones</a:t>
            </a:r>
          </a:p>
        </p:txBody>
      </p:sp>
      <p:pic>
        <p:nvPicPr>
          <p:cNvPr id="15" name="Picture 14">
            <a:extLst>
              <a:ext uri="{FF2B5EF4-FFF2-40B4-BE49-F238E27FC236}">
                <a16:creationId xmlns:a16="http://schemas.microsoft.com/office/drawing/2014/main" id="{FC5A62F5-837C-FB43-8591-00FD56660A95}"/>
              </a:ext>
            </a:extLst>
          </p:cNvPr>
          <p:cNvPicPr>
            <a:picLocks noChangeAspect="1"/>
          </p:cNvPicPr>
          <p:nvPr/>
        </p:nvPicPr>
        <p:blipFill>
          <a:blip r:embed="rId9"/>
          <a:stretch>
            <a:fillRect/>
          </a:stretch>
        </p:blipFill>
        <p:spPr>
          <a:xfrm>
            <a:off x="17168288" y="21692827"/>
            <a:ext cx="9297947" cy="6312717"/>
          </a:xfrm>
          <a:prstGeom prst="rect">
            <a:avLst/>
          </a:prstGeom>
        </p:spPr>
      </p:pic>
      <p:pic>
        <p:nvPicPr>
          <p:cNvPr id="20" name="Picture 19" descr="A close up of a sign&#10;&#10;Description automatically generated">
            <a:extLst>
              <a:ext uri="{FF2B5EF4-FFF2-40B4-BE49-F238E27FC236}">
                <a16:creationId xmlns:a16="http://schemas.microsoft.com/office/drawing/2014/main" id="{08C2CA79-55A6-0C4D-94B4-20CC9975DC44}"/>
              </a:ext>
            </a:extLst>
          </p:cNvPr>
          <p:cNvPicPr>
            <a:picLocks noChangeAspect="1"/>
          </p:cNvPicPr>
          <p:nvPr/>
        </p:nvPicPr>
        <p:blipFill rotWithShape="1">
          <a:blip r:embed="rId10">
            <a:extLst>
              <a:ext uri="{28A0092B-C50C-407E-A947-70E740481C1C}">
                <a14:useLocalDpi xmlns:a14="http://schemas.microsoft.com/office/drawing/2010/main" val="0"/>
              </a:ext>
            </a:extLst>
          </a:blip>
          <a:srcRect l="28570" r="28609"/>
          <a:stretch/>
        </p:blipFill>
        <p:spPr>
          <a:xfrm>
            <a:off x="32943665" y="509789"/>
            <a:ext cx="3050247" cy="3561608"/>
          </a:xfrm>
          <a:prstGeom prst="rect">
            <a:avLst/>
          </a:prstGeom>
        </p:spPr>
      </p:pic>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3169</TotalTime>
  <Words>479</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Constantia</vt:lpstr>
      <vt:lpstr>Times New Roman</vt:lpstr>
      <vt:lpstr>Blank</vt:lpstr>
      <vt:lpstr>PowerPoint Presentation</vt:lpstr>
    </vt:vector>
  </TitlesOfParts>
  <Manager/>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32x40 CMS POSTER TEMPLATE 2015</dc:title>
  <dc:subject/>
  <dc:creator>Victoria Seaburg</dc:creator>
  <cp:keywords/>
  <dc:description/>
  <cp:lastModifiedBy>Hannah Larsen</cp:lastModifiedBy>
  <cp:revision>116</cp:revision>
  <cp:lastPrinted>2002-12-02T18:20:07Z</cp:lastPrinted>
  <dcterms:created xsi:type="dcterms:W3CDTF">2011-04-04T18:01:39Z</dcterms:created>
  <dcterms:modified xsi:type="dcterms:W3CDTF">2019-12-02T05:25:59Z</dcterms:modified>
  <cp:category/>
</cp:coreProperties>
</file>