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21945600" cy="29260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0000"/>
    <a:srgbClr val="582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B9647C-5919-4818-836E-4DEFF97F2D0A}" v="8" dt="2019-03-22T17:39:54.4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8" autoAdjust="0"/>
    <p:restoredTop sz="94660"/>
  </p:normalViewPr>
  <p:slideViewPr>
    <p:cSldViewPr snapToGrid="0">
      <p:cViewPr varScale="1">
        <p:scale>
          <a:sx n="21" d="100"/>
          <a:sy n="21" d="100"/>
        </p:scale>
        <p:origin x="1869"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4788749"/>
            <a:ext cx="18653760" cy="10187093"/>
          </a:xfrm>
        </p:spPr>
        <p:txBody>
          <a:bodyPr anchor="b"/>
          <a:lstStyle>
            <a:lvl1pPr algn="ctr">
              <a:defRPr sz="14400"/>
            </a:lvl1pPr>
          </a:lstStyle>
          <a:p>
            <a:r>
              <a:rPr lang="en-US"/>
              <a:t>Click to edit Master title style</a:t>
            </a:r>
            <a:endParaRPr lang="en-US" dirty="0"/>
          </a:p>
        </p:txBody>
      </p:sp>
      <p:sp>
        <p:nvSpPr>
          <p:cNvPr id="3" name="Subtitle 2"/>
          <p:cNvSpPr>
            <a:spLocks noGrp="1"/>
          </p:cNvSpPr>
          <p:nvPr>
            <p:ph type="subTitle" idx="1"/>
          </p:nvPr>
        </p:nvSpPr>
        <p:spPr>
          <a:xfrm>
            <a:off x="2743200" y="15368695"/>
            <a:ext cx="16459200" cy="7064585"/>
          </a:xfrm>
        </p:spPr>
        <p:txBody>
          <a:bodyPr/>
          <a:lstStyle>
            <a:lvl1pPr marL="0" indent="0" algn="ctr">
              <a:buNone/>
              <a:defRPr sz="5760"/>
            </a:lvl1pPr>
            <a:lvl2pPr marL="1097280" indent="0" algn="ctr">
              <a:buNone/>
              <a:defRPr sz="4800"/>
            </a:lvl2pPr>
            <a:lvl3pPr marL="2194560" indent="0" algn="ctr">
              <a:buNone/>
              <a:defRPr sz="4320"/>
            </a:lvl3pPr>
            <a:lvl4pPr marL="3291840" indent="0" algn="ctr">
              <a:buNone/>
              <a:defRPr sz="3840"/>
            </a:lvl4pPr>
            <a:lvl5pPr marL="4389120" indent="0" algn="ctr">
              <a:buNone/>
              <a:defRPr sz="3840"/>
            </a:lvl5pPr>
            <a:lvl6pPr marL="5486400" indent="0" algn="ctr">
              <a:buNone/>
              <a:defRPr sz="3840"/>
            </a:lvl6pPr>
            <a:lvl7pPr marL="6583680" indent="0" algn="ctr">
              <a:buNone/>
              <a:defRPr sz="3840"/>
            </a:lvl7pPr>
            <a:lvl8pPr marL="7680960" indent="0" algn="ctr">
              <a:buNone/>
              <a:defRPr sz="3840"/>
            </a:lvl8pPr>
            <a:lvl9pPr marL="8778240" indent="0" algn="ctr">
              <a:buNone/>
              <a:defRPr sz="38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128070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41560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557867"/>
            <a:ext cx="4732020" cy="247971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508761" y="1557867"/>
            <a:ext cx="13921740" cy="247971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70699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735729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7294888"/>
            <a:ext cx="18928080" cy="12171678"/>
          </a:xfrm>
        </p:spPr>
        <p:txBody>
          <a:bodyPr anchor="b"/>
          <a:lstStyle>
            <a:lvl1pPr>
              <a:defRPr sz="14400"/>
            </a:lvl1pPr>
          </a:lstStyle>
          <a:p>
            <a:r>
              <a:rPr lang="en-US"/>
              <a:t>Click to edit Master title style</a:t>
            </a:r>
            <a:endParaRPr lang="en-US" dirty="0"/>
          </a:p>
        </p:txBody>
      </p:sp>
      <p:sp>
        <p:nvSpPr>
          <p:cNvPr id="3" name="Text Placeholder 2"/>
          <p:cNvSpPr>
            <a:spLocks noGrp="1"/>
          </p:cNvSpPr>
          <p:nvPr>
            <p:ph type="body" idx="1"/>
          </p:nvPr>
        </p:nvSpPr>
        <p:spPr>
          <a:xfrm>
            <a:off x="1497331" y="19581715"/>
            <a:ext cx="18928080" cy="6400798"/>
          </a:xfr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A322B2-4F18-40EF-BD87-A73B9AE2E00B}"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149382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08760" y="7789333"/>
            <a:ext cx="9326880" cy="185657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1109960" y="7789333"/>
            <a:ext cx="9326880" cy="185657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A322B2-4F18-40EF-BD87-A73B9AE2E00B}"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891183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557873"/>
            <a:ext cx="18928080" cy="56557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11621" y="7172962"/>
            <a:ext cx="9284016" cy="351535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Edit Master text styles</a:t>
            </a:r>
          </a:p>
        </p:txBody>
      </p:sp>
      <p:sp>
        <p:nvSpPr>
          <p:cNvPr id="4" name="Content Placeholder 3"/>
          <p:cNvSpPr>
            <a:spLocks noGrp="1"/>
          </p:cNvSpPr>
          <p:nvPr>
            <p:ph sz="half" idx="2"/>
          </p:nvPr>
        </p:nvSpPr>
        <p:spPr>
          <a:xfrm>
            <a:off x="1511621" y="10688320"/>
            <a:ext cx="9284016" cy="157209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1109961" y="7172962"/>
            <a:ext cx="9329738" cy="351535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Edit Master text styles</a:t>
            </a:r>
          </a:p>
        </p:txBody>
      </p:sp>
      <p:sp>
        <p:nvSpPr>
          <p:cNvPr id="6" name="Content Placeholder 5"/>
          <p:cNvSpPr>
            <a:spLocks noGrp="1"/>
          </p:cNvSpPr>
          <p:nvPr>
            <p:ph sz="quarter" idx="4"/>
          </p:nvPr>
        </p:nvSpPr>
        <p:spPr>
          <a:xfrm>
            <a:off x="11109961" y="10688320"/>
            <a:ext cx="9329738" cy="157209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A322B2-4F18-40EF-BD87-A73B9AE2E00B}" type="datetimeFigureOut">
              <a:rPr lang="en-US" smtClean="0"/>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1693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A322B2-4F18-40EF-BD87-A73B9AE2E00B}" type="datetimeFigureOut">
              <a:rPr lang="en-US" smtClean="0"/>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229517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A322B2-4F18-40EF-BD87-A73B9AE2E00B}" type="datetimeFigureOut">
              <a:rPr lang="en-US" smtClean="0"/>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9895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1950720"/>
            <a:ext cx="7078027" cy="6827520"/>
          </a:xfrm>
        </p:spPr>
        <p:txBody>
          <a:bodyPr anchor="b"/>
          <a:lstStyle>
            <a:lvl1pPr>
              <a:defRPr sz="7680"/>
            </a:lvl1pPr>
          </a:lstStyle>
          <a:p>
            <a:r>
              <a:rPr lang="en-US"/>
              <a:t>Click to edit Master title style</a:t>
            </a:r>
            <a:endParaRPr lang="en-US" dirty="0"/>
          </a:p>
        </p:txBody>
      </p:sp>
      <p:sp>
        <p:nvSpPr>
          <p:cNvPr id="3" name="Content Placeholder 2"/>
          <p:cNvSpPr>
            <a:spLocks noGrp="1"/>
          </p:cNvSpPr>
          <p:nvPr>
            <p:ph idx="1"/>
          </p:nvPr>
        </p:nvSpPr>
        <p:spPr>
          <a:xfrm>
            <a:off x="9329738" y="4213020"/>
            <a:ext cx="11109960" cy="20794133"/>
          </a:xfr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11619" y="8778240"/>
            <a:ext cx="7078027" cy="16262775"/>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37A322B2-4F18-40EF-BD87-A73B9AE2E00B}"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381004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1950720"/>
            <a:ext cx="7078027" cy="6827520"/>
          </a:xfrm>
        </p:spPr>
        <p:txBody>
          <a:bodyPr anchor="b"/>
          <a:lstStyle>
            <a:lvl1pPr>
              <a:defRPr sz="7680"/>
            </a:lvl1pPr>
          </a:lstStyle>
          <a:p>
            <a:r>
              <a:rPr lang="en-US"/>
              <a:t>Click to edit Master title style</a:t>
            </a:r>
            <a:endParaRPr lang="en-US" dirty="0"/>
          </a:p>
        </p:txBody>
      </p:sp>
      <p:sp>
        <p:nvSpPr>
          <p:cNvPr id="3" name="Picture Placeholder 2"/>
          <p:cNvSpPr>
            <a:spLocks noGrp="1" noChangeAspect="1"/>
          </p:cNvSpPr>
          <p:nvPr>
            <p:ph type="pic" idx="1"/>
          </p:nvPr>
        </p:nvSpPr>
        <p:spPr>
          <a:xfrm>
            <a:off x="9329738" y="4213020"/>
            <a:ext cx="11109960" cy="20794133"/>
          </a:xfr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a:t>Click icon to add picture</a:t>
            </a:r>
            <a:endParaRPr lang="en-US" dirty="0"/>
          </a:p>
        </p:txBody>
      </p:sp>
      <p:sp>
        <p:nvSpPr>
          <p:cNvPr id="4" name="Text Placeholder 3"/>
          <p:cNvSpPr>
            <a:spLocks noGrp="1"/>
          </p:cNvSpPr>
          <p:nvPr>
            <p:ph type="body" sz="half" idx="2"/>
          </p:nvPr>
        </p:nvSpPr>
        <p:spPr>
          <a:xfrm>
            <a:off x="1511619" y="8778240"/>
            <a:ext cx="7078027" cy="16262775"/>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37A322B2-4F18-40EF-BD87-A73B9AE2E00B}"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091765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8760" y="1557873"/>
            <a:ext cx="18928080" cy="56557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08760" y="7789333"/>
            <a:ext cx="18928080" cy="1856570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08760" y="27120433"/>
            <a:ext cx="4937760" cy="1557867"/>
          </a:xfrm>
          <a:prstGeom prst="rect">
            <a:avLst/>
          </a:prstGeom>
        </p:spPr>
        <p:txBody>
          <a:bodyPr vert="horz" lIns="91440" tIns="45720" rIns="91440" bIns="45720" rtlCol="0" anchor="ctr"/>
          <a:lstStyle>
            <a:lvl1pPr algn="l">
              <a:defRPr sz="2880">
                <a:solidFill>
                  <a:schemeClr val="tx1">
                    <a:tint val="75000"/>
                  </a:schemeClr>
                </a:solidFill>
              </a:defRPr>
            </a:lvl1pPr>
          </a:lstStyle>
          <a:p>
            <a:fld id="{37A322B2-4F18-40EF-BD87-A73B9AE2E00B}" type="datetimeFigureOut">
              <a:rPr lang="en-US" smtClean="0"/>
              <a:t>4/30/2020</a:t>
            </a:fld>
            <a:endParaRPr lang="en-US"/>
          </a:p>
        </p:txBody>
      </p:sp>
      <p:sp>
        <p:nvSpPr>
          <p:cNvPr id="5" name="Footer Placeholder 4"/>
          <p:cNvSpPr>
            <a:spLocks noGrp="1"/>
          </p:cNvSpPr>
          <p:nvPr>
            <p:ph type="ftr" sz="quarter" idx="3"/>
          </p:nvPr>
        </p:nvSpPr>
        <p:spPr>
          <a:xfrm>
            <a:off x="7269480" y="27120433"/>
            <a:ext cx="7406640" cy="1557867"/>
          </a:xfrm>
          <a:prstGeom prst="rect">
            <a:avLst/>
          </a:prstGeom>
        </p:spPr>
        <p:txBody>
          <a:bodyPr vert="horz" lIns="91440" tIns="45720" rIns="91440" bIns="45720" rtlCol="0" anchor="ctr"/>
          <a:lstStyle>
            <a:lvl1pPr algn="ctr">
              <a:defRPr sz="28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499080" y="27120433"/>
            <a:ext cx="4937760" cy="1557867"/>
          </a:xfrm>
          <a:prstGeom prst="rect">
            <a:avLst/>
          </a:prstGeom>
        </p:spPr>
        <p:txBody>
          <a:bodyPr vert="horz" lIns="91440" tIns="45720" rIns="91440" bIns="45720" rtlCol="0" anchor="ctr"/>
          <a:lstStyle>
            <a:lvl1pPr algn="r">
              <a:defRPr sz="2880">
                <a:solidFill>
                  <a:schemeClr val="tx1">
                    <a:tint val="75000"/>
                  </a:schemeClr>
                </a:solidFill>
              </a:defRPr>
            </a:lvl1pPr>
          </a:lstStyle>
          <a:p>
            <a:fld id="{2D44E3C4-B1A2-4BEF-A3A2-E7918703C08E}" type="slidenum">
              <a:rPr lang="en-US" smtClean="0"/>
              <a:t>‹#›</a:t>
            </a:fld>
            <a:endParaRPr lang="en-US"/>
          </a:p>
        </p:txBody>
      </p:sp>
    </p:spTree>
    <p:extLst>
      <p:ext uri="{BB962C8B-B14F-4D97-AF65-F5344CB8AC3E}">
        <p14:creationId xmlns:p14="http://schemas.microsoft.com/office/powerpoint/2010/main" val="2221400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BB923EF-E76C-4A44-9FB2-3DF9F1C3B813}"/>
              </a:ext>
            </a:extLst>
          </p:cNvPr>
          <p:cNvSpPr/>
          <p:nvPr/>
        </p:nvSpPr>
        <p:spPr>
          <a:xfrm>
            <a:off x="625639" y="6035676"/>
            <a:ext cx="20710915" cy="4040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Project Thesis</a:t>
            </a:r>
          </a:p>
          <a:p>
            <a:pPr>
              <a:spcBef>
                <a:spcPts val="1200"/>
              </a:spcBef>
            </a:pPr>
            <a:r>
              <a:rPr lang="en-US" sz="3200" dirty="0">
                <a:solidFill>
                  <a:schemeClr val="tx1"/>
                </a:solidFill>
                <a:latin typeface="Century Schoolbook" panose="02040604050505020304" pitchFamily="18" charset="0"/>
                <a:cs typeface="Times New Roman" panose="02020603050405020304" pitchFamily="18" charset="0"/>
              </a:rPr>
              <a:t>Any systematic theory worth developing is developed with some underlying motivating project. Unsurprisingly, the motivating project behind each theory profoundly shapes its categories and standards. However, it often happens that theories with different motivating projects attempt to systematize superficially identical domains. In such cases, the divergent motivating projects can lead to what appears to be contradictions between theories. This paper aims to compare two theories of spatial representation and identify the ways in which their different motivating projects result in different conceptions of boundaries.</a:t>
            </a:r>
            <a:endParaRPr lang="en-US" sz="3200" dirty="0">
              <a:solidFill>
                <a:schemeClr val="tx1"/>
              </a:solidFill>
            </a:endParaRPr>
          </a:p>
        </p:txBody>
      </p:sp>
      <p:sp>
        <p:nvSpPr>
          <p:cNvPr id="4" name="TextBox 3">
            <a:extLst>
              <a:ext uri="{FF2B5EF4-FFF2-40B4-BE49-F238E27FC236}">
                <a16:creationId xmlns:a16="http://schemas.microsoft.com/office/drawing/2014/main" id="{68455382-DEEE-4A30-A9C5-DA0E728C22DE}"/>
              </a:ext>
            </a:extLst>
          </p:cNvPr>
          <p:cNvSpPr txBox="1"/>
          <p:nvPr/>
        </p:nvSpPr>
        <p:spPr>
          <a:xfrm>
            <a:off x="657170" y="-1"/>
            <a:ext cx="15867346" cy="5447645"/>
          </a:xfrm>
          <a:prstGeom prst="rect">
            <a:avLst/>
          </a:prstGeom>
          <a:noFill/>
        </p:spPr>
        <p:txBody>
          <a:bodyPr wrap="square" rtlCol="0">
            <a:spAutoFit/>
          </a:bodyPr>
          <a:lstStyle/>
          <a:p>
            <a:endParaRPr lang="en-US" sz="3600" b="1" dirty="0">
              <a:latin typeface="Century Schoolbook" panose="02040604050505020304" pitchFamily="18" charset="0"/>
              <a:cs typeface="Times New Roman" panose="02020603050405020304" pitchFamily="18" charset="0"/>
            </a:endParaRPr>
          </a:p>
          <a:p>
            <a:r>
              <a:rPr lang="en-US" sz="6600" b="1" dirty="0">
                <a:latin typeface="Century Schoolbook" panose="02040604050505020304" pitchFamily="18" charset="0"/>
                <a:cs typeface="Times New Roman" panose="02020603050405020304" pitchFamily="18" charset="0"/>
              </a:rPr>
              <a:t>The Nature of Boundaries: </a:t>
            </a:r>
          </a:p>
          <a:p>
            <a:r>
              <a:rPr lang="en-US" sz="5400" b="1" dirty="0">
                <a:latin typeface="Century Schoolbook" panose="02040604050505020304" pitchFamily="18" charset="0"/>
                <a:cs typeface="Times New Roman" panose="02020603050405020304" pitchFamily="18" charset="0"/>
              </a:rPr>
              <a:t>Perspectives from Casati and </a:t>
            </a:r>
            <a:r>
              <a:rPr lang="en-US" sz="5400" b="1" dirty="0" err="1">
                <a:latin typeface="Century Schoolbook" panose="02040604050505020304" pitchFamily="18" charset="0"/>
                <a:cs typeface="Times New Roman" panose="02020603050405020304" pitchFamily="18" charset="0"/>
              </a:rPr>
              <a:t>Varzi</a:t>
            </a:r>
            <a:r>
              <a:rPr lang="en-US" sz="5400" b="1" dirty="0">
                <a:latin typeface="Century Schoolbook" panose="02040604050505020304" pitchFamily="18" charset="0"/>
                <a:cs typeface="Times New Roman" panose="02020603050405020304" pitchFamily="18" charset="0"/>
              </a:rPr>
              <a:t> and Alfred N. Whitehead</a:t>
            </a:r>
          </a:p>
          <a:p>
            <a:r>
              <a:rPr lang="en-US" sz="5400" dirty="0">
                <a:latin typeface="Century Schoolbook" panose="02040604050505020304" pitchFamily="18" charset="0"/>
                <a:cs typeface="Times New Roman" panose="02020603050405020304" pitchFamily="18" charset="0"/>
              </a:rPr>
              <a:t>Matthew Bone, advised by Dr. James Turner</a:t>
            </a:r>
          </a:p>
          <a:p>
            <a:r>
              <a:rPr lang="en-US" sz="4800" dirty="0">
                <a:latin typeface="Century Schoolbook" panose="02040604050505020304" pitchFamily="18" charset="0"/>
                <a:cs typeface="Times New Roman" panose="02020603050405020304" pitchFamily="18" charset="0"/>
              </a:rPr>
              <a:t>Mathematics Department</a:t>
            </a:r>
          </a:p>
          <a:p>
            <a:endParaRPr lang="en-US" sz="3600" dirty="0">
              <a:latin typeface="Century Schoolbook" panose="020406040505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9D70880A-AF0C-43FB-AD83-F531558C0F10}"/>
              </a:ext>
            </a:extLst>
          </p:cNvPr>
          <p:cNvSpPr/>
          <p:nvPr/>
        </p:nvSpPr>
        <p:spPr>
          <a:xfrm>
            <a:off x="657170" y="24640673"/>
            <a:ext cx="15867346" cy="42661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Sources</a:t>
            </a:r>
          </a:p>
          <a:p>
            <a:pPr>
              <a:spcBef>
                <a:spcPts val="1200"/>
              </a:spcBef>
            </a:pPr>
            <a:r>
              <a:rPr lang="en-US" sz="3200" dirty="0">
                <a:solidFill>
                  <a:schemeClr val="tx1"/>
                </a:solidFill>
                <a:latin typeface="Century Schoolbook" panose="02040604050505020304" pitchFamily="18" charset="0"/>
                <a:cs typeface="Times New Roman" panose="02020603050405020304" pitchFamily="18" charset="0"/>
              </a:rPr>
              <a:t>Casati, Roberto and Achille C. </a:t>
            </a:r>
            <a:r>
              <a:rPr lang="en-US" sz="3200" dirty="0" err="1">
                <a:solidFill>
                  <a:schemeClr val="tx1"/>
                </a:solidFill>
                <a:latin typeface="Century Schoolbook" panose="02040604050505020304" pitchFamily="18" charset="0"/>
                <a:cs typeface="Times New Roman" panose="02020603050405020304" pitchFamily="18" charset="0"/>
              </a:rPr>
              <a:t>Varzi</a:t>
            </a:r>
            <a:r>
              <a:rPr lang="en-US" sz="3200" dirty="0">
                <a:solidFill>
                  <a:schemeClr val="tx1"/>
                </a:solidFill>
                <a:latin typeface="Century Schoolbook" panose="02040604050505020304" pitchFamily="18" charset="0"/>
                <a:cs typeface="Times New Roman" panose="02020603050405020304" pitchFamily="18" charset="0"/>
              </a:rPr>
              <a:t> (CV). “Parts and Places: The Structures </a:t>
            </a:r>
            <a:r>
              <a:rPr lang="en-US" sz="3200">
                <a:solidFill>
                  <a:schemeClr val="tx1"/>
                </a:solidFill>
                <a:latin typeface="Century Schoolbook" panose="02040604050505020304" pitchFamily="18" charset="0"/>
                <a:cs typeface="Times New Roman" panose="02020603050405020304" pitchFamily="18" charset="0"/>
              </a:rPr>
              <a:t>of Spatial Representation</a:t>
            </a:r>
            <a:r>
              <a:rPr lang="en-US" sz="3200" dirty="0">
                <a:solidFill>
                  <a:schemeClr val="tx1"/>
                </a:solidFill>
                <a:latin typeface="Century Schoolbook" panose="02040604050505020304" pitchFamily="18" charset="0"/>
                <a:cs typeface="Times New Roman" panose="02020603050405020304" pitchFamily="18" charset="0"/>
              </a:rPr>
              <a:t>”, The MIT Press, 1999 </a:t>
            </a:r>
          </a:p>
          <a:p>
            <a:pPr>
              <a:spcBef>
                <a:spcPts val="1200"/>
              </a:spcBef>
            </a:pPr>
            <a:r>
              <a:rPr lang="en-US" sz="3200" dirty="0">
                <a:solidFill>
                  <a:schemeClr val="tx1"/>
                </a:solidFill>
                <a:latin typeface="Century Schoolbook" panose="02040604050505020304" pitchFamily="18" charset="0"/>
                <a:cs typeface="Times New Roman" panose="02020603050405020304" pitchFamily="18" charset="0"/>
              </a:rPr>
              <a:t>Whitehead, Alfred North. “The Concept of Nature” (CN), Cambridge University Press, 1930</a:t>
            </a:r>
          </a:p>
          <a:p>
            <a:pPr>
              <a:spcBef>
                <a:spcPts val="1200"/>
              </a:spcBef>
            </a:pPr>
            <a:endParaRPr lang="en-US" sz="3200" dirty="0">
              <a:solidFill>
                <a:schemeClr val="tx1"/>
              </a:solidFill>
              <a:latin typeface="Century Schoolbook" panose="02040604050505020304" pitchFamily="18" charset="0"/>
              <a:cs typeface="Times New Roman" panose="02020603050405020304" pitchFamily="18" charset="0"/>
            </a:endParaRPr>
          </a:p>
          <a:p>
            <a:pPr>
              <a:spcBef>
                <a:spcPts val="1200"/>
              </a:spcBef>
            </a:pPr>
            <a:endParaRPr lang="en-US" dirty="0"/>
          </a:p>
        </p:txBody>
      </p:sp>
      <p:sp>
        <p:nvSpPr>
          <p:cNvPr id="15" name="Rectangle 14">
            <a:extLst>
              <a:ext uri="{FF2B5EF4-FFF2-40B4-BE49-F238E27FC236}">
                <a16:creationId xmlns:a16="http://schemas.microsoft.com/office/drawing/2014/main" id="{FB97A6C2-ED5D-42B5-8EF1-E63BA6170E19}"/>
              </a:ext>
            </a:extLst>
          </p:cNvPr>
          <p:cNvSpPr/>
          <p:nvPr/>
        </p:nvSpPr>
        <p:spPr>
          <a:xfrm>
            <a:off x="625640" y="18149770"/>
            <a:ext cx="20679387" cy="64909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Conclusion</a:t>
            </a:r>
          </a:p>
          <a:p>
            <a:pPr>
              <a:spcBef>
                <a:spcPts val="1200"/>
              </a:spcBef>
            </a:pPr>
            <a:r>
              <a:rPr lang="en-US" sz="3200" dirty="0">
                <a:solidFill>
                  <a:schemeClr val="tx1"/>
                </a:solidFill>
                <a:latin typeface="Century Schoolbook" panose="02040604050505020304" pitchFamily="18" charset="0"/>
                <a:cs typeface="Times New Roman" panose="02020603050405020304" pitchFamily="18" charset="0"/>
              </a:rPr>
              <a:t>The different motivational projects of CV and Whitehead result in significant differences in how they develop their theory, such as their theoretical standards, their definition of abstraction, and their use of mathematics. This in turn has important implications for their theories, as we can see in their contradictory conceptions of boundaries. However, such differences shouldn’t be seen as problematic as each theory is aiming to fulfill different goals. Insofar as Casati and Varzi’s mereotopology is useful for the application of spatial theories in information systems and machine vision, it is a successful theory. Insofar as Whitehead’s method of extensive abstraction provides a reasonable way of understanding how we get from sensual experience to a geometric understanding of space, it is a successful theory. The apparent contradictions we see in their conception of boundaries need not mean one theory is right and the other is wrong. They both just have different motivating projects.</a:t>
            </a:r>
          </a:p>
        </p:txBody>
      </p:sp>
      <p:sp>
        <p:nvSpPr>
          <p:cNvPr id="21" name="Rectangle 20">
            <a:extLst>
              <a:ext uri="{FF2B5EF4-FFF2-40B4-BE49-F238E27FC236}">
                <a16:creationId xmlns:a16="http://schemas.microsoft.com/office/drawing/2014/main" id="{FCAEC3EF-5223-448C-A8FA-45CBBDECEFCA}"/>
              </a:ext>
            </a:extLst>
          </p:cNvPr>
          <p:cNvSpPr/>
          <p:nvPr/>
        </p:nvSpPr>
        <p:spPr>
          <a:xfrm>
            <a:off x="625639" y="10076464"/>
            <a:ext cx="20679387" cy="75828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Respective Motivating Projects</a:t>
            </a:r>
          </a:p>
          <a:p>
            <a:pPr>
              <a:spcBef>
                <a:spcPts val="1200"/>
              </a:spcBef>
            </a:pPr>
            <a:r>
              <a:rPr lang="en-US" sz="3200" dirty="0">
                <a:solidFill>
                  <a:schemeClr val="tx1"/>
                </a:solidFill>
                <a:latin typeface="Century Schoolbook" panose="02040604050505020304" pitchFamily="18" charset="0"/>
                <a:cs typeface="Times New Roman" panose="02020603050405020304" pitchFamily="18" charset="0"/>
              </a:rPr>
              <a:t>Casati and Varzi’s motivating project is to provide a rich foundation for understanding spatial composition, organization, and unity without any deep metaphysical commitments. </a:t>
            </a:r>
          </a:p>
          <a:p>
            <a:pPr>
              <a:spcBef>
                <a:spcPts val="1200"/>
              </a:spcBef>
            </a:pPr>
            <a:r>
              <a:rPr lang="en-US" sz="3200" dirty="0">
                <a:solidFill>
                  <a:schemeClr val="tx1"/>
                </a:solidFill>
                <a:latin typeface="Century Schoolbook" panose="02040604050505020304" pitchFamily="18" charset="0"/>
                <a:cs typeface="Times New Roman" panose="02020603050405020304" pitchFamily="18" charset="0"/>
              </a:rPr>
              <a:t>“Use of ontological notions… is methodological. We do not offer substantive theories of these notions, and we use them only insofar as they offer the possibility of describing a rich, pluralistic spatial ontology” </a:t>
            </a:r>
          </a:p>
          <a:p>
            <a:pPr>
              <a:spcBef>
                <a:spcPts val="1200"/>
              </a:spcBef>
            </a:pPr>
            <a:r>
              <a:rPr lang="en-US" sz="3200" i="1" dirty="0">
                <a:solidFill>
                  <a:schemeClr val="tx1"/>
                </a:solidFill>
                <a:latin typeface="Century Schoolbook" panose="02040604050505020304" pitchFamily="18" charset="0"/>
                <a:cs typeface="Times New Roman" panose="02020603050405020304" pitchFamily="18" charset="0"/>
              </a:rPr>
              <a:t>(Parts and Places,</a:t>
            </a:r>
            <a:r>
              <a:rPr lang="en-US" sz="3200" dirty="0">
                <a:solidFill>
                  <a:schemeClr val="tx1"/>
                </a:solidFill>
                <a:latin typeface="Century Schoolbook" panose="02040604050505020304" pitchFamily="18" charset="0"/>
                <a:cs typeface="Times New Roman" panose="02020603050405020304" pitchFamily="18" charset="0"/>
              </a:rPr>
              <a:t> 3)</a:t>
            </a:r>
          </a:p>
          <a:p>
            <a:pPr>
              <a:spcBef>
                <a:spcPts val="1200"/>
              </a:spcBef>
            </a:pPr>
            <a:r>
              <a:rPr lang="en-US" sz="3200" dirty="0">
                <a:solidFill>
                  <a:schemeClr val="tx1"/>
                </a:solidFill>
                <a:latin typeface="Century Schoolbook" panose="02040604050505020304" pitchFamily="18" charset="0"/>
                <a:cs typeface="Times New Roman" panose="02020603050405020304" pitchFamily="18" charset="0"/>
              </a:rPr>
              <a:t>Whitehead’s spatial theory is part of a larger project to formulate and systematically layout the necessary concepts for a theory that adequately describes the world and our experience of it.</a:t>
            </a:r>
          </a:p>
          <a:p>
            <a:pPr>
              <a:spcBef>
                <a:spcPts val="1200"/>
              </a:spcBef>
            </a:pPr>
            <a:r>
              <a:rPr lang="en-US" sz="3200" dirty="0">
                <a:solidFill>
                  <a:schemeClr val="tx1"/>
                </a:solidFill>
                <a:latin typeface="Century Schoolbook" panose="02040604050505020304" pitchFamily="18" charset="0"/>
                <a:cs typeface="Times New Roman" panose="02020603050405020304" pitchFamily="18" charset="0"/>
              </a:rPr>
              <a:t> “The primary task of a philosophy of natural science is to elucidate the concept of nature, considered as one complex fact for knowledge, to exhibit the fundamental entities and the fundamental relations between entities in terms of which all laws of nature have to be stated… we have to bend our energies to the enunciation of adequate concepts.” </a:t>
            </a:r>
          </a:p>
          <a:p>
            <a:pPr>
              <a:spcBef>
                <a:spcPts val="1200"/>
              </a:spcBef>
            </a:pPr>
            <a:r>
              <a:rPr lang="en-US" sz="3200" i="1" dirty="0">
                <a:solidFill>
                  <a:schemeClr val="tx1"/>
                </a:solidFill>
                <a:latin typeface="Century Schoolbook" panose="02040604050505020304" pitchFamily="18" charset="0"/>
                <a:cs typeface="Times New Roman" panose="02020603050405020304" pitchFamily="18" charset="0"/>
              </a:rPr>
              <a:t>(Concept of Nature,</a:t>
            </a:r>
            <a:r>
              <a:rPr lang="en-US" sz="3200" dirty="0">
                <a:solidFill>
                  <a:schemeClr val="tx1"/>
                </a:solidFill>
                <a:latin typeface="Century Schoolbook" panose="02040604050505020304" pitchFamily="18" charset="0"/>
                <a:cs typeface="Times New Roman" panose="02020603050405020304" pitchFamily="18" charset="0"/>
              </a:rPr>
              <a:t> 46).    </a:t>
            </a:r>
          </a:p>
          <a:p>
            <a:pPr>
              <a:spcBef>
                <a:spcPts val="1200"/>
              </a:spcBef>
            </a:pPr>
            <a:endParaRPr lang="en-US" dirty="0"/>
          </a:p>
        </p:txBody>
      </p:sp>
      <p:pic>
        <p:nvPicPr>
          <p:cNvPr id="24" name="Picture 23">
            <a:extLst>
              <a:ext uri="{FF2B5EF4-FFF2-40B4-BE49-F238E27FC236}">
                <a16:creationId xmlns:a16="http://schemas.microsoft.com/office/drawing/2014/main" id="{C027EA4E-3B2F-42F6-94AE-5FB5DC71CC87}"/>
              </a:ext>
            </a:extLst>
          </p:cNvPr>
          <p:cNvPicPr>
            <a:picLocks noChangeAspect="1"/>
          </p:cNvPicPr>
          <p:nvPr/>
        </p:nvPicPr>
        <p:blipFill rotWithShape="1">
          <a:blip r:embed="rId2">
            <a:extLst>
              <a:ext uri="{28A0092B-C50C-407E-A947-70E740481C1C}">
                <a14:useLocalDpi xmlns:a14="http://schemas.microsoft.com/office/drawing/2010/main" val="0"/>
              </a:ext>
            </a:extLst>
          </a:blip>
          <a:srcRect l="22088" t="6751" r="22340" b="10750"/>
          <a:stretch/>
        </p:blipFill>
        <p:spPr>
          <a:xfrm>
            <a:off x="16562902" y="734458"/>
            <a:ext cx="4773652" cy="3986243"/>
          </a:xfrm>
          <a:prstGeom prst="rect">
            <a:avLst/>
          </a:prstGeom>
        </p:spPr>
      </p:pic>
      <p:cxnSp>
        <p:nvCxnSpPr>
          <p:cNvPr id="3" name="Straight Connector 2">
            <a:extLst>
              <a:ext uri="{FF2B5EF4-FFF2-40B4-BE49-F238E27FC236}">
                <a16:creationId xmlns:a16="http://schemas.microsoft.com/office/drawing/2014/main" id="{6F6B188D-449A-4754-992C-9CA5EFF11B51}"/>
              </a:ext>
            </a:extLst>
          </p:cNvPr>
          <p:cNvCxnSpPr/>
          <p:nvPr/>
        </p:nvCxnSpPr>
        <p:spPr>
          <a:xfrm>
            <a:off x="0" y="5355771"/>
            <a:ext cx="21945600" cy="0"/>
          </a:xfrm>
          <a:prstGeom prst="line">
            <a:avLst/>
          </a:prstGeom>
          <a:ln w="228600">
            <a:solidFill>
              <a:srgbClr val="7A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17716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1FAE25DD2DFC43A62EB3165B53E0DE" ma:contentTypeVersion="4" ma:contentTypeDescription="Create a new document." ma:contentTypeScope="" ma:versionID="28eeee81406c9fc1e33a2218a91dca30">
  <xsd:schema xmlns:xsd="http://www.w3.org/2001/XMLSchema" xmlns:xs="http://www.w3.org/2001/XMLSchema" xmlns:p="http://schemas.microsoft.com/office/2006/metadata/properties" xmlns:ns2="abe9adc6-f09d-434d-a46b-ce41cff9c0c7" targetNamespace="http://schemas.microsoft.com/office/2006/metadata/properties" ma:root="true" ma:fieldsID="b8afbde297dd8686f0e96008e24ad4e0" ns2:_="">
    <xsd:import namespace="abe9adc6-f09d-434d-a46b-ce41cff9c0c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e9adc6-f09d-434d-a46b-ce41cff9c0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533555B-9CE2-454F-AA1F-E0673F4E3B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e9adc6-f09d-434d-a46b-ce41cff9c0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CE30347-B34F-4EF2-A27F-1DD0D1728321}">
  <ds:schemaRefs>
    <ds:schemaRef ds:uri="http://schemas.microsoft.com/sharepoint/v3/contenttype/forms"/>
  </ds:schemaRefs>
</ds:datastoreItem>
</file>

<file path=customXml/itemProps3.xml><?xml version="1.0" encoding="utf-8"?>
<ds:datastoreItem xmlns:ds="http://schemas.openxmlformats.org/officeDocument/2006/customXml" ds:itemID="{15E0CB4F-8BB6-44FB-849E-C9D63C94F54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112</TotalTime>
  <Words>511</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Schoolbook</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Wilstermann</dc:creator>
  <cp:lastModifiedBy>Matthew Bone</cp:lastModifiedBy>
  <cp:revision>14</cp:revision>
  <dcterms:created xsi:type="dcterms:W3CDTF">2019-03-22T02:31:02Z</dcterms:created>
  <dcterms:modified xsi:type="dcterms:W3CDTF">2020-05-01T00:15:54Z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0x010100301FAE25DD2DFC43A62EB3165B53E0DE</vt:lpwstr>
  </property>
</Properties>
</file>